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7"/>
  </p:notesMasterIdLst>
  <p:sldIdLst>
    <p:sldId id="256" r:id="rId2"/>
    <p:sldId id="257" r:id="rId3"/>
    <p:sldId id="375" r:id="rId4"/>
    <p:sldId id="376" r:id="rId5"/>
    <p:sldId id="362" r:id="rId6"/>
    <p:sldId id="373" r:id="rId7"/>
    <p:sldId id="365" r:id="rId8"/>
    <p:sldId id="367" r:id="rId9"/>
    <p:sldId id="399" r:id="rId10"/>
    <p:sldId id="400" r:id="rId11"/>
    <p:sldId id="370" r:id="rId12"/>
    <p:sldId id="371" r:id="rId13"/>
    <p:sldId id="372" r:id="rId14"/>
    <p:sldId id="401" r:id="rId15"/>
    <p:sldId id="402" r:id="rId16"/>
    <p:sldId id="388" r:id="rId17"/>
    <p:sldId id="389" r:id="rId18"/>
    <p:sldId id="391" r:id="rId19"/>
    <p:sldId id="392" r:id="rId20"/>
    <p:sldId id="393" r:id="rId21"/>
    <p:sldId id="390" r:id="rId22"/>
    <p:sldId id="374" r:id="rId23"/>
    <p:sldId id="395" r:id="rId24"/>
    <p:sldId id="396" r:id="rId25"/>
    <p:sldId id="3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86169"/>
  </p:normalViewPr>
  <p:slideViewPr>
    <p:cSldViewPr snapToGrid="0">
      <p:cViewPr varScale="1">
        <p:scale>
          <a:sx n="92" d="100"/>
          <a:sy n="9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like defining a variable (but instead of putting a value in the “box”, we’re going to fill it with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python.org/3/library/__main__.html?highlight=__name__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1" b="26517"/>
          <a:stretch/>
        </p:blipFill>
        <p:spPr>
          <a:xfrm>
            <a:off x="3552173" y="3904342"/>
            <a:ext cx="8386907" cy="3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At this stage, we’ve given python a “recipe” for what we want it to do when we call </a:t>
            </a:r>
            <a:r>
              <a:rPr lang="en-US" sz="2400" b="1" dirty="0">
                <a:latin typeface="Courier" pitchFamily="2" charset="0"/>
              </a:rPr>
              <a:t>main()</a:t>
            </a: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we stop here, </a:t>
            </a:r>
            <a:r>
              <a:rPr lang="en-US" sz="2400" b="1" dirty="0"/>
              <a:t>nothing will actually happen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015997-6242-8CC5-5F9E-92A8CDD68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1F6FE8E-4380-BD92-ABEC-F396E5B4A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64" b="26519"/>
          <a:stretch/>
        </p:blipFill>
        <p:spPr>
          <a:xfrm>
            <a:off x="3552173" y="2975430"/>
            <a:ext cx="8386907" cy="1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 real work happens only when we actually </a:t>
            </a:r>
            <a:r>
              <a:rPr lang="en-US" sz="2400" b="1" dirty="0"/>
              <a:t>call</a:t>
            </a:r>
            <a:r>
              <a:rPr lang="en-US" sz="2400" dirty="0"/>
              <a:t> the 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we do, python goes to the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 definition and follows the instructions it finds there</a:t>
            </a:r>
            <a:endParaRPr lang="en-US" sz="2400" b="1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B868D78-A49C-DB91-FEB5-86F384345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FC470D-F7E9-6154-6893-3BD7C575D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36" b="7069"/>
          <a:stretch/>
        </p:blipFill>
        <p:spPr>
          <a:xfrm>
            <a:off x="3552173" y="4310743"/>
            <a:ext cx="8386907" cy="6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3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23542" y="2454111"/>
            <a:ext cx="4624011" cy="19497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Why bother?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41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0780DC-DD69-99DA-B7A8-B96CC927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517115" y="1637392"/>
            <a:ext cx="8421966" cy="358321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C837C60-ECD2-8685-04DB-F26197DF9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078"/>
          <a:stretch/>
        </p:blipFill>
        <p:spPr>
          <a:xfrm>
            <a:off x="6458857" y="4117612"/>
            <a:ext cx="5480224" cy="19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0780DC-DD69-99DA-B7A8-B96CC927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517115" y="1637392"/>
            <a:ext cx="8421966" cy="358321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C837C60-ECD2-8685-04DB-F26197DF9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078"/>
          <a:stretch/>
        </p:blipFill>
        <p:spPr>
          <a:xfrm>
            <a:off x="6458857" y="4117612"/>
            <a:ext cx="5480224" cy="19116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832EDD-EF55-79E4-161C-20D2B930B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39" y="3061091"/>
            <a:ext cx="10121242" cy="33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5075-DB59-4443-8E60-3130867B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EE41-819D-1941-952D-1CAD56E8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we need: </a:t>
            </a:r>
            <a:r>
              <a:rPr lang="en-US" sz="2400" dirty="0"/>
              <a:t>a way to tell python to behave one way when we </a:t>
            </a:r>
            <a:r>
              <a:rPr lang="en-US" sz="2400" b="1" dirty="0"/>
              <a:t>run it as a “stand-alone” program</a:t>
            </a:r>
            <a:r>
              <a:rPr lang="en-US" sz="2400" dirty="0"/>
              <a:t>, and a different way when we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it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203644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We can 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/>
              <a:t> statement to tell python to call the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 only if the program is being run directly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18C01E-1168-2425-117C-AB1B620E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53" y="2017485"/>
            <a:ext cx="8524975" cy="38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This is a little bit </a:t>
            </a:r>
            <a:r>
              <a:rPr lang="en-US" sz="2400" b="1" dirty="0"/>
              <a:t>confusing</a:t>
            </a:r>
            <a:r>
              <a:rPr lang="en-US" sz="2400" dirty="0"/>
              <a:t>: we named the function we created to hold our program was called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33B990-0767-5AF1-7CAC-FAF8F8E6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3537253" y="1878735"/>
            <a:ext cx="8524975" cy="384628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6A2977-81EC-2B8B-3AFD-DD266983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1" b="62430"/>
          <a:stretch/>
        </p:blipFill>
        <p:spPr>
          <a:xfrm>
            <a:off x="3537252" y="2931886"/>
            <a:ext cx="8524975" cy="391885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DB727F-3F1D-4EE8-75BF-E0644B9DC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61" b="13750"/>
          <a:stretch/>
        </p:blipFill>
        <p:spPr>
          <a:xfrm>
            <a:off x="3537251" y="4804228"/>
            <a:ext cx="8524975" cy="3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In our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b="1" dirty="0"/>
              <a:t> statement</a:t>
            </a:r>
            <a:r>
              <a:rPr lang="en-US" sz="2400" dirty="0"/>
              <a:t>, we’re asking whether some variable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b="1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is equal to the string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"__main__”</a:t>
            </a:r>
          </a:p>
          <a:p>
            <a:endParaRPr lang="en-US" sz="24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(not to mention I don’t recall initializing anything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...)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2AEA63-3F3E-8377-409F-32F69EB9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537253" y="1878735"/>
            <a:ext cx="8524975" cy="384628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4EDEE5-2E3C-B7E9-3BEC-1AA200D12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04" b="22429"/>
          <a:stretch/>
        </p:blipFill>
        <p:spPr>
          <a:xfrm>
            <a:off x="3537252" y="4455886"/>
            <a:ext cx="8524975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/>
              <a:t>function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0D30-D076-A84B-A242-56F85CF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23837"/>
            <a:ext cx="3178628" cy="4601183"/>
          </a:xfrm>
        </p:spPr>
        <p:txBody>
          <a:bodyPr/>
          <a:lstStyle/>
          <a:p>
            <a:r>
              <a:rPr lang="en-US" dirty="0"/>
              <a:t>To the documentation! 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B85CE9A1-1AC9-2A47-B01C-FDEDBE4BF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1086" y="422604"/>
            <a:ext cx="9608089" cy="6441787"/>
          </a:xfrm>
        </p:spPr>
      </p:pic>
    </p:spTree>
    <p:extLst>
      <p:ext uri="{BB962C8B-B14F-4D97-AF65-F5344CB8AC3E}">
        <p14:creationId xmlns:p14="http://schemas.microsoft.com/office/powerpoint/2010/main" val="287279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3620219" y="1914378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84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351-FAA0-8F4E-961D-7637E9D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6A67-F4C5-9047-A760-84666700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Write a program that contains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contains instructions for printing out the phrase: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Today is not Friday :-(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combined with checking the value of the </a:t>
            </a:r>
            <a:r>
              <a:rPr lang="en-US" sz="2400" b="1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variable to call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only when the program is run directly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Add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so that whenever the program (“module”) is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ed, it prints out the phrase: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Maybe today...?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en-US" sz="2400" dirty="0">
              <a:solidFill>
                <a:srgbClr val="002060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868" y="2678394"/>
            <a:ext cx="5122333" cy="11969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did you come up with?</a:t>
            </a:r>
            <a:endParaRPr lang="en-US" sz="32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8015-EA87-5140-82B2-D7BA0E5B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0A97-1099-0D40-9978-B4ABD8A9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Programs (“modules”) that are well-organized are </a:t>
            </a:r>
            <a:r>
              <a:rPr lang="en-US" sz="2400" b="1" dirty="0"/>
              <a:t>easier to read</a:t>
            </a:r>
            <a:r>
              <a:rPr lang="en-US" sz="2400" dirty="0"/>
              <a:t>, more </a:t>
            </a:r>
            <a:r>
              <a:rPr lang="en-US" sz="2400" b="1" dirty="0"/>
              <a:t>versatile</a:t>
            </a:r>
            <a:r>
              <a:rPr lang="en-US" sz="2400" dirty="0"/>
              <a:t>, and potentially </a:t>
            </a:r>
            <a:r>
              <a:rPr lang="en-US" sz="2400" b="1" dirty="0"/>
              <a:t>more efficient</a:t>
            </a:r>
          </a:p>
          <a:p>
            <a:r>
              <a:rPr lang="en-US" sz="2400" dirty="0"/>
              <a:t>The first step we’ll take toward organizing our code is to include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includes the instructions we want our program to run</a:t>
            </a:r>
          </a:p>
          <a:p>
            <a:r>
              <a:rPr lang="en-US" sz="2400" dirty="0"/>
              <a:t>To make it easier to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code we write now into later modules, we will follow the convention of including:</a:t>
            </a:r>
          </a:p>
          <a:p>
            <a:pPr marL="1839913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==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2760663" indent="0">
              <a:buNone/>
            </a:pP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238125" indent="0">
              <a:buNone/>
            </a:pPr>
            <a:r>
              <a:rPr lang="en-US" sz="2400" dirty="0"/>
              <a:t>at the end of each module</a:t>
            </a:r>
          </a:p>
        </p:txBody>
      </p:sp>
    </p:spTree>
    <p:extLst>
      <p:ext uri="{BB962C8B-B14F-4D97-AF65-F5344CB8AC3E}">
        <p14:creationId xmlns:p14="http://schemas.microsoft.com/office/powerpoint/2010/main" val="15697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BFF-7CDC-8541-A9A9-EF8604FB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tip: have a starter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5627C-7DE9-CC4A-B9CD-567366C6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127" y="486929"/>
            <a:ext cx="7707084" cy="6246390"/>
          </a:xfrm>
        </p:spPr>
      </p:pic>
    </p:spTree>
    <p:extLst>
      <p:ext uri="{BB962C8B-B14F-4D97-AF65-F5344CB8AC3E}">
        <p14:creationId xmlns:p14="http://schemas.microsoft.com/office/powerpoint/2010/main" val="10488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EE5-D66A-1B42-B85A-EE1A908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from the syllabus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F9B35-7205-C249-BBA6-92390775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“</a:t>
            </a:r>
            <a:r>
              <a:rPr lang="en-US" sz="2800" b="1" dirty="0"/>
              <a:t>References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/>
              <a:t>You should use resources when you need help!</a:t>
            </a:r>
          </a:p>
          <a:p>
            <a:pPr lvl="1"/>
            <a:r>
              <a:rPr lang="en-US" sz="2400" dirty="0"/>
              <a:t>And you must cite them! (Give them credit for helping you) </a:t>
            </a:r>
          </a:p>
          <a:p>
            <a:pPr lvl="1"/>
            <a:r>
              <a:rPr lang="en-US" sz="2400" dirty="0"/>
              <a:t>In-line citations to any resources you used, including page numbers (if a printed resource) or a direct URL (if an online resource). </a:t>
            </a:r>
          </a:p>
          <a:p>
            <a:pPr lvl="1"/>
            <a:endParaRPr lang="en-US" sz="2400" dirty="0"/>
          </a:p>
          <a:p>
            <a:r>
              <a:rPr lang="en-US" sz="2600" dirty="0"/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347160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6CD-89C5-DF41-A63A-B6F45C14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27A8E-CEC2-184F-B77C-0132A9DB7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098" y="575718"/>
            <a:ext cx="7978096" cy="5697420"/>
          </a:xfrm>
        </p:spPr>
      </p:pic>
    </p:spTree>
    <p:extLst>
      <p:ext uri="{BB962C8B-B14F-4D97-AF65-F5344CB8AC3E}">
        <p14:creationId xmlns:p14="http://schemas.microsoft.com/office/powerpoint/2010/main" val="2788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 far, we’ve been writing code in files as if we were writing it on the console: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we do this, the Python interpreter executes everything from the </a:t>
            </a:r>
            <a:r>
              <a:rPr lang="en-US" sz="2400" b="1" dirty="0"/>
              <a:t>top down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1BFA2E-E508-74A9-25A0-FF3687831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59"/>
          <a:stretch/>
        </p:blipFill>
        <p:spPr>
          <a:xfrm>
            <a:off x="3480101" y="1733437"/>
            <a:ext cx="8573354" cy="27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It is better practice to write the code you want to execute inside a </a:t>
            </a:r>
            <a:r>
              <a:rPr lang="en-US" sz="2400" b="1" dirty="0">
                <a:solidFill>
                  <a:srgbClr val="123BFF"/>
                </a:solidFill>
                <a:latin typeface="Courier" pitchFamily="2" charset="0"/>
              </a:rPr>
              <a:t>main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 function, 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lets the interpreter ”read ahead” and </a:t>
            </a:r>
            <a:r>
              <a:rPr lang="en-US" sz="2400" b="1" dirty="0"/>
              <a:t>then</a:t>
            </a:r>
            <a:r>
              <a:rPr lang="en-US" sz="2400" dirty="0"/>
              <a:t> execute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36302FD-DEE5-9904-BD0F-7FC5346E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68" y="1674091"/>
            <a:ext cx="7531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b="1" dirty="0"/>
              <a:t>Remember</a:t>
            </a:r>
            <a:r>
              <a:rPr lang="en-US" sz="2400" dirty="0"/>
              <a:t>: the interpreter reads from the top down, which means that it reads the </a:t>
            </a:r>
            <a:r>
              <a:rPr lang="en-US" sz="2400" b="1" dirty="0"/>
              <a:t>definition</a:t>
            </a:r>
            <a:r>
              <a:rPr lang="en-US" sz="2400" dirty="0"/>
              <a:t> first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77DF224-D4AA-3660-4C95-C448AD0EA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6276E71-F30A-1F5F-01B8-B6E646E89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73" b="52962"/>
          <a:stretch/>
        </p:blipFill>
        <p:spPr>
          <a:xfrm>
            <a:off x="3552173" y="2951018"/>
            <a:ext cx="8386907" cy="3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16" b="43897"/>
          <a:stretch/>
        </p:blipFill>
        <p:spPr>
          <a:xfrm>
            <a:off x="3552173" y="3236686"/>
            <a:ext cx="8386907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5475A-2CD3-5532-04B3-E517D104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3552174" y="1675245"/>
            <a:ext cx="8386907" cy="3507509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476110-7C52-DED8-EB49-D4CB393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20" b="35621"/>
          <a:stretch/>
        </p:blipFill>
        <p:spPr>
          <a:xfrm>
            <a:off x="3552173" y="3556000"/>
            <a:ext cx="8386907" cy="3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46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542</TotalTime>
  <Words>705</Words>
  <Application>Microsoft Macintosh PowerPoint</Application>
  <PresentationFormat>Widescreen</PresentationFormat>
  <Paragraphs>141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Corbel</vt:lpstr>
      <vt:lpstr>Courier</vt:lpstr>
      <vt:lpstr>Menlo</vt:lpstr>
      <vt:lpstr>Wingdings 2</vt:lpstr>
      <vt:lpstr>Frame</vt:lpstr>
      <vt:lpstr>Intro to Coding with Python– main()</vt:lpstr>
      <vt:lpstr>Plan for Today</vt:lpstr>
      <vt:lpstr>A reminder from the syllabus</vt:lpstr>
      <vt:lpstr>Example</vt:lpstr>
      <vt:lpstr>Recap</vt:lpstr>
      <vt:lpstr>An alternative</vt:lpstr>
      <vt:lpstr>How this works</vt:lpstr>
      <vt:lpstr>How this works</vt:lpstr>
      <vt:lpstr>How this works</vt:lpstr>
      <vt:lpstr>How this works</vt:lpstr>
      <vt:lpstr>How this works</vt:lpstr>
      <vt:lpstr>How this works</vt:lpstr>
      <vt:lpstr>Discussion</vt:lpstr>
      <vt:lpstr>Just one more thing…</vt:lpstr>
      <vt:lpstr>Just one more thing…</vt:lpstr>
      <vt:lpstr>Discussion</vt:lpstr>
      <vt:lpstr>Python convention</vt:lpstr>
      <vt:lpstr>Python convention</vt:lpstr>
      <vt:lpstr>Python convention</vt:lpstr>
      <vt:lpstr>To the documentation! </vt:lpstr>
      <vt:lpstr>PowerPoint Presentation</vt:lpstr>
      <vt:lpstr>15-minute exercise</vt:lpstr>
      <vt:lpstr>Discussion</vt:lpstr>
      <vt:lpstr>Takeaways</vt:lpstr>
      <vt:lpstr>Helpful tip: have a starter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22</cp:revision>
  <dcterms:created xsi:type="dcterms:W3CDTF">2023-08-03T18:49:17Z</dcterms:created>
  <dcterms:modified xsi:type="dcterms:W3CDTF">2024-02-14T12:28:55Z</dcterms:modified>
</cp:coreProperties>
</file>