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2"/>
  </p:notesMasterIdLst>
  <p:sldIdLst>
    <p:sldId id="256" r:id="rId2"/>
    <p:sldId id="570" r:id="rId3"/>
    <p:sldId id="315" r:id="rId4"/>
    <p:sldId id="57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35" r:id="rId16"/>
    <p:sldId id="340" r:id="rId17"/>
    <p:sldId id="447" r:id="rId18"/>
    <p:sldId id="448" r:id="rId19"/>
    <p:sldId id="452" r:id="rId20"/>
    <p:sldId id="454" r:id="rId21"/>
    <p:sldId id="455" r:id="rId22"/>
    <p:sldId id="456" r:id="rId23"/>
    <p:sldId id="457" r:id="rId24"/>
    <p:sldId id="459" r:id="rId25"/>
    <p:sldId id="461" r:id="rId26"/>
    <p:sldId id="462" r:id="rId27"/>
    <p:sldId id="463" r:id="rId28"/>
    <p:sldId id="464" r:id="rId29"/>
    <p:sldId id="468" r:id="rId30"/>
    <p:sldId id="4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75676"/>
  </p:normalViewPr>
  <p:slideViewPr>
    <p:cSldViewPr snapToGrid="0">
      <p:cViewPr varScale="1">
        <p:scale>
          <a:sx n="80" d="100"/>
          <a:sy n="80" d="100"/>
        </p:scale>
        <p:origin x="896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5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8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1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5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6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51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3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8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8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 –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14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  <a:r>
              <a:rPr lang="en-US"/>
              <a:t>and Kaitlyn Cook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113639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05585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218" dirty="0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0CA3B83-9D6C-78B7-7F18-EFB37FAEBFD4}"/>
              </a:ext>
            </a:extLst>
          </p:cNvPr>
          <p:cNvSpPr txBox="1"/>
          <p:nvPr/>
        </p:nvSpPr>
        <p:spPr>
          <a:xfrm>
            <a:off x="3445736" y="1263565"/>
            <a:ext cx="4891439" cy="136526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endParaRPr lang="en-US" sz="2180" spc="-208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5168">
              <a:spcBef>
                <a:spcPts val="1258"/>
              </a:spcBef>
            </a:pPr>
            <a:r>
              <a:rPr sz="2180" b="1" i="1" spc="-208" dirty="0">
                <a:latin typeface="Arial"/>
                <a:cs typeface="Arial"/>
              </a:rPr>
              <a:t>Skewness</a:t>
            </a:r>
            <a:r>
              <a:rPr sz="2180" spc="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(a)symmetry!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51FF8C09-15AA-0315-6181-3672893EBD86}"/>
              </a:ext>
            </a:extLst>
          </p:cNvPr>
          <p:cNvSpPr txBox="1"/>
          <p:nvPr/>
        </p:nvSpPr>
        <p:spPr>
          <a:xfrm>
            <a:off x="3583022" y="2674175"/>
            <a:ext cx="8357952" cy="10278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436658" marR="10067" indent="-412746">
              <a:lnSpc>
                <a:spcPct val="102600"/>
              </a:lnSpc>
              <a:spcBef>
                <a:spcPts val="109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139" dirty="0">
                <a:latin typeface="Arial"/>
                <a:cs typeface="Arial"/>
              </a:rPr>
              <a:t>skew?</a:t>
            </a:r>
            <a:r>
              <a:rPr sz="2180" spc="19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Later</a:t>
            </a:r>
            <a:r>
              <a:rPr sz="2180" dirty="0">
                <a:latin typeface="Arial"/>
                <a:cs typeface="Arial"/>
              </a:rPr>
              <a:t> in this </a:t>
            </a:r>
            <a:r>
              <a:rPr sz="2180" spc="-149" dirty="0">
                <a:latin typeface="Arial"/>
                <a:cs typeface="Arial"/>
              </a:rPr>
              <a:t>course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we’ll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see</a:t>
            </a:r>
            <a:r>
              <a:rPr sz="2180" spc="9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statistical tools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assume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(close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to)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symmetric,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need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40" dirty="0">
                <a:latin typeface="Arial"/>
                <a:cs typeface="Arial"/>
              </a:rPr>
              <a:t>be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58" dirty="0">
                <a:latin typeface="Arial"/>
                <a:cs typeface="Arial"/>
              </a:rPr>
              <a:t>assess</a:t>
            </a:r>
            <a:r>
              <a:rPr sz="2180" spc="10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whether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assumption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reasonable.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8" name="object 11">
            <a:extLst>
              <a:ext uri="{FF2B5EF4-FFF2-40B4-BE49-F238E27FC236}">
                <a16:creationId xmlns:a16="http://schemas.microsoft.com/office/drawing/2014/main" id="{94260602-CE8C-BC35-9BFE-2A6C0E3AD2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4331" y="3890038"/>
            <a:ext cx="2771371" cy="2099799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06053F88-B782-2A8B-54F7-0AC4B25AA801}"/>
              </a:ext>
            </a:extLst>
          </p:cNvPr>
          <p:cNvSpPr txBox="1"/>
          <p:nvPr/>
        </p:nvSpPr>
        <p:spPr>
          <a:xfrm>
            <a:off x="3604265" y="6025145"/>
            <a:ext cx="256577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Left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(“negative”)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198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557A047-7445-B2AC-A230-6FCDE7F6A9B5}"/>
              </a:ext>
            </a:extLst>
          </p:cNvPr>
          <p:cNvSpPr txBox="1"/>
          <p:nvPr/>
        </p:nvSpPr>
        <p:spPr>
          <a:xfrm>
            <a:off x="6912891" y="6032367"/>
            <a:ext cx="161320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Symmetric</a:t>
            </a:r>
            <a:r>
              <a:rPr sz="1189" spc="30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96E462B9-6062-E0EB-7FDC-FF19C726F3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3096" y="3859632"/>
            <a:ext cx="5664338" cy="216781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F79F90A5-226C-CCEC-114F-24585D0049AC}"/>
              </a:ext>
            </a:extLst>
          </p:cNvPr>
          <p:cNvSpPr txBox="1"/>
          <p:nvPr/>
        </p:nvSpPr>
        <p:spPr>
          <a:xfrm>
            <a:off x="9242069" y="6028190"/>
            <a:ext cx="261862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Right</a:t>
            </a:r>
            <a:r>
              <a:rPr sz="1189" spc="218" dirty="0">
                <a:latin typeface="Arial"/>
                <a:cs typeface="Arial"/>
              </a:rPr>
              <a:t> </a:t>
            </a:r>
            <a:r>
              <a:rPr sz="1189" dirty="0">
                <a:latin typeface="Arial"/>
                <a:cs typeface="Arial"/>
              </a:rPr>
              <a:t>(“positive”)</a:t>
            </a:r>
            <a:r>
              <a:rPr sz="1189" spc="248" dirty="0">
                <a:latin typeface="Arial"/>
                <a:cs typeface="Arial"/>
              </a:rPr>
              <a:t> </a:t>
            </a:r>
            <a:r>
              <a:rPr sz="1189" spc="-59" dirty="0">
                <a:latin typeface="Arial"/>
                <a:cs typeface="Arial"/>
              </a:rPr>
              <a:t>skewed</a:t>
            </a:r>
            <a:r>
              <a:rPr sz="1189" spc="226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9FEEE2-83BE-1FB0-B0E9-D77ADD09E35E}"/>
              </a:ext>
            </a:extLst>
          </p:cNvPr>
          <p:cNvSpPr/>
          <p:nvPr/>
        </p:nvSpPr>
        <p:spPr>
          <a:xfrm>
            <a:off x="3583022" y="6396279"/>
            <a:ext cx="8384412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Tip</a:t>
            </a:r>
            <a:r>
              <a:rPr lang="en-US" dirty="0"/>
              <a:t>: Whatever side the long tail is on is the side of skew </a:t>
            </a:r>
          </a:p>
        </p:txBody>
      </p:sp>
    </p:spTree>
    <p:extLst>
      <p:ext uri="{BB962C8B-B14F-4D97-AF65-F5344CB8AC3E}">
        <p14:creationId xmlns:p14="http://schemas.microsoft.com/office/powerpoint/2010/main" val="22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826735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C00000"/>
                </a:solidFill>
                <a:latin typeface="Arial"/>
                <a:cs typeface="Arial"/>
              </a:rPr>
              <a:t>Modality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2BF003C9-ADCF-BF46-D08C-6F17431F6820}"/>
              </a:ext>
            </a:extLst>
          </p:cNvPr>
          <p:cNvSpPr txBox="1"/>
          <p:nvPr/>
        </p:nvSpPr>
        <p:spPr>
          <a:xfrm>
            <a:off x="3446486" y="2257550"/>
            <a:ext cx="8745514" cy="153683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b="1" i="1" dirty="0">
                <a:latin typeface="Arial"/>
                <a:cs typeface="Arial"/>
              </a:rPr>
              <a:t>Modality</a:t>
            </a:r>
            <a:r>
              <a:rPr sz="2180" spc="-10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measure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many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peaks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(“modes”)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has</a:t>
            </a:r>
            <a:endParaRPr sz="2180" dirty="0">
              <a:latin typeface="Arial"/>
              <a:cs typeface="Arial"/>
            </a:endParaRPr>
          </a:p>
          <a:p>
            <a:pPr marL="573821" marR="64175" indent="-412746">
              <a:lnSpc>
                <a:spcPct val="102600"/>
              </a:lnSpc>
              <a:spcBef>
                <a:spcPts val="595"/>
              </a:spcBef>
            </a:pPr>
            <a:r>
              <a:rPr sz="2180" i="1" spc="832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180" i="1" spc="-337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180" dirty="0">
                <a:latin typeface="Arial"/>
                <a:cs typeface="Arial"/>
              </a:rPr>
              <a:t>Why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modality?</a:t>
            </a:r>
            <a:r>
              <a:rPr sz="2180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mode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occurs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spc="-20" dirty="0">
                <a:latin typeface="Arial"/>
                <a:cs typeface="Arial"/>
              </a:rPr>
              <a:t>high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99" dirty="0">
                <a:latin typeface="Arial"/>
                <a:cs typeface="Arial"/>
              </a:rPr>
              <a:t>it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help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inform </a:t>
            </a:r>
            <a:r>
              <a:rPr sz="2180" spc="-50" dirty="0">
                <a:latin typeface="Arial"/>
                <a:cs typeface="Arial"/>
              </a:rPr>
              <a:t>our </a:t>
            </a:r>
            <a:r>
              <a:rPr sz="2180" spc="-89" dirty="0">
                <a:latin typeface="Arial"/>
                <a:cs typeface="Arial"/>
              </a:rPr>
              <a:t>understanding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what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tends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40B3198-E330-4EC3-B395-84DDDEB96372}"/>
              </a:ext>
            </a:extLst>
          </p:cNvPr>
          <p:cNvSpPr txBox="1"/>
          <p:nvPr/>
        </p:nvSpPr>
        <p:spPr>
          <a:xfrm>
            <a:off x="4116304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Unimodal</a:t>
            </a:r>
            <a:r>
              <a:rPr sz="1189" spc="6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499F5BF1-BE61-52DE-B022-DEEC4413FC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1654" y="3946057"/>
            <a:ext cx="8496419" cy="2168184"/>
          </a:xfrm>
          <a:prstGeom prst="rect">
            <a:avLst/>
          </a:prstGeom>
        </p:spPr>
      </p:pic>
      <p:sp>
        <p:nvSpPr>
          <p:cNvPr id="21" name="object 13">
            <a:extLst>
              <a:ext uri="{FF2B5EF4-FFF2-40B4-BE49-F238E27FC236}">
                <a16:creationId xmlns:a16="http://schemas.microsoft.com/office/drawing/2014/main" id="{DC519609-887A-4FDA-3C4F-14F2BC4AAD86}"/>
              </a:ext>
            </a:extLst>
          </p:cNvPr>
          <p:cNvSpPr txBox="1"/>
          <p:nvPr/>
        </p:nvSpPr>
        <p:spPr>
          <a:xfrm>
            <a:off x="6991330" y="6116844"/>
            <a:ext cx="145842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dirty="0">
                <a:latin typeface="Arial"/>
                <a:cs typeface="Arial"/>
              </a:rPr>
              <a:t>Bimodal</a:t>
            </a:r>
            <a:r>
              <a:rPr sz="1189" spc="119" dirty="0">
                <a:latin typeface="Arial"/>
                <a:cs typeface="Arial"/>
              </a:rPr>
              <a:t> </a:t>
            </a:r>
            <a:r>
              <a:rPr sz="1189" spc="-20" dirty="0">
                <a:latin typeface="Arial"/>
                <a:cs typeface="Arial"/>
              </a:rPr>
              <a:t>distribution.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473FBEE0-6577-A8CB-1CF4-C3F3525299CA}"/>
              </a:ext>
            </a:extLst>
          </p:cNvPr>
          <p:cNvSpPr txBox="1"/>
          <p:nvPr/>
        </p:nvSpPr>
        <p:spPr>
          <a:xfrm>
            <a:off x="10006588" y="6116843"/>
            <a:ext cx="154399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US" sz="1189" dirty="0">
                <a:latin typeface="Arial"/>
                <a:cs typeface="Arial"/>
              </a:rPr>
              <a:t>Multimodal distribution</a:t>
            </a:r>
            <a:endParaRPr sz="118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22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b="1" spc="-99" dirty="0">
                <a:solidFill>
                  <a:srgbClr val="C00000"/>
                </a:solidFill>
                <a:latin typeface="Arial"/>
                <a:cs typeface="Arial"/>
              </a:rPr>
              <a:t>Center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</p:spPr>
            <p:txBody>
              <a:bodyPr vert="horz" wrap="square" lIns="0" tIns="57882" rIns="0" bIns="0" rtlCol="0">
                <a:spAutoFit/>
              </a:bodyPr>
              <a:lstStyle>
                <a:defPPr>
                  <a:defRPr lang="en-US"/>
                </a:defPPr>
                <a:lvl1pPr marL="137163" marR="110737">
                  <a:lnSpc>
                    <a:spcPts val="2378"/>
                  </a:lnSpc>
                  <a:spcBef>
                    <a:spcPts val="454"/>
                  </a:spcBef>
                  <a:defRPr sz="2180" spc="-50">
                    <a:solidFill>
                      <a:srgbClr val="00B0F0"/>
                    </a:solidFill>
                    <a:latin typeface="Arial"/>
                    <a:cs typeface="Arial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,. . .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be the observed values of our variable of interest across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observational units in our dataset.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Measures of central tendency give us a sense of what the typical value of this variable might look like.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i="1" dirty="0">
                    <a:solidFill>
                      <a:schemeClr val="tx1"/>
                    </a:solidFill>
                  </a:rPr>
                  <a:t>Mean: </a:t>
                </a:r>
                <a:r>
                  <a:rPr lang="en-US" dirty="0">
                    <a:solidFill>
                      <a:schemeClr val="tx1"/>
                    </a:solidFill>
                  </a:rPr>
                  <a:t>the average value of the variable,</a:t>
                </a: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C6A76396-80C8-90A8-8961-33CD4EDD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1884668"/>
                <a:ext cx="8227081" cy="2469364"/>
              </a:xfrm>
              <a:prstGeom prst="rect">
                <a:avLst/>
              </a:prstGeom>
              <a:blipFill>
                <a:blip r:embed="rId3"/>
                <a:stretch>
                  <a:fillRect l="-462" t="-205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8">
            <a:extLst>
              <a:ext uri="{FF2B5EF4-FFF2-40B4-BE49-F238E27FC236}">
                <a16:creationId xmlns:a16="http://schemas.microsoft.com/office/drawing/2014/main" id="{71E59EB4-959D-A9CB-BF40-2D4C1F02D37D}"/>
              </a:ext>
            </a:extLst>
          </p:cNvPr>
          <p:cNvSpPr txBox="1"/>
          <p:nvPr/>
        </p:nvSpPr>
        <p:spPr>
          <a:xfrm>
            <a:off x="3445737" y="5069741"/>
            <a:ext cx="8227081" cy="1681584"/>
          </a:xfrm>
          <a:prstGeom prst="rect">
            <a:avLst/>
          </a:prstGeom>
        </p:spPr>
        <p:txBody>
          <a:bodyPr vert="horz" wrap="square" lIns="0" tIns="57882" rIns="0" bIns="0" rtlCol="0">
            <a:spAutoFit/>
          </a:bodyPr>
          <a:lstStyle/>
          <a:p>
            <a:pPr marL="137163" marR="110737">
              <a:lnSpc>
                <a:spcPts val="2378"/>
              </a:lnSpc>
              <a:spcBef>
                <a:spcPts val="454"/>
              </a:spcBef>
            </a:pPr>
            <a:r>
              <a:rPr sz="2180" b="1" i="1" spc="-50" dirty="0">
                <a:latin typeface="Arial"/>
                <a:cs typeface="Arial"/>
              </a:rPr>
              <a:t>Median:</a:t>
            </a:r>
            <a:r>
              <a:rPr sz="2180" b="1" i="1" spc="149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suppose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78" dirty="0">
                <a:latin typeface="Arial"/>
                <a:cs typeface="Arial"/>
              </a:rPr>
              <a:t>we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order</a:t>
            </a:r>
            <a:r>
              <a:rPr sz="2180" dirty="0">
                <a:latin typeface="Arial"/>
                <a:cs typeface="Arial"/>
              </a:rPr>
              <a:t> 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dirty="0">
                <a:latin typeface="Arial"/>
                <a:cs typeface="Arial"/>
              </a:rPr>
              <a:t> from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smallest</a:t>
            </a:r>
            <a:r>
              <a:rPr sz="2180" dirty="0">
                <a:latin typeface="Arial"/>
                <a:cs typeface="Arial"/>
              </a:rPr>
              <a:t> to </a:t>
            </a:r>
            <a:r>
              <a:rPr sz="2180" spc="-20" dirty="0">
                <a:latin typeface="Arial"/>
                <a:cs typeface="Arial"/>
              </a:rPr>
              <a:t>largest.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median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value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i="1" spc="188" dirty="0">
                <a:latin typeface="Times New Roman"/>
                <a:cs typeface="Times New Roman"/>
              </a:rPr>
              <a:t>x</a:t>
            </a:r>
            <a:r>
              <a:rPr sz="2378" i="1" spc="281" baseline="-10416" dirty="0">
                <a:latin typeface="Times New Roman"/>
                <a:cs typeface="Times New Roman"/>
              </a:rPr>
              <a:t>i</a:t>
            </a:r>
            <a:r>
              <a:rPr sz="2378" i="1" spc="460" baseline="-10416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falls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(or,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198" dirty="0">
                <a:latin typeface="Times New Roman"/>
                <a:cs typeface="Times New Roman"/>
              </a:rPr>
              <a:t>n</a:t>
            </a:r>
            <a:r>
              <a:rPr sz="2180" i="1" spc="79" dirty="0">
                <a:latin typeface="Times New Roman"/>
                <a:cs typeface="Times New Roman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even,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average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two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middle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values).</a:t>
            </a:r>
            <a:endParaRPr sz="2180" dirty="0">
              <a:latin typeface="Arial"/>
              <a:cs typeface="Arial"/>
            </a:endParaRPr>
          </a:p>
          <a:p>
            <a:pPr marL="685817" marR="364930" indent="-611572">
              <a:spcBef>
                <a:spcPts val="684"/>
              </a:spcBef>
            </a:pPr>
            <a:r>
              <a:rPr lang="en-US" sz="1982" i="1" spc="396" dirty="0">
                <a:solidFill>
                  <a:srgbClr val="3333B2"/>
                </a:solidFill>
                <a:latin typeface="Menlo"/>
                <a:cs typeface="Menlo"/>
              </a:rPr>
              <a:t>⇒</a:t>
            </a:r>
            <a:r>
              <a:rPr sz="1982" dirty="0">
                <a:latin typeface="Arial"/>
                <a:cs typeface="Arial"/>
              </a:rPr>
              <a:t>At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 of our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data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less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 or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dirty="0">
                <a:latin typeface="Arial"/>
                <a:cs typeface="Arial"/>
              </a:rPr>
              <a:t> to the </a:t>
            </a:r>
            <a:r>
              <a:rPr sz="1982" spc="-109" dirty="0">
                <a:latin typeface="Arial"/>
                <a:cs typeface="Arial"/>
              </a:rPr>
              <a:t>median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at</a:t>
            </a:r>
            <a:r>
              <a:rPr lang="en-US" sz="1982" spc="-5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least</a:t>
            </a:r>
            <a:r>
              <a:rPr lang="en-US"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half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are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greater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median</a:t>
            </a:r>
            <a:endParaRPr sz="1982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/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….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C8860-8B42-103D-D398-CEFCDE8C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94" y="4416451"/>
                <a:ext cx="4264629" cy="556306"/>
              </a:xfrm>
              <a:prstGeom prst="rect">
                <a:avLst/>
              </a:prstGeom>
              <a:blipFill>
                <a:blip r:embed="rId4"/>
                <a:stretch>
                  <a:fillRect t="-175556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63F6E97-F7D3-3496-C7CD-90158C6425DC}"/>
              </a:ext>
            </a:extLst>
          </p:cNvPr>
          <p:cNvSpPr txBox="1"/>
          <p:nvPr/>
        </p:nvSpPr>
        <p:spPr>
          <a:xfrm>
            <a:off x="3445737" y="1864346"/>
            <a:ext cx="77388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59" dirty="0">
                <a:latin typeface="Arial"/>
                <a:cs typeface="Arial"/>
              </a:rPr>
              <a:t>Measures</a:t>
            </a:r>
            <a:r>
              <a:rPr sz="2180" dirty="0">
                <a:latin typeface="Arial"/>
                <a:cs typeface="Arial"/>
              </a:rPr>
              <a:t> of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dispersion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give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much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to </a:t>
            </a:r>
            <a:r>
              <a:rPr sz="2180" spc="-89" dirty="0">
                <a:latin typeface="Arial"/>
                <a:cs typeface="Arial"/>
              </a:rPr>
              <a:t>observation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variability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variable.</a:t>
            </a:r>
            <a:endParaRPr sz="218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/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</p:spPr>
            <p:txBody>
              <a:bodyPr vert="horz" wrap="square" lIns="0" tIns="13842" rIns="0" bIns="0" rtlCol="0">
                <a:spAutoFit/>
              </a:bodyPr>
              <a:lstStyle/>
              <a:p>
                <a:pPr marL="598989" marR="173656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b="1" i="1" spc="-109" dirty="0">
                    <a:latin typeface="Arial"/>
                    <a:cs typeface="Arial"/>
                  </a:rPr>
                  <a:t>Range:</a:t>
                </a:r>
                <a:r>
                  <a:rPr lang="en-US" sz="2180" spc="9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69" dirty="0">
                    <a:latin typeface="Arial"/>
                    <a:cs typeface="Arial"/>
                  </a:rPr>
                  <a:t>maximum</a:t>
                </a:r>
                <a:r>
                  <a:rPr lang="en-US" sz="2180" spc="-3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minimum </a:t>
                </a:r>
                <a:r>
                  <a:rPr lang="en-US" sz="2180" spc="-149" dirty="0">
                    <a:latin typeface="Arial"/>
                    <a:cs typeface="Arial"/>
                  </a:rPr>
                  <a:t>values</a:t>
                </a:r>
                <a:r>
                  <a:rPr lang="en-US" sz="2180" dirty="0">
                    <a:latin typeface="Arial"/>
                    <a:cs typeface="Arial"/>
                  </a:rPr>
                  <a:t> </a:t>
                </a:r>
                <a:r>
                  <a:rPr lang="en-US" sz="2180" spc="-50" dirty="0">
                    <a:latin typeface="Arial"/>
                    <a:cs typeface="Arial"/>
                  </a:rPr>
                  <a:t>in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79" dirty="0"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dataset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938749">
                  <a:lnSpc>
                    <a:spcPct val="102600"/>
                  </a:lnSpc>
                  <a:spcBef>
                    <a:spcPts val="1575"/>
                  </a:spcBef>
                </a:pPr>
                <a:r>
                  <a:rPr lang="en-US" sz="2180" b="1" i="1" spc="-50" dirty="0">
                    <a:latin typeface="Arial"/>
                    <a:cs typeface="Arial"/>
                  </a:rPr>
                  <a:t>Interquartile</a:t>
                </a:r>
                <a:r>
                  <a:rPr lang="en-US" sz="2180" b="1" i="1" spc="-59" dirty="0">
                    <a:latin typeface="Arial"/>
                    <a:cs typeface="Arial"/>
                  </a:rPr>
                  <a:t> </a:t>
                </a:r>
                <a:r>
                  <a:rPr lang="en-US" sz="2180" b="1" i="1" spc="-109" dirty="0">
                    <a:latin typeface="Arial"/>
                    <a:cs typeface="Arial"/>
                  </a:rPr>
                  <a:t>Range:</a:t>
                </a:r>
                <a:r>
                  <a:rPr lang="en-US" sz="2180" b="1" i="1" spc="159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99" dirty="0">
                    <a:latin typeface="Arial"/>
                    <a:cs typeface="Arial"/>
                  </a:rPr>
                  <a:t>difference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29" dirty="0">
                    <a:latin typeface="Arial"/>
                    <a:cs typeface="Arial"/>
                  </a:rPr>
                  <a:t>between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75th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79" dirty="0">
                    <a:latin typeface="Arial"/>
                    <a:cs typeface="Arial"/>
                  </a:rPr>
                  <a:t>and</a:t>
                </a:r>
                <a:r>
                  <a:rPr lang="en-US" sz="2180" spc="-40" dirty="0">
                    <a:latin typeface="Arial"/>
                    <a:cs typeface="Arial"/>
                  </a:rPr>
                  <a:t> 25th </a:t>
                </a:r>
                <a:r>
                  <a:rPr lang="en-US" sz="2180" spc="-89" dirty="0">
                    <a:latin typeface="Arial"/>
                    <a:cs typeface="Arial"/>
                  </a:rPr>
                  <a:t>percentiles</a:t>
                </a:r>
                <a:r>
                  <a:rPr lang="en-US" sz="2180" spc="-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10" dirty="0">
                    <a:latin typeface="Arial"/>
                    <a:cs typeface="Arial"/>
                  </a:rPr>
                  <a:t>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endParaRPr lang="en-US" sz="2180" dirty="0">
                  <a:latin typeface="Arial"/>
                  <a:cs typeface="Arial"/>
                </a:endParaRPr>
              </a:p>
              <a:p>
                <a:pPr marL="598989" marR="35235">
                  <a:lnSpc>
                    <a:spcPct val="102600"/>
                  </a:lnSpc>
                  <a:spcBef>
                    <a:spcPts val="1585"/>
                  </a:spcBef>
                </a:pPr>
                <a:r>
                  <a:rPr lang="en-US" sz="2180" b="1" i="1" spc="-89" dirty="0">
                    <a:latin typeface="Arial"/>
                    <a:cs typeface="Arial"/>
                  </a:rPr>
                  <a:t>Variance:</a:t>
                </a:r>
                <a:r>
                  <a:rPr lang="en-US" sz="2180" spc="59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180" spc="-20" dirty="0">
                    <a:latin typeface="Arial"/>
                    <a:cs typeface="Arial"/>
                  </a:rPr>
                  <a:t>(almost)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average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squared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89" dirty="0">
                    <a:latin typeface="Arial"/>
                    <a:cs typeface="Arial"/>
                  </a:rPr>
                  <a:t>distance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49" dirty="0">
                    <a:latin typeface="Arial"/>
                    <a:cs typeface="Arial"/>
                  </a:rPr>
                  <a:t>between</a:t>
                </a:r>
                <a:r>
                  <a:rPr lang="en-US" sz="2180" dirty="0">
                    <a:latin typeface="Arial"/>
                    <a:cs typeface="Arial"/>
                  </a:rPr>
                  <a:t> the</a:t>
                </a:r>
                <a:r>
                  <a:rPr lang="en-US" sz="2180" spc="-4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observed </a:t>
                </a:r>
                <a:r>
                  <a:rPr lang="en-US" sz="2180" spc="-40" dirty="0">
                    <a:latin typeface="Arial"/>
                    <a:cs typeface="Arial"/>
                  </a:rPr>
                  <a:t>data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for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:r>
                  <a:rPr lang="en-US" sz="2180" i="1" dirty="0">
                    <a:latin typeface="Times New Roman"/>
                    <a:cs typeface="Times New Roman"/>
                  </a:rPr>
                  <a:t>i</a:t>
                </a:r>
                <a:r>
                  <a:rPr lang="en-US" sz="2180" dirty="0">
                    <a:latin typeface="Arial"/>
                    <a:cs typeface="Arial"/>
                  </a:rPr>
                  <a:t>th</a:t>
                </a:r>
                <a:r>
                  <a:rPr lang="en-US" sz="2180" spc="50" dirty="0">
                    <a:latin typeface="Arial"/>
                    <a:cs typeface="Arial"/>
                  </a:rPr>
                  <a:t> </a:t>
                </a:r>
                <a:r>
                  <a:rPr lang="en-US" sz="2180" spc="-168" dirty="0">
                    <a:latin typeface="Arial"/>
                    <a:cs typeface="Arial"/>
                  </a:rPr>
                  <a:t>observational unit</a:t>
                </a:r>
                <a:r>
                  <a:rPr lang="en-US" sz="2180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80" spc="-168" dirty="0">
                    <a:latin typeface="Arial"/>
                    <a:cs typeface="Arial"/>
                  </a:rPr>
                  <a:t>, and the sample mean</a:t>
                </a:r>
                <a:r>
                  <a:rPr lang="en-US" sz="2180" spc="-129" dirty="0">
                    <a:latin typeface="Arial"/>
                    <a:cs typeface="Arial"/>
                  </a:rPr>
                  <a:t>,</a:t>
                </a:r>
                <a:r>
                  <a:rPr lang="en-US" sz="2180" spc="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80" i="1" spc="4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180" b="0" i="1" spc="4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endParaRPr sz="218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161E799D-B1C3-CCC5-1CE8-A6ECC8E0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737" y="2615501"/>
                <a:ext cx="8683864" cy="2476383"/>
              </a:xfrm>
              <a:prstGeom prst="rect">
                <a:avLst/>
              </a:prstGeom>
              <a:blipFill>
                <a:blip r:embed="rId3"/>
                <a:stretch>
                  <a:fillRect t="-306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/>
              <p:nvPr/>
            </p:nvSpPr>
            <p:spPr>
              <a:xfrm>
                <a:off x="3964179" y="6248310"/>
                <a:ext cx="7627186" cy="402142"/>
              </a:xfrm>
              <a:prstGeom prst="rect">
                <a:avLst/>
              </a:prstGeom>
            </p:spPr>
            <p:txBody>
              <a:bodyPr vert="horz" wrap="square" lIns="0" tIns="22650" rIns="0" bIns="0" rtlCol="0">
                <a:spAutoFit/>
              </a:bodyPr>
              <a:lstStyle/>
              <a:p>
                <a:pPr marL="75503">
                  <a:spcBef>
                    <a:spcPts val="178"/>
                  </a:spcBef>
                </a:pPr>
                <a:r>
                  <a:rPr lang="en-US" sz="2180" b="1" i="1" spc="-89" dirty="0">
                    <a:latin typeface="Arial"/>
                    <a:cs typeface="Arial"/>
                  </a:rPr>
                  <a:t>Standard</a:t>
                </a:r>
                <a:r>
                  <a:rPr lang="en-US" sz="2180" b="1" i="1" spc="10" dirty="0">
                    <a:latin typeface="Arial"/>
                    <a:cs typeface="Arial"/>
                  </a:rPr>
                  <a:t> </a:t>
                </a:r>
                <a:r>
                  <a:rPr lang="en-US" sz="2180" b="1" i="1" spc="-50" dirty="0">
                    <a:latin typeface="Arial"/>
                    <a:cs typeface="Arial"/>
                  </a:rPr>
                  <a:t>Deviation:</a:t>
                </a:r>
                <a:r>
                  <a:rPr lang="en-US" sz="2180" b="1" i="1" spc="218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59" dirty="0">
                    <a:latin typeface="Arial"/>
                    <a:cs typeface="Arial"/>
                  </a:rPr>
                  <a:t>square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root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of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dirty="0">
                    <a:latin typeface="Arial"/>
                    <a:cs typeface="Arial"/>
                  </a:rPr>
                  <a:t>the</a:t>
                </a:r>
                <a:r>
                  <a:rPr lang="en-US" sz="2180" spc="10" dirty="0">
                    <a:latin typeface="Arial"/>
                    <a:cs typeface="Arial"/>
                  </a:rPr>
                  <a:t> </a:t>
                </a:r>
                <a:r>
                  <a:rPr lang="en-US" sz="2180" spc="-109" dirty="0">
                    <a:latin typeface="Arial"/>
                    <a:cs typeface="Arial"/>
                  </a:rPr>
                  <a:t>variance,</a:t>
                </a:r>
                <a:r>
                  <a:rPr lang="en-US" sz="218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sz="2180" b="0" i="1" spc="20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180" b="0" i="1" spc="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180" b="0" i="1" spc="2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2378" baseline="20833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F36BA328-17C6-FDAD-AC4E-5ADE299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79" y="6248310"/>
                <a:ext cx="7627186" cy="402142"/>
              </a:xfrm>
              <a:prstGeom prst="rect">
                <a:avLst/>
              </a:prstGeom>
              <a:blipFill>
                <a:blip r:embed="rId4"/>
                <a:stretch>
                  <a:fillRect l="-1331" t="-3125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/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D6901-0F46-6171-D98A-B8F6C9C8A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71" y="5448021"/>
                <a:ext cx="7288790" cy="591700"/>
              </a:xfrm>
              <a:prstGeom prst="rect">
                <a:avLst/>
              </a:prstGeom>
              <a:blipFill>
                <a:blip r:embed="rId5"/>
                <a:stretch>
                  <a:fillRect t="-163830" b="-2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6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r>
              <a:rPr lang="en-US" b="1" dirty="0"/>
              <a:t>Describing Distributions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89D0F5-4239-BBB8-17A4-BF86F9558B55}"/>
              </a:ext>
            </a:extLst>
          </p:cNvPr>
          <p:cNvSpPr txBox="1"/>
          <p:nvPr/>
        </p:nvSpPr>
        <p:spPr>
          <a:xfrm>
            <a:off x="3445737" y="251342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looking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variable’s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want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attention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139" dirty="0">
                <a:latin typeface="Arial"/>
                <a:cs typeface="Arial"/>
              </a:rPr>
              <a:t>describe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attributes: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6EEEDB3-2D3D-ECD9-E489-00E38ACA88A2}"/>
              </a:ext>
            </a:extLst>
          </p:cNvPr>
          <p:cNvSpPr txBox="1"/>
          <p:nvPr/>
        </p:nvSpPr>
        <p:spPr>
          <a:xfrm>
            <a:off x="10006588" y="933644"/>
            <a:ext cx="929142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99" dirty="0">
                <a:latin typeface="Arial"/>
                <a:cs typeface="Arial"/>
              </a:rPr>
              <a:t>Center </a:t>
            </a:r>
            <a:r>
              <a:rPr sz="2180" b="1" spc="-178" dirty="0">
                <a:solidFill>
                  <a:srgbClr val="C00000"/>
                </a:solidFill>
                <a:latin typeface="Arial"/>
                <a:cs typeface="Arial"/>
              </a:rPr>
              <a:t>Spread</a:t>
            </a:r>
            <a:endParaRPr sz="218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F1FBC1E-43C5-F024-464E-11AF1A2684E5}"/>
              </a:ext>
            </a:extLst>
          </p:cNvPr>
          <p:cNvSpPr txBox="1"/>
          <p:nvPr/>
        </p:nvSpPr>
        <p:spPr>
          <a:xfrm>
            <a:off x="5105770" y="933644"/>
            <a:ext cx="1334550" cy="8228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25299"/>
              </a:lnSpc>
              <a:spcBef>
                <a:spcPts val="198"/>
              </a:spcBef>
            </a:pPr>
            <a:r>
              <a:rPr sz="2180" spc="-218" dirty="0">
                <a:latin typeface="Arial"/>
                <a:cs typeface="Arial"/>
              </a:rPr>
              <a:t>Skewness</a:t>
            </a:r>
            <a:r>
              <a:rPr sz="2180" spc="-20" dirty="0">
                <a:latin typeface="Arial"/>
                <a:cs typeface="Arial"/>
              </a:rPr>
              <a:t> Modality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60EC3-7013-43F2-E63D-FE63A2F82C43}"/>
              </a:ext>
            </a:extLst>
          </p:cNvPr>
          <p:cNvSpPr/>
          <p:nvPr/>
        </p:nvSpPr>
        <p:spPr>
          <a:xfrm>
            <a:off x="4749223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9BE4DDE-CE7E-B097-DDFB-F647680CDD7E}"/>
              </a:ext>
            </a:extLst>
          </p:cNvPr>
          <p:cNvSpPr/>
          <p:nvPr/>
        </p:nvSpPr>
        <p:spPr>
          <a:xfrm>
            <a:off x="9662471" y="1028740"/>
            <a:ext cx="222422" cy="63268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62F95D-721A-70C3-2E52-ED4516CA7E89}"/>
              </a:ext>
            </a:extLst>
          </p:cNvPr>
          <p:cNvSpPr/>
          <p:nvPr/>
        </p:nvSpPr>
        <p:spPr>
          <a:xfrm>
            <a:off x="3618734" y="1123837"/>
            <a:ext cx="1130490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3C4859-DAFA-F926-9499-9C7984C97DCA}"/>
              </a:ext>
            </a:extLst>
          </p:cNvPr>
          <p:cNvSpPr/>
          <p:nvPr/>
        </p:nvSpPr>
        <p:spPr>
          <a:xfrm>
            <a:off x="7546078" y="1123837"/>
            <a:ext cx="2116393" cy="42075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Statistics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2925A4-3953-37B4-3DF4-FB308E63FA0A}"/>
              </a:ext>
            </a:extLst>
          </p:cNvPr>
          <p:cNvSpPr txBox="1"/>
          <p:nvPr/>
        </p:nvSpPr>
        <p:spPr>
          <a:xfrm>
            <a:off x="3445737" y="1851615"/>
            <a:ext cx="8493344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9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following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five</a:t>
            </a:r>
            <a:r>
              <a:rPr sz="2180" spc="-40" dirty="0">
                <a:latin typeface="Arial"/>
                <a:cs typeface="Arial"/>
              </a:rPr>
              <a:t> statistics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five-number</a:t>
            </a:r>
            <a:r>
              <a:rPr sz="2180" b="1" i="1" spc="-40" dirty="0">
                <a:latin typeface="Arial"/>
                <a:cs typeface="Arial"/>
              </a:rPr>
              <a:t> </a:t>
            </a:r>
            <a:r>
              <a:rPr sz="2180" b="1" i="1" spc="-109" dirty="0">
                <a:latin typeface="Arial"/>
                <a:cs typeface="Arial"/>
              </a:rPr>
              <a:t>summary</a:t>
            </a:r>
            <a:r>
              <a:rPr sz="2180" spc="-109" dirty="0">
                <a:latin typeface="Arial"/>
                <a:cs typeface="Arial"/>
              </a:rPr>
              <a:t>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which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both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center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spc="-79" dirty="0">
                <a:latin typeface="Arial"/>
                <a:cs typeface="Arial"/>
              </a:rPr>
              <a:t>and</a:t>
            </a:r>
            <a:r>
              <a:rPr sz="2180" i="1" spc="-4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spread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8CE3E2D-525B-463E-20D7-D8D1B2302BF5}"/>
              </a:ext>
            </a:extLst>
          </p:cNvPr>
          <p:cNvSpPr txBox="1"/>
          <p:nvPr/>
        </p:nvSpPr>
        <p:spPr>
          <a:xfrm>
            <a:off x="3200401" y="2662447"/>
            <a:ext cx="9029625" cy="405361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25168">
              <a:spcBef>
                <a:spcPts val="545"/>
              </a:spcBef>
            </a:pPr>
            <a:r>
              <a:rPr sz="2180" spc="-20" dirty="0">
                <a:latin typeface="Arial"/>
                <a:cs typeface="Arial"/>
              </a:rPr>
              <a:t>Minimum</a:t>
            </a:r>
            <a:r>
              <a:rPr lang="en-US" sz="2180" spc="-20" dirty="0">
                <a:latin typeface="Arial"/>
                <a:cs typeface="Arial"/>
              </a:rPr>
              <a:t> 		</a:t>
            </a:r>
            <a:r>
              <a:rPr sz="2180" dirty="0">
                <a:latin typeface="Arial"/>
                <a:cs typeface="Arial"/>
              </a:rPr>
              <a:t>25</a:t>
            </a:r>
            <a:r>
              <a:rPr lang="en-US" sz="2180" baseline="30000" dirty="0">
                <a:latin typeface="Arial"/>
                <a:cs typeface="Arial"/>
              </a:rPr>
              <a:t>th </a:t>
            </a:r>
            <a:r>
              <a:rPr sz="2180" spc="-69" dirty="0">
                <a:latin typeface="Arial"/>
                <a:cs typeface="Arial"/>
              </a:rPr>
              <a:t>percentile</a:t>
            </a:r>
            <a:r>
              <a:rPr lang="en-US" sz="2180" spc="-69" dirty="0">
                <a:latin typeface="Arial"/>
                <a:cs typeface="Arial"/>
              </a:rPr>
              <a:t> 		Median 	75</a:t>
            </a:r>
            <a:r>
              <a:rPr lang="en-US" sz="2180" spc="-69" baseline="30000" dirty="0">
                <a:latin typeface="Arial"/>
                <a:cs typeface="Arial"/>
              </a:rPr>
              <a:t>th</a:t>
            </a:r>
            <a:r>
              <a:rPr lang="en-US" sz="2180" spc="-69" dirty="0">
                <a:latin typeface="Arial"/>
                <a:cs typeface="Arial"/>
              </a:rPr>
              <a:t> percentile 		Maximum 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9BAB77A-CA2A-AD1E-6077-FF1AF4522ECF}"/>
              </a:ext>
            </a:extLst>
          </p:cNvPr>
          <p:cNvSpPr txBox="1"/>
          <p:nvPr/>
        </p:nvSpPr>
        <p:spPr>
          <a:xfrm>
            <a:off x="3445736" y="3272714"/>
            <a:ext cx="823975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use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 </a:t>
            </a:r>
            <a:r>
              <a:rPr sz="2180" b="1" i="1" spc="-40" dirty="0">
                <a:latin typeface="Arial"/>
                <a:cs typeface="Arial"/>
              </a:rPr>
              <a:t>box</a:t>
            </a:r>
            <a:r>
              <a:rPr sz="2180" b="1" i="1" dirty="0">
                <a:latin typeface="Arial"/>
                <a:cs typeface="Arial"/>
              </a:rPr>
              <a:t> plot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dirty="0">
                <a:latin typeface="Arial"/>
                <a:cs typeface="Arial"/>
              </a:rPr>
              <a:t> all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 </a:t>
            </a:r>
            <a:r>
              <a:rPr sz="2180" spc="-129" dirty="0">
                <a:latin typeface="Arial"/>
                <a:cs typeface="Arial"/>
              </a:rPr>
              <a:t>these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29" dirty="0">
                <a:latin typeface="Arial"/>
                <a:cs typeface="Arial"/>
              </a:rPr>
              <a:t>one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go: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20" name="object 12">
            <a:extLst>
              <a:ext uri="{FF2B5EF4-FFF2-40B4-BE49-F238E27FC236}">
                <a16:creationId xmlns:a16="http://schemas.microsoft.com/office/drawing/2014/main" id="{FE33EB25-CF62-6476-AE82-1E42B1E61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7118" y="3631062"/>
            <a:ext cx="6217920" cy="3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8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42687A0-DF9D-0625-4565-8EE196E55A5C}"/>
              </a:ext>
            </a:extLst>
          </p:cNvPr>
          <p:cNvGrpSpPr/>
          <p:nvPr/>
        </p:nvGrpSpPr>
        <p:grpSpPr>
          <a:xfrm>
            <a:off x="3995643" y="2662085"/>
            <a:ext cx="7352017" cy="1183037"/>
            <a:chOff x="138547" y="1979234"/>
            <a:chExt cx="3032125" cy="112585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27D541B-BEC5-90FE-91D1-2B6EBCD3AA44}"/>
                </a:ext>
              </a:extLst>
            </p:cNvPr>
            <p:cNvSpPr/>
            <p:nvPr/>
          </p:nvSpPr>
          <p:spPr>
            <a:xfrm>
              <a:off x="138547" y="1979234"/>
              <a:ext cx="3032125" cy="1125855"/>
            </a:xfrm>
            <a:custGeom>
              <a:avLst/>
              <a:gdLst/>
              <a:ahLst/>
              <a:cxnLst/>
              <a:rect l="l" t="t" r="r" b="b"/>
              <a:pathLst>
                <a:path w="3032125" h="1125855">
                  <a:moveTo>
                    <a:pt x="2977662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71686"/>
                  </a:lnTo>
                  <a:lnTo>
                    <a:pt x="4243" y="1092706"/>
                  </a:lnTo>
                  <a:lnTo>
                    <a:pt x="15816" y="1109870"/>
                  </a:lnTo>
                  <a:lnTo>
                    <a:pt x="32980" y="1121443"/>
                  </a:lnTo>
                  <a:lnTo>
                    <a:pt x="54000" y="1125686"/>
                  </a:lnTo>
                  <a:lnTo>
                    <a:pt x="2977662" y="1125686"/>
                  </a:lnTo>
                  <a:lnTo>
                    <a:pt x="2998681" y="1121443"/>
                  </a:lnTo>
                  <a:lnTo>
                    <a:pt x="3015846" y="1109870"/>
                  </a:lnTo>
                  <a:lnTo>
                    <a:pt x="3027418" y="1092706"/>
                  </a:lnTo>
                  <a:lnTo>
                    <a:pt x="3031662" y="1071686"/>
                  </a:lnTo>
                  <a:lnTo>
                    <a:pt x="3031662" y="54000"/>
                  </a:lnTo>
                  <a:lnTo>
                    <a:pt x="3027418" y="32980"/>
                  </a:lnTo>
                  <a:lnTo>
                    <a:pt x="3015846" y="15816"/>
                  </a:lnTo>
                  <a:lnTo>
                    <a:pt x="2998681" y="4243"/>
                  </a:lnTo>
                  <a:lnTo>
                    <a:pt x="2977662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55C164A-2BCB-AC30-6E9A-6CB43069B0A9}"/>
                </a:ext>
              </a:extLst>
            </p:cNvPr>
            <p:cNvSpPr/>
            <p:nvPr/>
          </p:nvSpPr>
          <p:spPr>
            <a:xfrm>
              <a:off x="156547" y="1997234"/>
              <a:ext cx="2995930" cy="1090295"/>
            </a:xfrm>
            <a:custGeom>
              <a:avLst/>
              <a:gdLst/>
              <a:ahLst/>
              <a:cxnLst/>
              <a:rect l="l" t="t" r="r" b="b"/>
              <a:pathLst>
                <a:path w="2995930" h="1090295">
                  <a:moveTo>
                    <a:pt x="29596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53686"/>
                  </a:lnTo>
                  <a:lnTo>
                    <a:pt x="2829" y="1067699"/>
                  </a:lnTo>
                  <a:lnTo>
                    <a:pt x="10544" y="1079142"/>
                  </a:lnTo>
                  <a:lnTo>
                    <a:pt x="21987" y="1086857"/>
                  </a:lnTo>
                  <a:lnTo>
                    <a:pt x="36000" y="1089687"/>
                  </a:lnTo>
                  <a:lnTo>
                    <a:pt x="2959661" y="1089687"/>
                  </a:lnTo>
                  <a:lnTo>
                    <a:pt x="2973675" y="1086857"/>
                  </a:lnTo>
                  <a:lnTo>
                    <a:pt x="2985118" y="1079142"/>
                  </a:lnTo>
                  <a:lnTo>
                    <a:pt x="2992833" y="1067699"/>
                  </a:lnTo>
                  <a:lnTo>
                    <a:pt x="2995662" y="1053686"/>
                  </a:lnTo>
                  <a:lnTo>
                    <a:pt x="2995662" y="36000"/>
                  </a:lnTo>
                  <a:lnTo>
                    <a:pt x="2992833" y="21987"/>
                  </a:lnTo>
                  <a:lnTo>
                    <a:pt x="2985118" y="10544"/>
                  </a:lnTo>
                  <a:lnTo>
                    <a:pt x="2973675" y="2829"/>
                  </a:lnTo>
                  <a:lnTo>
                    <a:pt x="2959661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dirty="0"/>
                <a:t>What if we want to use EDA understand relationships between variables?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627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Stacked Bar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30608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2000" spc="-85" dirty="0">
                <a:latin typeface="Arial"/>
                <a:cs typeface="Arial"/>
              </a:rPr>
              <a:t>Suppose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want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understand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relationship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between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movie’s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MPAA </a:t>
            </a:r>
            <a:r>
              <a:rPr sz="2000" dirty="0">
                <a:latin typeface="Arial"/>
                <a:cs typeface="Arial"/>
              </a:rPr>
              <a:t>rating</a:t>
            </a:r>
            <a:r>
              <a:rPr sz="2000" spc="-40" dirty="0">
                <a:latin typeface="Arial"/>
                <a:cs typeface="Arial"/>
              </a:rPr>
              <a:t> 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whether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grosses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more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$100</a:t>
            </a:r>
            <a:r>
              <a:rPr sz="2000" spc="-10" dirty="0">
                <a:latin typeface="Arial"/>
                <a:cs typeface="Arial"/>
              </a:rPr>
              <a:t> million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10" dirty="0">
                <a:latin typeface="Arial"/>
                <a:cs typeface="Arial"/>
              </a:rPr>
              <a:t> office</a:t>
            </a:r>
            <a:endParaRPr lang="en-US" sz="2000" spc="-1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r>
              <a:rPr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sz="2000" spc="-30" dirty="0">
                <a:latin typeface="Arial"/>
                <a:cs typeface="Arial"/>
              </a:rPr>
              <a:t>How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does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distribution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movies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large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versus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small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moderate </a:t>
            </a:r>
            <a:r>
              <a:rPr sz="2000" spc="-20" dirty="0">
                <a:latin typeface="Arial"/>
                <a:cs typeface="Arial"/>
              </a:rPr>
              <a:t>box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office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earnings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based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MPAA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rating?</a:t>
            </a:r>
            <a:endParaRPr lang="en-US" sz="2000" spc="-10" dirty="0">
              <a:latin typeface="Arial"/>
              <a:cs typeface="Arial"/>
            </a:endParaRPr>
          </a:p>
          <a:p>
            <a:pPr marL="289560" marR="438784" indent="-208279">
              <a:lnSpc>
                <a:spcPct val="102600"/>
              </a:lnSpc>
              <a:spcBef>
                <a:spcPts val="484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000" spc="-25" dirty="0">
                <a:latin typeface="Arial"/>
                <a:cs typeface="Arial"/>
              </a:rPr>
              <a:t>We can use a </a:t>
            </a:r>
            <a:r>
              <a:rPr sz="2000" b="1" i="1" spc="-65" dirty="0">
                <a:latin typeface="Arial"/>
                <a:cs typeface="Arial"/>
              </a:rPr>
              <a:t>stacked</a:t>
            </a:r>
            <a:r>
              <a:rPr sz="2000" b="1" i="1" spc="1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632460" marR="84455" indent="-342900">
              <a:lnSpc>
                <a:spcPct val="1026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standard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barplot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divided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stacked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sub-</a:t>
            </a:r>
            <a:r>
              <a:rPr sz="2000" spc="-55" dirty="0">
                <a:latin typeface="Arial"/>
                <a:cs typeface="Arial"/>
              </a:rPr>
              <a:t>bars,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-55" dirty="0">
                <a:latin typeface="Arial"/>
                <a:cs typeface="Arial"/>
              </a:rPr>
              <a:t>corresponding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level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second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categorical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variable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Picture 13" descr="A green and purple bar graph&#10;&#10;Description automatically generated">
            <a:extLst>
              <a:ext uri="{FF2B5EF4-FFF2-40B4-BE49-F238E27FC236}">
                <a16:creationId xmlns:a16="http://schemas.microsoft.com/office/drawing/2014/main" id="{2676CE87-3E61-B7AF-FDC2-BEC5FF3C5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3502892"/>
            <a:ext cx="7772400" cy="29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9099129" y="3765261"/>
            <a:ext cx="3004937" cy="113377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066654"/>
              <a:ext cx="1480185" cy="535940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2" name="object 24">
            <a:extLst>
              <a:ext uri="{FF2B5EF4-FFF2-40B4-BE49-F238E27FC236}">
                <a16:creationId xmlns:a16="http://schemas.microsoft.com/office/drawing/2014/main" id="{0D7FDFE6-C892-C82A-A532-0DC63F5ED50A}"/>
              </a:ext>
            </a:extLst>
          </p:cNvPr>
          <p:cNvSpPr txBox="1"/>
          <p:nvPr/>
        </p:nvSpPr>
        <p:spPr>
          <a:xfrm>
            <a:off x="9180968" y="3841845"/>
            <a:ext cx="2841351" cy="93920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 algn="just">
              <a:spcBef>
                <a:spcPts val="188"/>
              </a:spcBef>
            </a:pPr>
            <a:r>
              <a:rPr sz="1982" spc="-119" dirty="0">
                <a:latin typeface="Arial"/>
                <a:cs typeface="Arial"/>
              </a:rPr>
              <a:t>We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88" dirty="0">
                <a:latin typeface="Arial"/>
                <a:cs typeface="Arial"/>
              </a:rPr>
              <a:t>use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these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tables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to glean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lot</a:t>
            </a:r>
            <a:r>
              <a:rPr sz="1982" spc="198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88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information </a:t>
            </a:r>
            <a:r>
              <a:rPr sz="1982" spc="-20" dirty="0">
                <a:latin typeface="Arial"/>
                <a:cs typeface="Arial"/>
              </a:rPr>
              <a:t>about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our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two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variables!</a:t>
            </a:r>
            <a:endParaRPr sz="19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6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Exploratory Data Analysis </a:t>
            </a: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66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4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5" dirty="0">
                    <a:latin typeface="Arial"/>
                    <a:cs typeface="Arial"/>
                  </a:rPr>
                  <a:t>dataset</a:t>
                </a:r>
                <a:r>
                  <a:rPr lang="en-US" sz="2000" spc="-25" dirty="0">
                    <a:latin typeface="Arial"/>
                    <a:cs typeface="Arial"/>
                  </a:rPr>
                  <a:t> </a:t>
                </a:r>
                <a:r>
                  <a:rPr lang="en-US" sz="2000" spc="-50" dirty="0">
                    <a:latin typeface="Arial"/>
                    <a:cs typeface="Arial"/>
                  </a:rPr>
                  <a:t>are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rated</a:t>
                </a:r>
                <a:r>
                  <a:rPr lang="en-US" sz="2000" spc="-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G:</a:t>
                </a: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=2.2%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242425"/>
              </a:xfrm>
              <a:prstGeom prst="rect">
                <a:avLst/>
              </a:prstGeom>
              <a:blipFill>
                <a:blip r:embed="rId3"/>
                <a:stretch>
                  <a:fillRect l="-4400" t="-4040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7744435" y="359043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67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544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2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spc="-30" dirty="0">
                    <a:latin typeface="Arial"/>
                    <a:cs typeface="Arial"/>
                  </a:rPr>
                  <a:t>dataset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were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high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box</a:t>
                </a:r>
                <a:r>
                  <a:rPr lang="en-US" sz="2000" spc="-30" dirty="0">
                    <a:latin typeface="Arial"/>
                    <a:cs typeface="Arial"/>
                  </a:rPr>
                  <a:t> office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=18%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Marginal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578650" y="5313900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4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25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of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movies</a:t>
                </a:r>
                <a:r>
                  <a:rPr lang="en-US" sz="2000" spc="26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in</a:t>
                </a:r>
                <a:r>
                  <a:rPr lang="en-US" sz="2000" spc="26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our </a:t>
                </a:r>
                <a:r>
                  <a:rPr lang="en-US" sz="2000" dirty="0">
                    <a:latin typeface="Arial"/>
                    <a:cs typeface="Arial"/>
                  </a:rPr>
                  <a:t>dataset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are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rated</a:t>
                </a:r>
                <a:r>
                  <a:rPr lang="en-US" sz="2000" spc="229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G</a:t>
                </a:r>
                <a:r>
                  <a:rPr lang="en-US" sz="2000" spc="235" dirty="0">
                    <a:latin typeface="Arial"/>
                    <a:cs typeface="Arial"/>
                  </a:rPr>
                  <a:t> </a:t>
                </a:r>
                <a:r>
                  <a:rPr lang="en-US" sz="2000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and</a:t>
                </a:r>
                <a:r>
                  <a:rPr lang="en-US" sz="2000" spc="-40" dirty="0">
                    <a:latin typeface="Arial"/>
                    <a:cs typeface="Arial"/>
                  </a:rPr>
                  <a:t> </a:t>
                </a:r>
                <a:r>
                  <a:rPr lang="en-US" sz="2000" spc="-80" dirty="0">
                    <a:latin typeface="Arial"/>
                    <a:cs typeface="Arial"/>
                  </a:rPr>
                  <a:t>were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high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55" dirty="0">
                    <a:latin typeface="Arial"/>
                    <a:cs typeface="Arial"/>
                  </a:rPr>
                  <a:t>box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office</a:t>
                </a:r>
                <a:r>
                  <a:rPr lang="en-US" sz="2000" spc="-3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𝐺𝑎𝑛𝑑𝐻𝑖𝑔h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=0.08%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Joint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72652" y="5339039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08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Categorical Variables: </a:t>
            </a:r>
            <a:r>
              <a:rPr lang="en-US" b="1" dirty="0"/>
              <a:t>Contingency Tables 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10" dirty="0">
                <a:latin typeface="Arial"/>
                <a:cs typeface="Arial"/>
              </a:rPr>
              <a:t>Just</a:t>
            </a:r>
            <a:r>
              <a:rPr lang="en-US" sz="2000" spc="-70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frequency</a:t>
            </a:r>
            <a:r>
              <a:rPr lang="en-US" sz="2000" spc="-10" dirty="0">
                <a:latin typeface="Arial"/>
                <a:cs typeface="Arial"/>
              </a:rPr>
              <a:t> table </a:t>
            </a:r>
            <a:r>
              <a:rPr lang="en-US" sz="2000" spc="-40" dirty="0">
                <a:latin typeface="Arial"/>
                <a:cs typeface="Arial"/>
              </a:rPr>
              <a:t>contains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univariate </a:t>
            </a:r>
            <a:r>
              <a:rPr lang="en-US" sz="2000" spc="-20" dirty="0" err="1">
                <a:latin typeface="Arial"/>
                <a:cs typeface="Arial"/>
              </a:rPr>
              <a:t>barplot</a:t>
            </a:r>
            <a:r>
              <a:rPr lang="en-US" sz="2000" spc="-20" dirty="0">
                <a:latin typeface="Arial"/>
                <a:cs typeface="Arial"/>
              </a:rPr>
              <a:t>,</a:t>
            </a:r>
            <a:r>
              <a:rPr lang="en-US" sz="2000" spc="-4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use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b="1" i="1" spc="-45" dirty="0">
                <a:latin typeface="Arial"/>
                <a:cs typeface="Arial"/>
              </a:rPr>
              <a:t>contingency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</a:t>
            </a:r>
            <a:r>
              <a:rPr lang="en-US" sz="2000" spc="-35" dirty="0">
                <a:latin typeface="Arial"/>
                <a:cs typeface="Arial"/>
              </a:rPr>
              <a:t>numerically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summarize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Arial"/>
                <a:cs typeface="Arial"/>
              </a:rPr>
              <a:t>Displays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45" dirty="0">
                <a:latin typeface="Arial"/>
                <a:cs typeface="Arial"/>
              </a:rPr>
              <a:t>number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falling</a:t>
            </a:r>
            <a:r>
              <a:rPr lang="en-US" sz="2000" dirty="0">
                <a:latin typeface="Arial"/>
                <a:cs typeface="Arial"/>
              </a:rPr>
              <a:t> into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unique </a:t>
            </a:r>
            <a:r>
              <a:rPr lang="en-US" sz="2000" spc="-40" dirty="0">
                <a:latin typeface="Arial"/>
                <a:cs typeface="Arial"/>
              </a:rPr>
              <a:t>combination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variables:</a:t>
            </a:r>
            <a:endParaRPr lang="en-US"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82D6A99A-27BC-B285-80A3-DD64CC2547DB}"/>
              </a:ext>
            </a:extLst>
          </p:cNvPr>
          <p:cNvGrpSpPr/>
          <p:nvPr/>
        </p:nvGrpSpPr>
        <p:grpSpPr>
          <a:xfrm>
            <a:off x="5505129" y="2723413"/>
            <a:ext cx="2244894" cy="312070"/>
            <a:chOff x="1139977" y="1522907"/>
            <a:chExt cx="1132840" cy="157480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5F76254A-24BF-043E-8CA4-87274F6C7BB6}"/>
                </a:ext>
              </a:extLst>
            </p:cNvPr>
            <p:cNvSpPr/>
            <p:nvPr/>
          </p:nvSpPr>
          <p:spPr>
            <a:xfrm>
              <a:off x="114251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E4FC1D60-6CA4-918C-CC8D-C3FCFEBF247A}"/>
                </a:ext>
              </a:extLst>
            </p:cNvPr>
            <p:cNvSpPr/>
            <p:nvPr/>
          </p:nvSpPr>
          <p:spPr>
            <a:xfrm>
              <a:off x="2269997" y="15254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2BB44E7D-154F-A2BD-17B6-7D0129E8B812}"/>
              </a:ext>
            </a:extLst>
          </p:cNvPr>
          <p:cNvSpPr txBox="1"/>
          <p:nvPr/>
        </p:nvSpPr>
        <p:spPr>
          <a:xfrm>
            <a:off x="3719658" y="2964021"/>
            <a:ext cx="166102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b="1" dirty="0">
                <a:latin typeface="Arial"/>
                <a:cs typeface="Arial"/>
              </a:rPr>
              <a:t>MPAA</a:t>
            </a:r>
            <a:r>
              <a:rPr sz="1982" b="1" spc="317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Rating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A398E7A5-B393-EEE3-0F30-D122D1562EE5}"/>
              </a:ext>
            </a:extLst>
          </p:cNvPr>
          <p:cNvSpPr/>
          <p:nvPr/>
        </p:nvSpPr>
        <p:spPr>
          <a:xfrm>
            <a:off x="5510163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E17FBE63-49F9-7A9D-4168-FF9273DAACDD}"/>
              </a:ext>
            </a:extLst>
          </p:cNvPr>
          <p:cNvSpPr txBox="1"/>
          <p:nvPr/>
        </p:nvSpPr>
        <p:spPr>
          <a:xfrm>
            <a:off x="5640453" y="2663149"/>
            <a:ext cx="1974349" cy="620588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</a:pPr>
            <a:r>
              <a:rPr sz="1982" b="1" spc="-40" dirty="0">
                <a:latin typeface="Arial"/>
                <a:cs typeface="Arial"/>
              </a:rPr>
              <a:t>Box</a:t>
            </a:r>
            <a:r>
              <a:rPr sz="1982" b="1" spc="-50" dirty="0">
                <a:latin typeface="Arial"/>
                <a:cs typeface="Arial"/>
              </a:rPr>
              <a:t> </a:t>
            </a:r>
            <a:r>
              <a:rPr sz="1982" b="1" spc="-20" dirty="0">
                <a:latin typeface="Arial"/>
                <a:cs typeface="Arial"/>
              </a:rPr>
              <a:t>Office</a:t>
            </a:r>
            <a:r>
              <a:rPr sz="1982" b="1" spc="-40" dirty="0">
                <a:latin typeface="Arial"/>
                <a:cs typeface="Arial"/>
              </a:rPr>
              <a:t> </a:t>
            </a:r>
            <a:r>
              <a:rPr sz="1982" b="1" spc="-139" dirty="0">
                <a:latin typeface="Arial"/>
                <a:cs typeface="Arial"/>
              </a:rPr>
              <a:t>Gross</a:t>
            </a:r>
            <a:endParaRPr sz="1982">
              <a:latin typeface="Arial"/>
              <a:cs typeface="Arial"/>
            </a:endParaRPr>
          </a:p>
          <a:p>
            <a:pPr marL="62919">
              <a:lnSpc>
                <a:spcPts val="2378"/>
              </a:lnSpc>
              <a:tabLst>
                <a:tab pos="1141350" algn="l"/>
              </a:tabLst>
            </a:pPr>
            <a:r>
              <a:rPr sz="1982" spc="-50" dirty="0">
                <a:latin typeface="Arial"/>
                <a:cs typeface="Arial"/>
              </a:rPr>
              <a:t>Low</a:t>
            </a:r>
            <a:r>
              <a:rPr sz="1982" dirty="0">
                <a:latin typeface="Arial"/>
                <a:cs typeface="Arial"/>
              </a:rPr>
              <a:t>	</a:t>
            </a:r>
            <a:r>
              <a:rPr sz="1982" spc="-40" dirty="0">
                <a:latin typeface="Arial"/>
                <a:cs typeface="Arial"/>
              </a:rPr>
              <a:t>High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1F0108EE-2EA0-3926-F45D-D6EFADD8EE34}"/>
              </a:ext>
            </a:extLst>
          </p:cNvPr>
          <p:cNvSpPr/>
          <p:nvPr/>
        </p:nvSpPr>
        <p:spPr>
          <a:xfrm>
            <a:off x="7744437" y="3029318"/>
            <a:ext cx="0" cy="302004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F80652CF-FAC2-B64F-67CB-E932447BEE50}"/>
              </a:ext>
            </a:extLst>
          </p:cNvPr>
          <p:cNvSpPr txBox="1"/>
          <p:nvPr/>
        </p:nvSpPr>
        <p:spPr>
          <a:xfrm>
            <a:off x="7874725" y="2964021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8DBD1329-165F-C9B6-AC77-F4EA5F0DB03C}"/>
              </a:ext>
            </a:extLst>
          </p:cNvPr>
          <p:cNvSpPr/>
          <p:nvPr/>
        </p:nvSpPr>
        <p:spPr>
          <a:xfrm>
            <a:off x="3594403" y="3327696"/>
            <a:ext cx="5003194" cy="0"/>
          </a:xfrm>
          <a:custGeom>
            <a:avLst/>
            <a:gdLst/>
            <a:ahLst/>
            <a:cxnLst/>
            <a:rect l="l" t="t" r="r" b="b"/>
            <a:pathLst>
              <a:path w="2524760">
                <a:moveTo>
                  <a:pt x="0" y="0"/>
                </a:moveTo>
                <a:lnTo>
                  <a:pt x="2524137" y="0"/>
                </a:lnTo>
              </a:path>
            </a:pathLst>
          </a:custGeom>
          <a:ln w="4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4" name="object 14">
            <a:extLst>
              <a:ext uri="{FF2B5EF4-FFF2-40B4-BE49-F238E27FC236}">
                <a16:creationId xmlns:a16="http://schemas.microsoft.com/office/drawing/2014/main" id="{7FBB42D1-3300-51D9-BA7A-C0D2D63162FD}"/>
              </a:ext>
            </a:extLst>
          </p:cNvPr>
          <p:cNvGraphicFramePr>
            <a:graphicFrameLocks noGrp="1"/>
          </p:cNvGraphicFramePr>
          <p:nvPr/>
        </p:nvGraphicFramePr>
        <p:xfrm>
          <a:off x="3594404" y="3462429"/>
          <a:ext cx="4998159" cy="185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marL="7556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Rated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9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15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PG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PG-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1108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1207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1331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9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NC-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object 15">
            <a:extLst>
              <a:ext uri="{FF2B5EF4-FFF2-40B4-BE49-F238E27FC236}">
                <a16:creationId xmlns:a16="http://schemas.microsoft.com/office/drawing/2014/main" id="{5FCC3A35-1D79-1919-FACE-F2CB1BC87353}"/>
              </a:ext>
            </a:extLst>
          </p:cNvPr>
          <p:cNvSpPr txBox="1"/>
          <p:nvPr/>
        </p:nvSpPr>
        <p:spPr>
          <a:xfrm>
            <a:off x="3719658" y="5342853"/>
            <a:ext cx="59645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Total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56" name="object 17">
            <a:extLst>
              <a:ext uri="{FF2B5EF4-FFF2-40B4-BE49-F238E27FC236}">
                <a16:creationId xmlns:a16="http://schemas.microsoft.com/office/drawing/2014/main" id="{A47F5695-8E31-B46B-317A-A7E1840F275C}"/>
              </a:ext>
            </a:extLst>
          </p:cNvPr>
          <p:cNvSpPr txBox="1"/>
          <p:nvPr/>
        </p:nvSpPr>
        <p:spPr>
          <a:xfrm>
            <a:off x="5640454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2466</a:t>
            </a:r>
            <a:endParaRPr sz="1982">
              <a:latin typeface="Arial"/>
              <a:cs typeface="Arial"/>
            </a:endParaRPr>
          </a:p>
        </p:txBody>
      </p:sp>
      <p:sp>
        <p:nvSpPr>
          <p:cNvPr id="57" name="object 18">
            <a:extLst>
              <a:ext uri="{FF2B5EF4-FFF2-40B4-BE49-F238E27FC236}">
                <a16:creationId xmlns:a16="http://schemas.microsoft.com/office/drawing/2014/main" id="{400D438D-8F94-8F18-1DC3-E50ED2860215}"/>
              </a:ext>
            </a:extLst>
          </p:cNvPr>
          <p:cNvSpPr txBox="1"/>
          <p:nvPr/>
        </p:nvSpPr>
        <p:spPr>
          <a:xfrm>
            <a:off x="6815367" y="5342853"/>
            <a:ext cx="42658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544</a:t>
            </a:r>
            <a:endParaRPr sz="1982">
              <a:latin typeface="Arial"/>
              <a:cs typeface="Arial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7E7AB346-215D-7093-8554-0F24CA13CFF8}"/>
              </a:ext>
            </a:extLst>
          </p:cNvPr>
          <p:cNvSpPr txBox="1"/>
          <p:nvPr/>
        </p:nvSpPr>
        <p:spPr>
          <a:xfrm>
            <a:off x="7897000" y="5342853"/>
            <a:ext cx="55241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99" dirty="0">
                <a:latin typeface="Arial"/>
                <a:cs typeface="Arial"/>
              </a:rPr>
              <a:t>3010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9" name="object 21">
            <a:extLst>
              <a:ext uri="{FF2B5EF4-FFF2-40B4-BE49-F238E27FC236}">
                <a16:creationId xmlns:a16="http://schemas.microsoft.com/office/drawing/2014/main" id="{9C7D9B26-FF06-A3A6-9B1A-FB09B4810F76}"/>
              </a:ext>
            </a:extLst>
          </p:cNvPr>
          <p:cNvGrpSpPr/>
          <p:nvPr/>
        </p:nvGrpSpPr>
        <p:grpSpPr>
          <a:xfrm>
            <a:off x="8722048" y="3186568"/>
            <a:ext cx="3382019" cy="2538452"/>
            <a:chOff x="2953616" y="2048654"/>
            <a:chExt cx="1516380" cy="572135"/>
          </a:xfrm>
        </p:grpSpPr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457EA751-F01C-D496-28ED-C10247ED6811}"/>
                </a:ext>
              </a:extLst>
            </p:cNvPr>
            <p:cNvSpPr/>
            <p:nvPr/>
          </p:nvSpPr>
          <p:spPr>
            <a:xfrm>
              <a:off x="2953616" y="2048654"/>
              <a:ext cx="1516380" cy="572135"/>
            </a:xfrm>
            <a:custGeom>
              <a:avLst/>
              <a:gdLst/>
              <a:ahLst/>
              <a:cxnLst/>
              <a:rect l="l" t="t" r="r" b="b"/>
              <a:pathLst>
                <a:path w="1516379" h="572135">
                  <a:moveTo>
                    <a:pt x="1461863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7533"/>
                  </a:lnTo>
                  <a:lnTo>
                    <a:pt x="4243" y="538552"/>
                  </a:lnTo>
                  <a:lnTo>
                    <a:pt x="15816" y="555717"/>
                  </a:lnTo>
                  <a:lnTo>
                    <a:pt x="32980" y="567289"/>
                  </a:lnTo>
                  <a:lnTo>
                    <a:pt x="54000" y="571533"/>
                  </a:lnTo>
                  <a:lnTo>
                    <a:pt x="1461863" y="571533"/>
                  </a:lnTo>
                  <a:lnTo>
                    <a:pt x="1482883" y="567289"/>
                  </a:lnTo>
                  <a:lnTo>
                    <a:pt x="1500047" y="555717"/>
                  </a:lnTo>
                  <a:lnTo>
                    <a:pt x="1511620" y="538552"/>
                  </a:lnTo>
                  <a:lnTo>
                    <a:pt x="1515864" y="517533"/>
                  </a:lnTo>
                  <a:lnTo>
                    <a:pt x="1515864" y="54000"/>
                  </a:lnTo>
                  <a:lnTo>
                    <a:pt x="1511620" y="32980"/>
                  </a:lnTo>
                  <a:lnTo>
                    <a:pt x="1500047" y="15816"/>
                  </a:lnTo>
                  <a:lnTo>
                    <a:pt x="1482883" y="4243"/>
                  </a:lnTo>
                  <a:lnTo>
                    <a:pt x="1461863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lang="en-US" sz="3567" dirty="0"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0FB28BF2-01E2-D2A5-032E-0A148D7BD5F1}"/>
                </a:ext>
              </a:extLst>
            </p:cNvPr>
            <p:cNvSpPr/>
            <p:nvPr/>
          </p:nvSpPr>
          <p:spPr>
            <a:xfrm>
              <a:off x="2971616" y="2164186"/>
              <a:ext cx="1480185" cy="438407"/>
            </a:xfrm>
            <a:custGeom>
              <a:avLst/>
              <a:gdLst/>
              <a:ahLst/>
              <a:cxnLst/>
              <a:rect l="l" t="t" r="r" b="b"/>
              <a:pathLst>
                <a:path w="1480185" h="535939">
                  <a:moveTo>
                    <a:pt x="144386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9532"/>
                  </a:lnTo>
                  <a:lnTo>
                    <a:pt x="2829" y="513545"/>
                  </a:lnTo>
                  <a:lnTo>
                    <a:pt x="10544" y="524988"/>
                  </a:lnTo>
                  <a:lnTo>
                    <a:pt x="21987" y="532704"/>
                  </a:lnTo>
                  <a:lnTo>
                    <a:pt x="36000" y="535533"/>
                  </a:lnTo>
                  <a:lnTo>
                    <a:pt x="1443863" y="535533"/>
                  </a:lnTo>
                  <a:lnTo>
                    <a:pt x="1457876" y="532704"/>
                  </a:lnTo>
                  <a:lnTo>
                    <a:pt x="1469319" y="524988"/>
                  </a:lnTo>
                  <a:lnTo>
                    <a:pt x="1477034" y="513545"/>
                  </a:lnTo>
                  <a:lnTo>
                    <a:pt x="1479863" y="499532"/>
                  </a:lnTo>
                  <a:lnTo>
                    <a:pt x="1479863" y="36000"/>
                  </a:lnTo>
                  <a:lnTo>
                    <a:pt x="1477034" y="21987"/>
                  </a:lnTo>
                  <a:lnTo>
                    <a:pt x="1469319" y="10544"/>
                  </a:lnTo>
                  <a:lnTo>
                    <a:pt x="1457876" y="2829"/>
                  </a:lnTo>
                  <a:lnTo>
                    <a:pt x="1443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/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</p:spPr>
            <p:txBody>
              <a:bodyPr vert="horz" wrap="square" lIns="0" tIns="23909" rIns="0" bIns="0" rtlCol="0">
                <a:spAutoFit/>
              </a:bodyPr>
              <a:lstStyle/>
              <a:p>
                <a:pPr marL="12700" marR="5080" algn="just">
                  <a:lnSpc>
                    <a:spcPct val="100000"/>
                  </a:lnSpc>
                  <a:spcBef>
                    <a:spcPts val="464"/>
                  </a:spcBef>
                </a:pPr>
                <a:r>
                  <a:rPr lang="en-US" sz="2000" spc="-10" dirty="0">
                    <a:latin typeface="Arial"/>
                    <a:cs typeface="Arial"/>
                  </a:rPr>
                  <a:t>Among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50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movies</a:t>
                </a:r>
                <a:r>
                  <a:rPr lang="en-US" sz="2000" spc="5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that</a:t>
                </a:r>
                <a:r>
                  <a:rPr lang="en-US" sz="2000" spc="45" dirty="0">
                    <a:latin typeface="Arial"/>
                    <a:cs typeface="Arial"/>
                  </a:rPr>
                  <a:t> </a:t>
                </a:r>
                <a:r>
                  <a:rPr lang="en-US" sz="2000" spc="-60" dirty="0">
                    <a:latin typeface="Arial"/>
                    <a:cs typeface="Arial"/>
                  </a:rPr>
                  <a:t>are </a:t>
                </a:r>
                <a:r>
                  <a:rPr lang="en-US" sz="2000" spc="-40" dirty="0">
                    <a:latin typeface="Arial"/>
                    <a:cs typeface="Arial"/>
                  </a:rPr>
                  <a:t>rated</a:t>
                </a:r>
                <a:r>
                  <a:rPr lang="en-US" sz="2000" spc="-30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G,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25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95" dirty="0">
                    <a:latin typeface="Arial"/>
                    <a:cs typeface="Arial"/>
                  </a:rPr>
                  <a:t>were</a:t>
                </a:r>
                <a:r>
                  <a:rPr lang="en-US" sz="2000" spc="25" dirty="0">
                    <a:latin typeface="Arial"/>
                    <a:cs typeface="Arial"/>
                  </a:rPr>
                  <a:t> </a:t>
                </a:r>
                <a:r>
                  <a:rPr lang="en-US" sz="2000" spc="-45" dirty="0">
                    <a:latin typeface="Arial"/>
                    <a:cs typeface="Arial"/>
                  </a:rPr>
                  <a:t>high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box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25" dirty="0">
                    <a:latin typeface="Arial"/>
                    <a:cs typeface="Arial"/>
                  </a:rPr>
                  <a:t>of- </a:t>
                </a:r>
                <a:r>
                  <a:rPr lang="en-US" sz="2000" spc="-10" dirty="0">
                    <a:latin typeface="Arial"/>
                    <a:cs typeface="Arial"/>
                  </a:rPr>
                  <a:t>fice</a:t>
                </a:r>
                <a:r>
                  <a:rPr lang="en-US" sz="2000" spc="-55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earners: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0000"/>
                  </a:lnSpc>
                  <a:spcBef>
                    <a:spcPts val="6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h𝑖𝑔h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|</m:t>
                          </m:r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𝐺</m:t>
                          </m:r>
                        </m:sub>
                      </m:sSub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 </m:t>
                      </m:r>
                      <m:f>
                        <m:fPr>
                          <m:ctrlP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000" b="0" i="1" spc="-25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000" b="0" i="1" spc="-25" smtClean="0">
                          <a:latin typeface="Cambria Math" panose="02040503050406030204" pitchFamily="18" charset="0"/>
                          <a:cs typeface="Arial"/>
                        </a:rPr>
                        <m:t>=37.9%</m:t>
                      </m:r>
                    </m:oMath>
                  </m:oMathPara>
                </a14:m>
                <a:endParaRPr lang="en-US" sz="2000" spc="-2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24">
                <a:extLst>
                  <a:ext uri="{FF2B5EF4-FFF2-40B4-BE49-F238E27FC236}">
                    <a16:creationId xmlns:a16="http://schemas.microsoft.com/office/drawing/2014/main" id="{0D7FDFE6-C892-C82A-A532-0DC63F5E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196" y="3841845"/>
                <a:ext cx="3157123" cy="1552253"/>
              </a:xfrm>
              <a:prstGeom prst="rect">
                <a:avLst/>
              </a:prstGeom>
              <a:blipFill>
                <a:blip r:embed="rId3"/>
                <a:stretch>
                  <a:fillRect l="-4400" t="-3252" r="-4800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71D1CD-0934-DB7B-95C8-21A9313BF189}"/>
              </a:ext>
            </a:extLst>
          </p:cNvPr>
          <p:cNvSpPr txBox="1"/>
          <p:nvPr/>
        </p:nvSpPr>
        <p:spPr>
          <a:xfrm>
            <a:off x="8758807" y="3277763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1800" spc="-30" dirty="0">
                <a:latin typeface="Arial"/>
                <a:cs typeface="Arial"/>
              </a:rPr>
              <a:t>Conditional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Distribution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4EC05FC-FD22-7496-6AC0-470D8904FECD}"/>
              </a:ext>
            </a:extLst>
          </p:cNvPr>
          <p:cNvSpPr/>
          <p:nvPr/>
        </p:nvSpPr>
        <p:spPr>
          <a:xfrm>
            <a:off x="6604593" y="3572617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02DA9A2-2507-CFF8-1B31-17683B448098}"/>
              </a:ext>
            </a:extLst>
          </p:cNvPr>
          <p:cNvSpPr/>
          <p:nvPr/>
        </p:nvSpPr>
        <p:spPr>
          <a:xfrm>
            <a:off x="7767249" y="3575553"/>
            <a:ext cx="848128" cy="35811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visualize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distribution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gross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box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office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earnings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within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each </a:t>
            </a:r>
            <a:r>
              <a:rPr lang="en-US" sz="2000" spc="-50" dirty="0">
                <a:latin typeface="Arial"/>
                <a:cs typeface="Arial"/>
              </a:rPr>
              <a:t>level</a:t>
            </a:r>
            <a:r>
              <a:rPr lang="en-US" sz="2000" dirty="0">
                <a:latin typeface="Arial"/>
                <a:cs typeface="Arial"/>
              </a:rPr>
              <a:t> of MPAA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ratings—</a:t>
            </a:r>
            <a:r>
              <a:rPr lang="en-US" sz="2000" spc="-10" dirty="0">
                <a:latin typeface="Arial"/>
                <a:cs typeface="Arial"/>
              </a:rPr>
              <a:t>and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distributions</a:t>
            </a:r>
            <a:r>
              <a:rPr lang="en-US" sz="2000" dirty="0">
                <a:latin typeface="Arial"/>
                <a:cs typeface="Arial"/>
              </a:rPr>
              <a:t> with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one </a:t>
            </a:r>
            <a:r>
              <a:rPr lang="en-US" sz="2000" spc="-55" dirty="0">
                <a:latin typeface="Arial"/>
                <a:cs typeface="Arial"/>
              </a:rPr>
              <a:t>another—</a:t>
            </a:r>
            <a:r>
              <a:rPr lang="en-US" sz="2000" spc="-25" dirty="0">
                <a:latin typeface="Arial"/>
                <a:cs typeface="Arial"/>
              </a:rPr>
              <a:t>using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overlaid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45" dirty="0">
                <a:latin typeface="Arial"/>
                <a:cs typeface="Arial"/>
              </a:rPr>
              <a:t>histograms</a:t>
            </a:r>
            <a:r>
              <a:rPr lang="en-US" sz="2000" b="1" i="1" spc="-10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and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40" dirty="0">
                <a:latin typeface="Arial"/>
                <a:cs typeface="Arial"/>
              </a:rPr>
              <a:t>density</a:t>
            </a:r>
            <a:r>
              <a:rPr lang="en-US" sz="2000" b="1" i="1" spc="-5" dirty="0">
                <a:latin typeface="Arial"/>
                <a:cs typeface="Arial"/>
              </a:rPr>
              <a:t> </a:t>
            </a:r>
            <a:r>
              <a:rPr lang="en-US" sz="2000" b="1" i="1" spc="-10" dirty="0">
                <a:latin typeface="Arial"/>
                <a:cs typeface="Arial"/>
              </a:rPr>
              <a:t>plots</a:t>
            </a:r>
            <a:r>
              <a:rPr lang="en-US" sz="2000" spc="-10" dirty="0"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5652E8-24A7-3726-C1ED-2FAFEC04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25" y="2109354"/>
            <a:ext cx="8666121" cy="3615666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F21F699-3BE8-D24E-EC44-D4D1FBC593BD}"/>
              </a:ext>
            </a:extLst>
          </p:cNvPr>
          <p:cNvSpPr txBox="1"/>
          <p:nvPr/>
        </p:nvSpPr>
        <p:spPr>
          <a:xfrm>
            <a:off x="3591789" y="5963613"/>
            <a:ext cx="20313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"/>
                <a:cs typeface="Arial"/>
              </a:rPr>
              <a:t>Gross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box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office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earnings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being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shown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65" dirty="0">
                <a:latin typeface="Times New Roman"/>
                <a:cs typeface="Times New Roman"/>
              </a:rPr>
              <a:t>log</a:t>
            </a:r>
            <a:r>
              <a:rPr sz="750" spc="97" baseline="-16666" dirty="0">
                <a:latin typeface="Times New Roman"/>
                <a:cs typeface="Times New Roman"/>
              </a:rPr>
              <a:t>10</a:t>
            </a:r>
            <a:r>
              <a:rPr sz="750" spc="142" baseline="-16666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Arial"/>
                <a:cs typeface="Arial"/>
              </a:rPr>
              <a:t>scale</a:t>
            </a:r>
            <a:endParaRPr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745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331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921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65" dirty="0">
                <a:latin typeface="Arial"/>
                <a:cs typeface="Arial"/>
              </a:rPr>
              <a:t>These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visualizations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particularly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informative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if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your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data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appear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to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60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multi-</a:t>
            </a:r>
            <a:r>
              <a:rPr lang="en-US" sz="2000" spc="-10" dirty="0">
                <a:latin typeface="Arial"/>
                <a:cs typeface="Arial"/>
              </a:rPr>
              <a:t>modal,</a:t>
            </a:r>
            <a:r>
              <a:rPr lang="en-US" sz="2000" spc="-5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as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there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may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(and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often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is)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something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more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going </a:t>
            </a:r>
            <a:r>
              <a:rPr lang="en-US" sz="2000" spc="-25" dirty="0">
                <a:latin typeface="Arial"/>
                <a:cs typeface="Arial"/>
              </a:rPr>
              <a:t>on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story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2000" spc="-45" dirty="0">
                <a:latin typeface="Arial"/>
                <a:cs typeface="Arial"/>
              </a:rPr>
              <a:t>For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example,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consider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following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density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showing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distribution</a:t>
            </a:r>
            <a:r>
              <a:rPr lang="en-US" sz="2000" spc="-1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30" dirty="0">
                <a:latin typeface="Arial"/>
                <a:cs typeface="Arial"/>
              </a:rPr>
              <a:t>in-</a:t>
            </a:r>
            <a:r>
              <a:rPr lang="en-US" sz="2000" spc="-10" dirty="0">
                <a:latin typeface="Arial"/>
                <a:cs typeface="Arial"/>
              </a:rPr>
              <a:t>state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college</a:t>
            </a:r>
            <a:r>
              <a:rPr lang="en-US" sz="2000" dirty="0">
                <a:latin typeface="Arial"/>
                <a:cs typeface="Arial"/>
              </a:rPr>
              <a:t> tuition </a:t>
            </a:r>
            <a:r>
              <a:rPr lang="en-US" sz="2000" spc="-60" dirty="0">
                <a:latin typeface="Arial"/>
                <a:cs typeface="Arial"/>
              </a:rPr>
              <a:t>costs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during</a:t>
            </a:r>
            <a:r>
              <a:rPr lang="en-US" sz="2000" dirty="0">
                <a:latin typeface="Arial"/>
                <a:cs typeface="Arial"/>
              </a:rPr>
              <a:t> the </a:t>
            </a:r>
            <a:r>
              <a:rPr lang="en-US" sz="2000" spc="-60" dirty="0">
                <a:latin typeface="Arial"/>
                <a:cs typeface="Arial"/>
              </a:rPr>
              <a:t>2018–2019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academic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year: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0107-E0C8-ABC1-0748-4CD8B5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61" y="2964872"/>
            <a:ext cx="4092633" cy="292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5D67-BBE5-6210-BFBF-96FF3D1C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02" y="2964872"/>
            <a:ext cx="3850179" cy="27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Overlaid Histograms / Density Plots</a:t>
            </a:r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22949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.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course,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overlaying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all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our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histograms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density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plots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top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one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another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can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sometimes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be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mess,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particularly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if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the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categorical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variable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we’re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looking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has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95" dirty="0">
                <a:latin typeface="Arial"/>
                <a:cs typeface="Arial"/>
              </a:rPr>
              <a:t>a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lot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of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possible</a:t>
            </a:r>
            <a:r>
              <a:rPr lang="en-US" sz="2000" spc="5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levels</a:t>
            </a:r>
          </a:p>
          <a:p>
            <a:pPr marL="12700" marR="155575" algn="just">
              <a:lnSpc>
                <a:spcPct val="102600"/>
              </a:lnSpc>
              <a:spcBef>
                <a:spcPts val="55"/>
              </a:spcBef>
            </a:pPr>
            <a:endParaRPr lang="en-US" sz="2000" dirty="0">
              <a:latin typeface="Arial"/>
              <a:cs typeface="Arial"/>
            </a:endParaRPr>
          </a:p>
          <a:p>
            <a:pPr marL="289560" marR="5080" indent="-208279" algn="just">
              <a:lnSpc>
                <a:spcPct val="102600"/>
              </a:lnSpc>
              <a:spcBef>
                <a:spcPts val="500"/>
              </a:spcBef>
            </a:pPr>
            <a:r>
              <a:rPr lang="en-US" sz="2000" i="1" spc="420" dirty="0">
                <a:solidFill>
                  <a:srgbClr val="3333B2"/>
                </a:solidFill>
                <a:latin typeface="Menlo"/>
                <a:cs typeface="Menlo"/>
              </a:rPr>
              <a:t>→</a:t>
            </a:r>
            <a:r>
              <a:rPr lang="en-US" sz="2000" i="1" spc="-170" dirty="0">
                <a:solidFill>
                  <a:srgbClr val="3333B2"/>
                </a:solidFill>
                <a:latin typeface="Menlo"/>
                <a:cs typeface="Menlo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instead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display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histograms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side-</a:t>
            </a:r>
            <a:r>
              <a:rPr lang="en-US" sz="2000" spc="-80" dirty="0">
                <a:latin typeface="Arial"/>
                <a:cs typeface="Arial"/>
              </a:rPr>
              <a:t>by-</a:t>
            </a:r>
            <a:r>
              <a:rPr lang="en-US" sz="2000" spc="-45" dirty="0">
                <a:latin typeface="Arial"/>
                <a:cs typeface="Arial"/>
              </a:rPr>
              <a:t>side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plots,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with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100" dirty="0">
                <a:latin typeface="Arial"/>
                <a:cs typeface="Arial"/>
              </a:rPr>
              <a:t>same</a:t>
            </a:r>
            <a:r>
              <a:rPr lang="en-US" sz="2000" spc="25" dirty="0">
                <a:latin typeface="Arial"/>
                <a:cs typeface="Arial"/>
              </a:rPr>
              <a:t> </a:t>
            </a:r>
            <a:r>
              <a:rPr lang="en-US" sz="2000" i="1" spc="130" dirty="0">
                <a:latin typeface="Times New Roman"/>
                <a:cs typeface="Times New Roman"/>
              </a:rPr>
              <a:t>x</a:t>
            </a:r>
            <a:r>
              <a:rPr lang="en-US" sz="2000" i="1" spc="45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8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axis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limits,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easier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comparison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20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levels!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94399A6-BF47-4508-245A-3B907AA3AC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61" y="2493817"/>
            <a:ext cx="7644184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One Categorical and One Numerical Variable: </a:t>
            </a:r>
            <a:r>
              <a:rPr lang="en-US" b="1" dirty="0"/>
              <a:t>Side-by-Side Boxplots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2670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can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also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create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b="1" i="1" spc="-70" dirty="0">
                <a:latin typeface="Arial"/>
                <a:cs typeface="Arial"/>
              </a:rPr>
              <a:t>side-</a:t>
            </a:r>
            <a:r>
              <a:rPr lang="en-US" sz="2000" b="1" i="1" spc="-80" dirty="0">
                <a:latin typeface="Arial"/>
                <a:cs typeface="Arial"/>
              </a:rPr>
              <a:t>by-</a:t>
            </a:r>
            <a:r>
              <a:rPr lang="en-US" sz="2000" b="1" i="1" spc="-45" dirty="0">
                <a:latin typeface="Arial"/>
                <a:cs typeface="Arial"/>
              </a:rPr>
              <a:t>side</a:t>
            </a:r>
            <a:r>
              <a:rPr lang="en-US" sz="2000" b="1" i="1" spc="5" dirty="0">
                <a:latin typeface="Arial"/>
                <a:cs typeface="Arial"/>
              </a:rPr>
              <a:t> </a:t>
            </a:r>
            <a:r>
              <a:rPr lang="en-US" sz="2000" b="1" i="1" spc="-30" dirty="0">
                <a:latin typeface="Arial"/>
                <a:cs typeface="Arial"/>
              </a:rPr>
              <a:t>boxplots</a:t>
            </a:r>
            <a:r>
              <a:rPr lang="en-US" sz="2000" b="1" i="1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visually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compare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measures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of </a:t>
            </a:r>
            <a:r>
              <a:rPr lang="en-US" sz="2000" spc="-45" dirty="0">
                <a:latin typeface="Arial"/>
                <a:cs typeface="Arial"/>
              </a:rPr>
              <a:t>center</a:t>
            </a:r>
            <a:r>
              <a:rPr lang="en-US" sz="2000" spc="-2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spread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80" dirty="0">
                <a:latin typeface="Arial"/>
                <a:cs typeface="Arial"/>
              </a:rPr>
              <a:t>across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levels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categorical </a:t>
            </a:r>
            <a:r>
              <a:rPr lang="en-US" sz="2000" spc="-10" dirty="0">
                <a:latin typeface="Arial"/>
                <a:cs typeface="Arial"/>
              </a:rPr>
              <a:t>variable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C259ED-38BE-DE3F-C1CB-4B8F7139E0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5143" y="1635176"/>
            <a:ext cx="7332457" cy="4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for  Relationships Between Two Numerical Variables: </a:t>
            </a:r>
            <a:r>
              <a:rPr lang="en-US" b="1" dirty="0"/>
              <a:t>Scatterplots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734DCFA-410F-9947-88CE-799639F60BB8}"/>
              </a:ext>
            </a:extLst>
          </p:cNvPr>
          <p:cNvSpPr txBox="1"/>
          <p:nvPr/>
        </p:nvSpPr>
        <p:spPr>
          <a:xfrm>
            <a:off x="3695761" y="368162"/>
            <a:ext cx="8066748" cy="19138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501015">
              <a:lnSpc>
                <a:spcPct val="102600"/>
              </a:lnSpc>
              <a:spcBef>
                <a:spcPts val="55"/>
              </a:spcBef>
            </a:pPr>
            <a:r>
              <a:rPr lang="en-US" sz="2000" b="1" i="1" spc="-30" dirty="0">
                <a:latin typeface="Arial"/>
                <a:cs typeface="Arial"/>
              </a:rPr>
              <a:t>Scatterplots</a:t>
            </a:r>
            <a:r>
              <a:rPr lang="en-US" sz="2000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000" spc="-60" dirty="0">
                <a:latin typeface="Arial"/>
                <a:cs typeface="Arial"/>
              </a:rPr>
              <a:t>are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one</a:t>
            </a:r>
            <a:r>
              <a:rPr lang="en-US" sz="2000" dirty="0">
                <a:latin typeface="Arial"/>
                <a:cs typeface="Arial"/>
              </a:rPr>
              <a:t> of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most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common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90" dirty="0">
                <a:latin typeface="Arial"/>
                <a:cs typeface="Arial"/>
              </a:rPr>
              <a:t>ways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</a:t>
            </a:r>
            <a:r>
              <a:rPr lang="en-US" sz="2000" spc="-40" dirty="0">
                <a:latin typeface="Arial"/>
                <a:cs typeface="Arial"/>
              </a:rPr>
              <a:t>visualizing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the </a:t>
            </a:r>
            <a:r>
              <a:rPr lang="en-US" sz="2000" spc="-40" dirty="0">
                <a:latin typeface="Arial"/>
                <a:cs typeface="Arial"/>
              </a:rPr>
              <a:t>relationship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65" dirty="0">
                <a:latin typeface="Arial"/>
                <a:cs typeface="Arial"/>
              </a:rPr>
              <a:t>between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45" dirty="0">
                <a:latin typeface="Arial"/>
                <a:cs typeface="Arial"/>
              </a:rPr>
              <a:t>numerical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variables.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35" dirty="0">
                <a:latin typeface="Arial"/>
                <a:cs typeface="Arial"/>
              </a:rPr>
              <a:t>For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 err="1">
                <a:latin typeface="Arial"/>
                <a:cs typeface="Arial"/>
              </a:rPr>
              <a:t>th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0" dirty="0">
                <a:latin typeface="Arial"/>
                <a:cs typeface="Arial"/>
              </a:rPr>
              <a:t>observational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unit,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let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i="1" spc="95" dirty="0">
                <a:latin typeface="Times New Roman"/>
                <a:cs typeface="Times New Roman"/>
              </a:rPr>
              <a:t>x</a:t>
            </a:r>
            <a:r>
              <a:rPr lang="en-US" sz="2400" i="1" spc="142" baseline="-10416" dirty="0">
                <a:latin typeface="Times New Roman"/>
                <a:cs typeface="Times New Roman"/>
              </a:rPr>
              <a:t>i</a:t>
            </a:r>
            <a:r>
              <a:rPr lang="en-US" sz="2400" i="1" spc="240" baseline="-10416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be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35" dirty="0">
                <a:latin typeface="Arial"/>
                <a:cs typeface="Arial"/>
              </a:rPr>
              <a:t>explanatory </a:t>
            </a:r>
            <a:r>
              <a:rPr lang="en-US" sz="2000" spc="-45" dirty="0">
                <a:latin typeface="Arial"/>
                <a:cs typeface="Arial"/>
              </a:rPr>
              <a:t>variable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40" dirty="0">
                <a:latin typeface="Arial"/>
                <a:cs typeface="Arial"/>
              </a:rPr>
              <a:t>and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i="1" spc="50" dirty="0" err="1">
                <a:latin typeface="Times New Roman"/>
                <a:cs typeface="Times New Roman"/>
              </a:rPr>
              <a:t>y</a:t>
            </a:r>
            <a:r>
              <a:rPr lang="en-US" sz="2400" i="1" spc="75" baseline="-10416" dirty="0" err="1">
                <a:latin typeface="Times New Roman"/>
                <a:cs typeface="Times New Roman"/>
              </a:rPr>
              <a:t>i</a:t>
            </a:r>
            <a:r>
              <a:rPr lang="en-US" sz="2400" i="1" spc="217" baseline="-10416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spc="-55" dirty="0">
                <a:latin typeface="Arial"/>
                <a:cs typeface="Arial"/>
              </a:rPr>
              <a:t>value</a:t>
            </a:r>
            <a:r>
              <a:rPr lang="en-US" sz="2000" dirty="0">
                <a:latin typeface="Arial"/>
                <a:cs typeface="Arial"/>
              </a:rPr>
              <a:t> of the </a:t>
            </a:r>
            <a:r>
              <a:rPr lang="en-US" sz="2000" spc="-80" dirty="0">
                <a:latin typeface="Arial"/>
                <a:cs typeface="Arial"/>
              </a:rPr>
              <a:t>response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variable.</a:t>
            </a:r>
            <a:endParaRPr lang="en-US" sz="2000" dirty="0">
              <a:latin typeface="Arial"/>
              <a:cs typeface="Arial"/>
            </a:endParaRPr>
          </a:p>
          <a:p>
            <a:pPr marL="368300" marR="501015" indent="-34290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Arial"/>
                <a:cs typeface="Arial"/>
              </a:rPr>
              <a:t>We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plot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75" dirty="0">
                <a:latin typeface="Arial"/>
                <a:cs typeface="Arial"/>
              </a:rPr>
              <a:t>each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(</a:t>
            </a:r>
            <a:r>
              <a:rPr lang="en-US" sz="2000" i="1" spc="75" dirty="0">
                <a:latin typeface="Times New Roman"/>
                <a:cs typeface="Times New Roman"/>
              </a:rPr>
              <a:t>x</a:t>
            </a:r>
            <a:r>
              <a:rPr lang="en-US" sz="2400" i="1" spc="112" baseline="-10416" dirty="0">
                <a:latin typeface="Times New Roman"/>
                <a:cs typeface="Times New Roman"/>
              </a:rPr>
              <a:t>i</a:t>
            </a:r>
            <a:r>
              <a:rPr lang="en-US" sz="2000" i="1" spc="75" dirty="0">
                <a:latin typeface="Times New Roman"/>
                <a:cs typeface="Times New Roman"/>
              </a:rPr>
              <a:t>,</a:t>
            </a:r>
            <a:r>
              <a:rPr lang="en-US" sz="2000" i="1" spc="-95" dirty="0">
                <a:latin typeface="Times New Roman"/>
                <a:cs typeface="Times New Roman"/>
              </a:rPr>
              <a:t> </a:t>
            </a:r>
            <a:r>
              <a:rPr lang="en-US" sz="2000" i="1" spc="65" dirty="0" err="1">
                <a:latin typeface="Times New Roman"/>
                <a:cs typeface="Times New Roman"/>
              </a:rPr>
              <a:t>y</a:t>
            </a:r>
            <a:r>
              <a:rPr lang="en-US" sz="2400" i="1" spc="97" baseline="-10416" dirty="0" err="1">
                <a:latin typeface="Times New Roman"/>
                <a:cs typeface="Times New Roman"/>
              </a:rPr>
              <a:t>i</a:t>
            </a:r>
            <a:r>
              <a:rPr lang="en-US" sz="2000" spc="65" dirty="0">
                <a:latin typeface="Times New Roman"/>
                <a:cs typeface="Times New Roman"/>
              </a:rPr>
              <a:t>)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pair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for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all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i="1" spc="100" dirty="0">
                <a:latin typeface="Times New Roman"/>
                <a:cs typeface="Times New Roman"/>
              </a:rPr>
              <a:t>n</a:t>
            </a:r>
            <a:r>
              <a:rPr lang="en-US" sz="2000" i="1" spc="40" dirty="0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Arial"/>
                <a:cs typeface="Arial"/>
              </a:rPr>
              <a:t>observations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our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10" dirty="0">
                <a:latin typeface="Arial"/>
                <a:cs typeface="Arial"/>
              </a:rPr>
              <a:t>sample.</a:t>
            </a:r>
            <a:endParaRPr lang="en-US" sz="2000" dirty="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F2FE8315-40EF-6B7F-0CC0-36DFF8390B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5829" y="2282019"/>
            <a:ext cx="6985515" cy="42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 err="1">
                <a:latin typeface="Arial"/>
                <a:cs typeface="Arial"/>
              </a:rPr>
              <a:t>tl;dr</a:t>
            </a:r>
            <a:r>
              <a:rPr sz="2180" spc="-20" dirty="0">
                <a:latin typeface="Arial"/>
                <a:cs typeface="Arial"/>
              </a:rPr>
              <a:t>.</a:t>
            </a:r>
            <a:endParaRPr lang="en-US" sz="2180" spc="-2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0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 Relationships Between Two Numerical Variables: </a:t>
            </a:r>
            <a:r>
              <a:rPr lang="en-US" b="1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/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The</a:t>
                </a:r>
                <a:r>
                  <a:rPr lang="en-US" sz="2000" spc="-15" dirty="0">
                    <a:latin typeface="Arial"/>
                    <a:cs typeface="Arial"/>
                  </a:rPr>
                  <a:t> </a:t>
                </a:r>
                <a:r>
                  <a:rPr lang="en-US" sz="2000" spc="-85" dirty="0">
                    <a:latin typeface="Arial"/>
                    <a:cs typeface="Arial"/>
                  </a:rPr>
                  <a:t>Pearson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correlation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30" dirty="0">
                    <a:latin typeface="Arial"/>
                    <a:cs typeface="Arial"/>
                  </a:rPr>
                  <a:t>coefficient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spc="-35" dirty="0">
                    <a:latin typeface="Arial"/>
                    <a:cs typeface="Arial"/>
                  </a:rPr>
                  <a:t>quantifies</a:t>
                </a:r>
                <a:r>
                  <a:rPr lang="en-US" sz="2000" dirty="0">
                    <a:latin typeface="Arial"/>
                    <a:cs typeface="Arial"/>
                  </a:rPr>
                  <a:t> the</a:t>
                </a:r>
                <a:r>
                  <a:rPr lang="en-US" sz="2000" spc="-5" dirty="0">
                    <a:latin typeface="Arial"/>
                    <a:cs typeface="Arial"/>
                  </a:rPr>
                  <a:t> </a:t>
                </a:r>
                <a:r>
                  <a:rPr lang="en-US" sz="2000" b="1" i="1" spc="-25" dirty="0">
                    <a:latin typeface="Arial"/>
                    <a:cs typeface="Arial"/>
                  </a:rPr>
                  <a:t>strength</a:t>
                </a:r>
                <a:r>
                  <a:rPr lang="en-US" sz="2000" b="1" i="1" dirty="0">
                    <a:latin typeface="Arial"/>
                    <a:cs typeface="Arial"/>
                  </a:rPr>
                  <a:t> of</a:t>
                </a:r>
                <a:r>
                  <a:rPr lang="en-US" sz="2000" b="1" i="1" spc="-5" dirty="0">
                    <a:latin typeface="Arial"/>
                    <a:cs typeface="Arial"/>
                  </a:rPr>
                  <a:t> </a:t>
                </a:r>
                <a:r>
                  <a:rPr lang="en-US" sz="2000" b="1" i="1" dirty="0">
                    <a:latin typeface="Arial"/>
                    <a:cs typeface="Arial"/>
                  </a:rPr>
                  <a:t>the </a:t>
                </a:r>
                <a:r>
                  <a:rPr lang="en-US" sz="2000" b="1" i="1" spc="-10" dirty="0">
                    <a:latin typeface="Arial"/>
                    <a:cs typeface="Arial"/>
                  </a:rPr>
                  <a:t>(linear) </a:t>
                </a:r>
                <a:r>
                  <a:rPr lang="en-US" sz="2000" b="1" i="1" spc="-40" dirty="0">
                    <a:latin typeface="Arial"/>
                    <a:cs typeface="Arial"/>
                  </a:rPr>
                  <a:t>relationship</a:t>
                </a:r>
                <a:r>
                  <a:rPr lang="en-US" sz="2000" spc="-15" dirty="0">
                    <a:solidFill>
                      <a:srgbClr val="00B0F0"/>
                    </a:solidFill>
                    <a:latin typeface="Arial"/>
                    <a:cs typeface="Arial"/>
                  </a:rPr>
                  <a:t> </a:t>
                </a:r>
                <a:r>
                  <a:rPr lang="en-US" sz="2000" spc="-65" dirty="0">
                    <a:latin typeface="Arial"/>
                    <a:cs typeface="Arial"/>
                  </a:rPr>
                  <a:t>between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dirty="0">
                    <a:latin typeface="Arial"/>
                    <a:cs typeface="Arial"/>
                  </a:rPr>
                  <a:t>our </a:t>
                </a:r>
                <a:r>
                  <a:rPr lang="en-US" sz="2000" spc="-40" dirty="0">
                    <a:latin typeface="Arial"/>
                    <a:cs typeface="Arial"/>
                  </a:rPr>
                  <a:t>explanatory</a:t>
                </a:r>
                <a:r>
                  <a:rPr lang="en-US" sz="2000" dirty="0">
                    <a:latin typeface="Arial"/>
                    <a:cs typeface="Arial"/>
                  </a:rPr>
                  <a:t> </a:t>
                </a:r>
                <a:r>
                  <a:rPr lang="en-US" sz="2000" spc="-40" dirty="0">
                    <a:latin typeface="Arial"/>
                    <a:cs typeface="Arial"/>
                  </a:rPr>
                  <a:t>and</a:t>
                </a:r>
                <a:r>
                  <a:rPr lang="en-US" sz="2000" spc="5" dirty="0">
                    <a:latin typeface="Arial"/>
                    <a:cs typeface="Arial"/>
                  </a:rPr>
                  <a:t> </a:t>
                </a:r>
                <a:r>
                  <a:rPr lang="en-US" sz="2000" spc="-90" dirty="0">
                    <a:latin typeface="Arial"/>
                    <a:cs typeface="Arial"/>
                  </a:rPr>
                  <a:t>response</a:t>
                </a:r>
                <a:r>
                  <a:rPr lang="en-US" sz="2000" spc="10" dirty="0">
                    <a:latin typeface="Arial"/>
                    <a:cs typeface="Arial"/>
                  </a:rPr>
                  <a:t> </a:t>
                </a:r>
                <a:r>
                  <a:rPr lang="en-US" sz="2000" spc="-10" dirty="0">
                    <a:latin typeface="Arial"/>
                    <a:cs typeface="Arial"/>
                  </a:rPr>
                  <a:t>variables:</a:t>
                </a: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, </a:t>
                </a: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endParaRPr lang="en-US" sz="2000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2000" dirty="0"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means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Arial"/>
                    <a:cs typeface="Arial"/>
                  </a:rPr>
                  <a:t> are the sample standard deviations. 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734DCFA-410F-9947-88CE-799639F6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61" y="368162"/>
                <a:ext cx="8066748" cy="2545249"/>
              </a:xfrm>
              <a:prstGeom prst="rect">
                <a:avLst/>
              </a:prstGeom>
              <a:blipFill>
                <a:blip r:embed="rId3"/>
                <a:stretch>
                  <a:fillRect l="-1727" t="-2475" r="-2198" b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0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 err="1">
                <a:latin typeface="Arial"/>
                <a:cs typeface="Arial"/>
              </a:rPr>
              <a:t>tl;dr</a:t>
            </a:r>
            <a:r>
              <a:rPr sz="2180" spc="-20" dirty="0">
                <a:latin typeface="Arial"/>
                <a:cs typeface="Arial"/>
              </a:rPr>
              <a:t>.</a:t>
            </a:r>
            <a:endParaRPr lang="en-US" sz="2180" spc="-2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3CBFA-9495-F95E-7DBD-59C6BCAEF936}"/>
              </a:ext>
            </a:extLst>
          </p:cNvPr>
          <p:cNvSpPr txBox="1"/>
          <p:nvPr/>
        </p:nvSpPr>
        <p:spPr>
          <a:xfrm>
            <a:off x="4419741" y="3357717"/>
            <a:ext cx="6098240" cy="214526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Our usual goal:</a:t>
            </a:r>
          </a:p>
          <a:p>
            <a:pPr marL="0" indent="0" algn="ctr">
              <a:buNone/>
            </a:pPr>
            <a:r>
              <a:rPr lang="en-US" sz="2400" dirty="0"/>
              <a:t>model some phenomenon using a dataset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Goal of EDA:</a:t>
            </a:r>
          </a:p>
          <a:p>
            <a:pPr marL="0" indent="0" algn="ctr">
              <a:buNone/>
            </a:pPr>
            <a:r>
              <a:rPr lang="en-US" sz="2400" dirty="0"/>
              <a:t>develop an understanding of a dataset</a:t>
            </a:r>
          </a:p>
        </p:txBody>
      </p:sp>
    </p:spTree>
    <p:extLst>
      <p:ext uri="{BB962C8B-B14F-4D97-AF65-F5344CB8AC3E}">
        <p14:creationId xmlns:p14="http://schemas.microsoft.com/office/powerpoint/2010/main" val="322231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92ECE-FE07-B4F0-784D-14CC654CFEF9}"/>
              </a:ext>
            </a:extLst>
          </p:cNvPr>
          <p:cNvSpPr txBox="1"/>
          <p:nvPr/>
        </p:nvSpPr>
        <p:spPr>
          <a:xfrm>
            <a:off x="3555575" y="763493"/>
            <a:ext cx="8115090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b="1" i="1" spc="-69" dirty="0">
                <a:latin typeface="Arial"/>
                <a:cs typeface="Arial"/>
              </a:rPr>
              <a:t>Exploratory</a:t>
            </a:r>
            <a:r>
              <a:rPr sz="2180" b="1" i="1" spc="10" dirty="0">
                <a:latin typeface="Arial"/>
                <a:cs typeface="Arial"/>
              </a:rPr>
              <a:t> </a:t>
            </a:r>
            <a:r>
              <a:rPr sz="2180" b="1" i="1" spc="-40" dirty="0">
                <a:latin typeface="Arial"/>
                <a:cs typeface="Arial"/>
              </a:rPr>
              <a:t>data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spc="-129" dirty="0">
                <a:latin typeface="Arial"/>
                <a:cs typeface="Arial"/>
              </a:rPr>
              <a:t>analysis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b="1" i="1" dirty="0">
                <a:latin typeface="Arial"/>
                <a:cs typeface="Arial"/>
              </a:rPr>
              <a:t>(EDA)</a:t>
            </a:r>
            <a:r>
              <a:rPr sz="2180" b="1" i="1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refers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practice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reducing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 </a:t>
            </a:r>
            <a:r>
              <a:rPr sz="2180" spc="-178" dirty="0">
                <a:latin typeface="Arial"/>
                <a:cs typeface="Arial"/>
              </a:rPr>
              <a:t>ways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3356770-99E3-498C-CB66-9840634CE49B}"/>
              </a:ext>
            </a:extLst>
          </p:cNvPr>
          <p:cNvSpPr txBox="1"/>
          <p:nvPr/>
        </p:nvSpPr>
        <p:spPr>
          <a:xfrm>
            <a:off x="4104666" y="1459030"/>
            <a:ext cx="6728390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25168">
              <a:spcBef>
                <a:spcPts val="860"/>
              </a:spcBef>
            </a:pPr>
            <a:r>
              <a:rPr sz="2180" spc="-50" dirty="0">
                <a:latin typeface="Arial"/>
                <a:cs typeface="Arial"/>
              </a:rPr>
              <a:t>Help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226" dirty="0">
                <a:latin typeface="Arial"/>
                <a:cs typeface="Arial"/>
              </a:rPr>
              <a:t>sense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2"/>
              </a:spcBef>
            </a:pPr>
            <a:r>
              <a:rPr sz="2180" spc="-50" dirty="0">
                <a:latin typeface="Arial"/>
                <a:cs typeface="Arial"/>
              </a:rPr>
              <a:t>Help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inform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lang="en-US" sz="2180" dirty="0">
                <a:latin typeface="Arial"/>
                <a:cs typeface="Arial"/>
              </a:rPr>
              <a:t>a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question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AA53807-B8FB-71A8-1EAF-20876BB26578}"/>
              </a:ext>
            </a:extLst>
          </p:cNvPr>
          <p:cNvSpPr txBox="1"/>
          <p:nvPr/>
        </p:nvSpPr>
        <p:spPr>
          <a:xfrm>
            <a:off x="3555573" y="2403272"/>
            <a:ext cx="581357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You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think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EDA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as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version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tl;dr.</a:t>
            </a:r>
            <a:endParaRPr sz="2180" dirty="0">
              <a:latin typeface="Arial"/>
              <a:cs typeface="Arial"/>
            </a:endParaRPr>
          </a:p>
        </p:txBody>
      </p:sp>
      <p:grpSp>
        <p:nvGrpSpPr>
          <p:cNvPr id="3" name="object 9">
            <a:extLst>
              <a:ext uri="{FF2B5EF4-FFF2-40B4-BE49-F238E27FC236}">
                <a16:creationId xmlns:a16="http://schemas.microsoft.com/office/drawing/2014/main" id="{B956F326-1A36-71D7-0B7E-B7044EEF0376}"/>
              </a:ext>
            </a:extLst>
          </p:cNvPr>
          <p:cNvGrpSpPr/>
          <p:nvPr/>
        </p:nvGrpSpPr>
        <p:grpSpPr>
          <a:xfrm>
            <a:off x="3579122" y="3153277"/>
            <a:ext cx="8583196" cy="1395509"/>
            <a:chOff x="138547" y="1623381"/>
            <a:chExt cx="4331335" cy="704215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FFD228C4-11EF-586F-B60B-CF38CF46B1D6}"/>
                </a:ext>
              </a:extLst>
            </p:cNvPr>
            <p:cNvSpPr/>
            <p:nvPr/>
          </p:nvSpPr>
          <p:spPr>
            <a:xfrm>
              <a:off x="138547" y="1623381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9E46A35B-ADF9-DC4C-35E2-873A5288D7D5}"/>
                </a:ext>
              </a:extLst>
            </p:cNvPr>
            <p:cNvSpPr/>
            <p:nvPr/>
          </p:nvSpPr>
          <p:spPr>
            <a:xfrm>
              <a:off x="156547" y="1869929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9" name="object 12">
            <a:extLst>
              <a:ext uri="{FF2B5EF4-FFF2-40B4-BE49-F238E27FC236}">
                <a16:creationId xmlns:a16="http://schemas.microsoft.com/office/drawing/2014/main" id="{3893D1F5-D974-EA8B-6159-50485B4D46F4}"/>
              </a:ext>
            </a:extLst>
          </p:cNvPr>
          <p:cNvGrpSpPr/>
          <p:nvPr/>
        </p:nvGrpSpPr>
        <p:grpSpPr>
          <a:xfrm>
            <a:off x="3579122" y="4718411"/>
            <a:ext cx="8583196" cy="1395509"/>
            <a:chOff x="138547" y="2413194"/>
            <a:chExt cx="4331335" cy="70421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195269E6-3C6E-E512-2A57-CC63C8A4FB09}"/>
                </a:ext>
              </a:extLst>
            </p:cNvPr>
            <p:cNvSpPr/>
            <p:nvPr/>
          </p:nvSpPr>
          <p:spPr>
            <a:xfrm>
              <a:off x="138547" y="2413194"/>
              <a:ext cx="4331335" cy="704215"/>
            </a:xfrm>
            <a:custGeom>
              <a:avLst/>
              <a:gdLst/>
              <a:ahLst/>
              <a:cxnLst/>
              <a:rect l="l" t="t" r="r" b="b"/>
              <a:pathLst>
                <a:path w="4331335" h="7042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49778"/>
                  </a:lnTo>
                  <a:lnTo>
                    <a:pt x="4243" y="670798"/>
                  </a:lnTo>
                  <a:lnTo>
                    <a:pt x="15816" y="687963"/>
                  </a:lnTo>
                  <a:lnTo>
                    <a:pt x="32980" y="699535"/>
                  </a:lnTo>
                  <a:lnTo>
                    <a:pt x="54000" y="703779"/>
                  </a:lnTo>
                  <a:lnTo>
                    <a:pt x="4276964" y="703779"/>
                  </a:lnTo>
                  <a:lnTo>
                    <a:pt x="4297984" y="699535"/>
                  </a:lnTo>
                  <a:lnTo>
                    <a:pt x="4315149" y="687963"/>
                  </a:lnTo>
                  <a:lnTo>
                    <a:pt x="4326721" y="670798"/>
                  </a:lnTo>
                  <a:lnTo>
                    <a:pt x="4330965" y="64977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C77ED97A-3ED5-64BF-2744-17DA5018BF6A}"/>
                </a:ext>
              </a:extLst>
            </p:cNvPr>
            <p:cNvSpPr/>
            <p:nvPr/>
          </p:nvSpPr>
          <p:spPr>
            <a:xfrm>
              <a:off x="156547" y="2659742"/>
              <a:ext cx="4295140" cy="439420"/>
            </a:xfrm>
            <a:custGeom>
              <a:avLst/>
              <a:gdLst/>
              <a:ahLst/>
              <a:cxnLst/>
              <a:rect l="l" t="t" r="r" b="b"/>
              <a:pathLst>
                <a:path w="4295140" h="439419">
                  <a:moveTo>
                    <a:pt x="4294965" y="0"/>
                  </a:moveTo>
                  <a:lnTo>
                    <a:pt x="0" y="0"/>
                  </a:lnTo>
                  <a:lnTo>
                    <a:pt x="0" y="403231"/>
                  </a:lnTo>
                  <a:lnTo>
                    <a:pt x="2829" y="417244"/>
                  </a:lnTo>
                  <a:lnTo>
                    <a:pt x="10544" y="428687"/>
                  </a:lnTo>
                  <a:lnTo>
                    <a:pt x="21987" y="436402"/>
                  </a:lnTo>
                  <a:lnTo>
                    <a:pt x="36000" y="439231"/>
                  </a:lnTo>
                  <a:lnTo>
                    <a:pt x="4258964" y="439231"/>
                  </a:lnTo>
                  <a:lnTo>
                    <a:pt x="4272977" y="436402"/>
                  </a:lnTo>
                  <a:lnTo>
                    <a:pt x="4284420" y="428687"/>
                  </a:lnTo>
                  <a:lnTo>
                    <a:pt x="4292136" y="417244"/>
                  </a:lnTo>
                  <a:lnTo>
                    <a:pt x="4294965" y="403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" name="object 15">
            <a:extLst>
              <a:ext uri="{FF2B5EF4-FFF2-40B4-BE49-F238E27FC236}">
                <a16:creationId xmlns:a16="http://schemas.microsoft.com/office/drawing/2014/main" id="{C8CF5B9F-65DF-B8E2-170B-6F5006FA75BA}"/>
              </a:ext>
            </a:extLst>
          </p:cNvPr>
          <p:cNvSpPr txBox="1"/>
          <p:nvPr/>
        </p:nvSpPr>
        <p:spPr>
          <a:xfrm>
            <a:off x="3553949" y="2380213"/>
            <a:ext cx="8242183" cy="360410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endParaRPr lang="en-US" sz="2180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lang="en-US" sz="3072" dirty="0">
              <a:latin typeface="Arial"/>
              <a:cs typeface="Arial"/>
            </a:endParaRPr>
          </a:p>
          <a:p>
            <a:pPr marL="132130"/>
            <a:r>
              <a:rPr sz="2180" spc="-99" dirty="0">
                <a:latin typeface="Arial"/>
                <a:cs typeface="Arial"/>
              </a:rPr>
              <a:t>Graphical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(Data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Visualizations)</a:t>
            </a:r>
            <a:endParaRPr sz="2180" dirty="0">
              <a:latin typeface="Arial"/>
              <a:cs typeface="Arial"/>
            </a:endParaRPr>
          </a:p>
          <a:p>
            <a:pPr marL="132130" marR="572563">
              <a:lnSpc>
                <a:spcPct val="102699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visual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representation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how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are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i="1" spc="-50" dirty="0">
                <a:latin typeface="Arial"/>
                <a:cs typeface="Arial"/>
              </a:rPr>
              <a:t>distributed</a:t>
            </a:r>
            <a:r>
              <a:rPr sz="2180" i="1" spc="3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across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109" dirty="0">
                <a:latin typeface="Arial"/>
                <a:cs typeface="Arial"/>
              </a:rPr>
              <a:t>observations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sample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576" dirty="0">
              <a:latin typeface="Arial"/>
              <a:cs typeface="Arial"/>
            </a:endParaRPr>
          </a:p>
          <a:p>
            <a:pPr marL="132130"/>
            <a:r>
              <a:rPr sz="2180" spc="-69" dirty="0">
                <a:latin typeface="Arial"/>
                <a:cs typeface="Arial"/>
              </a:rPr>
              <a:t>Numeric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Summaries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(Summary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Statistics)</a:t>
            </a:r>
            <a:endParaRPr sz="2180" dirty="0">
              <a:latin typeface="Arial"/>
              <a:cs typeface="Arial"/>
            </a:endParaRPr>
          </a:p>
          <a:p>
            <a:pPr marL="132130" marR="10067">
              <a:lnSpc>
                <a:spcPct val="102600"/>
              </a:lnSpc>
              <a:spcBef>
                <a:spcPts val="1328"/>
              </a:spcBef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single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set</a:t>
            </a:r>
            <a:r>
              <a:rPr sz="2180" dirty="0">
                <a:latin typeface="Arial"/>
                <a:cs typeface="Arial"/>
              </a:rPr>
              <a:t> of </a:t>
            </a:r>
            <a:r>
              <a:rPr sz="2180" spc="-129" dirty="0">
                <a:latin typeface="Arial"/>
                <a:cs typeface="Arial"/>
              </a:rPr>
              <a:t>numbers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 </a:t>
            </a:r>
            <a:r>
              <a:rPr sz="2180" spc="-89" dirty="0">
                <a:latin typeface="Arial"/>
                <a:cs typeface="Arial"/>
              </a:rPr>
              <a:t>captures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important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features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20" dirty="0">
                <a:latin typeface="Arial"/>
                <a:cs typeface="Arial"/>
              </a:rPr>
              <a:t> distribution,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such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as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69" dirty="0">
                <a:latin typeface="Arial"/>
                <a:cs typeface="Arial"/>
              </a:rPr>
              <a:t>center</a:t>
            </a:r>
            <a:r>
              <a:rPr sz="2180" i="1" spc="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and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spread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3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Bar Plots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B4C474ED-1D7B-3851-CFE1-523247FD9630}"/>
              </a:ext>
            </a:extLst>
          </p:cNvPr>
          <p:cNvSpPr txBox="1"/>
          <p:nvPr/>
        </p:nvSpPr>
        <p:spPr>
          <a:xfrm>
            <a:off x="3464133" y="744126"/>
            <a:ext cx="77048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empirical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distribution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categorical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comprised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of: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1C5AFFB-0909-B574-73DF-BDCB8081B1DD}"/>
              </a:ext>
            </a:extLst>
          </p:cNvPr>
          <p:cNvSpPr txBox="1"/>
          <p:nvPr/>
        </p:nvSpPr>
        <p:spPr>
          <a:xfrm>
            <a:off x="4013225" y="1048494"/>
            <a:ext cx="6961185" cy="973388"/>
          </a:xfrm>
          <a:prstGeom prst="rect">
            <a:avLst/>
          </a:prstGeom>
        </p:spPr>
        <p:txBody>
          <a:bodyPr vert="horz" wrap="square" lIns="0" tIns="159810" rIns="0" bIns="0" rtlCol="0">
            <a:spAutoFit/>
          </a:bodyPr>
          <a:lstStyle/>
          <a:p>
            <a:pPr marL="25168">
              <a:spcBef>
                <a:spcPts val="1258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possible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values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categorical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variable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1050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(relative)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levels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68" dirty="0">
                <a:latin typeface="Arial"/>
                <a:cs typeface="Arial"/>
              </a:rPr>
              <a:t>observed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712BF7B4-9BDE-45D5-6A6B-FAEA7113B8FA}"/>
              </a:ext>
            </a:extLst>
          </p:cNvPr>
          <p:cNvSpPr txBox="1"/>
          <p:nvPr/>
        </p:nvSpPr>
        <p:spPr>
          <a:xfrm>
            <a:off x="3464133" y="2093050"/>
            <a:ext cx="74745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Arial"/>
                <a:cs typeface="Arial"/>
              </a:rPr>
              <a:t>One</a:t>
            </a:r>
            <a:r>
              <a:rPr sz="2180" spc="-50" dirty="0">
                <a:latin typeface="Arial"/>
                <a:cs typeface="Arial"/>
              </a:rPr>
              <a:t> method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visualizing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through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50" dirty="0">
                <a:latin typeface="Arial"/>
                <a:cs typeface="Arial"/>
              </a:rPr>
              <a:t>bar </a:t>
            </a:r>
            <a:r>
              <a:rPr sz="2180" b="1" i="1" spc="-20" dirty="0">
                <a:latin typeface="Arial"/>
                <a:cs typeface="Arial"/>
              </a:rPr>
              <a:t>plot</a:t>
            </a:r>
            <a:r>
              <a:rPr sz="2180" spc="-20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C42D21D-AAA9-E3E6-B5ED-708942D00D24}"/>
              </a:ext>
            </a:extLst>
          </p:cNvPr>
          <p:cNvSpPr txBox="1"/>
          <p:nvPr/>
        </p:nvSpPr>
        <p:spPr>
          <a:xfrm>
            <a:off x="4001953" y="6079033"/>
            <a:ext cx="3094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7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49C5F1CB-9DBB-27CC-A901-DF5A5822F865}"/>
              </a:ext>
            </a:extLst>
          </p:cNvPr>
          <p:cNvSpPr txBox="1"/>
          <p:nvPr/>
        </p:nvSpPr>
        <p:spPr>
          <a:xfrm>
            <a:off x="8197614" y="6079033"/>
            <a:ext cx="36290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dirty="0">
                <a:latin typeface="Arial"/>
                <a:cs typeface="Arial"/>
              </a:rPr>
              <a:t>Bar</a:t>
            </a:r>
            <a:r>
              <a:rPr sz="1189" i="1" spc="50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plot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showing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relative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frequency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of</a:t>
            </a:r>
            <a:r>
              <a:rPr sz="1189" i="1" spc="59" dirty="0">
                <a:latin typeface="Arial"/>
                <a:cs typeface="Arial"/>
              </a:rPr>
              <a:t> </a:t>
            </a:r>
            <a:r>
              <a:rPr sz="1189" i="1" dirty="0">
                <a:latin typeface="Arial"/>
                <a:cs typeface="Arial"/>
              </a:rPr>
              <a:t>MPAA</a:t>
            </a:r>
            <a:r>
              <a:rPr sz="1189" i="1" spc="69" dirty="0">
                <a:latin typeface="Arial"/>
                <a:cs typeface="Arial"/>
              </a:rPr>
              <a:t> </a:t>
            </a:r>
            <a:r>
              <a:rPr sz="1189" i="1" spc="-20" dirty="0">
                <a:latin typeface="Arial"/>
                <a:cs typeface="Arial"/>
              </a:rPr>
              <a:t>ratings.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2" name="Picture 21" descr="A graph with green bars&#10;&#10;Description automatically generated">
            <a:extLst>
              <a:ext uri="{FF2B5EF4-FFF2-40B4-BE49-F238E27FC236}">
                <a16:creationId xmlns:a16="http://schemas.microsoft.com/office/drawing/2014/main" id="{5E14701F-8A05-1582-4A66-7A90BA54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88" y="2895208"/>
            <a:ext cx="4501266" cy="2829812"/>
          </a:xfrm>
          <a:prstGeom prst="rect">
            <a:avLst/>
          </a:prstGeom>
        </p:spPr>
      </p:pic>
      <p:pic>
        <p:nvPicPr>
          <p:cNvPr id="24" name="Picture 23" descr="A graph with green bars&#10;&#10;Description automatically generated">
            <a:extLst>
              <a:ext uri="{FF2B5EF4-FFF2-40B4-BE49-F238E27FC236}">
                <a16:creationId xmlns:a16="http://schemas.microsoft.com/office/drawing/2014/main" id="{5FEF11E1-E96B-968D-548A-DE860E5E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1" y="2897736"/>
            <a:ext cx="4501265" cy="28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9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Categorical Variables: </a:t>
            </a:r>
            <a:br>
              <a:rPr lang="en-US" dirty="0"/>
            </a:br>
            <a:r>
              <a:rPr lang="en-US" b="1" dirty="0"/>
              <a:t>Summary Statistics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91EBD7B-57A9-793B-6D65-24D3E4D86B3D}"/>
              </a:ext>
            </a:extLst>
          </p:cNvPr>
          <p:cNvSpPr txBox="1"/>
          <p:nvPr/>
        </p:nvSpPr>
        <p:spPr>
          <a:xfrm>
            <a:off x="3482805" y="768128"/>
            <a:ext cx="8604588" cy="1555553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99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present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98" dirty="0">
                <a:latin typeface="Arial"/>
                <a:cs typeface="Arial"/>
              </a:rPr>
              <a:t>same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information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numerically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b="1" i="1" spc="-99" dirty="0">
                <a:latin typeface="Arial"/>
                <a:cs typeface="Arial"/>
              </a:rPr>
              <a:t>frequency</a:t>
            </a:r>
            <a:r>
              <a:rPr sz="2180" b="1" i="1" spc="-20" dirty="0">
                <a:latin typeface="Arial"/>
                <a:cs typeface="Arial"/>
              </a:rPr>
              <a:t> table</a:t>
            </a:r>
            <a:r>
              <a:rPr sz="2180" spc="-20" dirty="0">
                <a:latin typeface="Arial"/>
                <a:cs typeface="Arial"/>
              </a:rPr>
              <a:t>,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displays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both: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number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movies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139" dirty="0">
                <a:latin typeface="Arial"/>
                <a:cs typeface="Arial"/>
              </a:rPr>
              <a:t>(</a:t>
            </a:r>
            <a:r>
              <a:rPr sz="2180" i="1" spc="139" dirty="0">
                <a:latin typeface="Times New Roman"/>
                <a:cs typeface="Times New Roman"/>
              </a:rPr>
              <a:t>n</a:t>
            </a:r>
            <a:r>
              <a:rPr sz="2180" spc="139" dirty="0">
                <a:latin typeface="Arial"/>
                <a:cs typeface="Arial"/>
              </a:rPr>
              <a:t>)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obtained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49" dirty="0">
                <a:latin typeface="Arial"/>
                <a:cs typeface="Arial"/>
              </a:rPr>
              <a:t>each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</a:t>
            </a:r>
            <a:endParaRPr sz="2180" dirty="0">
              <a:latin typeface="Arial"/>
              <a:cs typeface="Arial"/>
            </a:endParaRPr>
          </a:p>
          <a:p>
            <a:pPr marL="573821">
              <a:spcBef>
                <a:spcPts val="662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relative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frequency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(prop</a:t>
            </a:r>
            <a:r>
              <a:rPr sz="2180" dirty="0">
                <a:latin typeface="Arial"/>
                <a:cs typeface="Arial"/>
              </a:rPr>
              <a:t>)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those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ratings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7AB7EFE2-017D-781B-DDD1-3174596D36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318" y="2580934"/>
            <a:ext cx="462647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Histograms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69" dirty="0"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density</a:t>
            </a:r>
            <a:r>
              <a:rPr sz="2180" b="1" i="1" spc="-40" dirty="0">
                <a:latin typeface="Arial"/>
                <a:cs typeface="Arial"/>
              </a:rPr>
              <a:t> plot</a:t>
            </a:r>
            <a:endParaRPr sz="2180" b="1" i="1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sz="2180" spc="-50" dirty="0">
                <a:latin typeface="Arial"/>
                <a:cs typeface="Arial"/>
              </a:rPr>
              <a:t>Histogram: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analog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frequency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bar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5" y="5408264"/>
            <a:ext cx="1365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by: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07BDE213-1C71-AD88-37BE-147D5CDE5025}"/>
              </a:ext>
            </a:extLst>
          </p:cNvPr>
          <p:cNvSpPr txBox="1"/>
          <p:nvPr/>
        </p:nvSpPr>
        <p:spPr>
          <a:xfrm>
            <a:off x="4593375" y="5783087"/>
            <a:ext cx="7446905" cy="9648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789004">
              <a:spcBef>
                <a:spcPts val="188"/>
              </a:spcBef>
            </a:pPr>
            <a:r>
              <a:rPr sz="1982" spc="-20" dirty="0">
                <a:latin typeface="Arial"/>
                <a:cs typeface="Arial"/>
              </a:rPr>
              <a:t>Dividing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range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ratings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(here</a:t>
            </a:r>
            <a:r>
              <a:rPr sz="1982" dirty="0">
                <a:latin typeface="Arial"/>
                <a:cs typeface="Arial"/>
              </a:rPr>
              <a:t> from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1.6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9.3)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into </a:t>
            </a:r>
            <a:r>
              <a:rPr sz="1982" spc="-59" dirty="0">
                <a:latin typeface="Arial"/>
                <a:cs typeface="Arial"/>
              </a:rPr>
              <a:t>intervals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(also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called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“bins”)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equal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width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r>
              <a:rPr sz="1982" spc="-50" dirty="0">
                <a:latin typeface="Arial"/>
                <a:cs typeface="Arial"/>
              </a:rPr>
              <a:t>Counting</a:t>
            </a:r>
            <a:r>
              <a:rPr sz="1982" dirty="0">
                <a:latin typeface="Arial"/>
                <a:cs typeface="Arial"/>
              </a:rPr>
              <a:t> the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number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19" dirty="0">
                <a:latin typeface="Arial"/>
                <a:cs typeface="Arial"/>
              </a:rPr>
              <a:t>movies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whose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IMDB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rating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falls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into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each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bin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7" name="Picture 6" descr="A green and white graph&#10;&#10;Description automatically generated">
            <a:extLst>
              <a:ext uri="{FF2B5EF4-FFF2-40B4-BE49-F238E27FC236}">
                <a16:creationId xmlns:a16="http://schemas.microsoft.com/office/drawing/2014/main" id="{987309BD-A9BC-3D00-FC39-37C938B5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30" y="1714609"/>
            <a:ext cx="5995600" cy="37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Numerical Variables: </a:t>
            </a:r>
            <a:br>
              <a:rPr lang="en-US" dirty="0"/>
            </a:br>
            <a:r>
              <a:rPr lang="en-US" b="1" dirty="0"/>
              <a:t>Density Plots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9A59305-A58B-E9F2-F0F3-EC036DE6F355}"/>
              </a:ext>
            </a:extLst>
          </p:cNvPr>
          <p:cNvSpPr txBox="1"/>
          <p:nvPr/>
        </p:nvSpPr>
        <p:spPr>
          <a:xfrm>
            <a:off x="3495163" y="567826"/>
            <a:ext cx="8218275" cy="11303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109" dirty="0">
                <a:latin typeface="Arial"/>
                <a:cs typeface="Arial"/>
              </a:rPr>
              <a:t>When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variable</a:t>
            </a:r>
            <a:r>
              <a:rPr sz="2180" dirty="0">
                <a:latin typeface="Arial"/>
                <a:cs typeface="Arial"/>
              </a:rPr>
              <a:t> that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we’re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summarizing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 </a:t>
            </a:r>
            <a:r>
              <a:rPr sz="2180" spc="-79" dirty="0">
                <a:latin typeface="Arial"/>
                <a:cs typeface="Arial"/>
              </a:rPr>
              <a:t>numerical,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can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instead </a:t>
            </a:r>
            <a:r>
              <a:rPr sz="2180" spc="-99" dirty="0">
                <a:latin typeface="Arial"/>
                <a:cs typeface="Arial"/>
              </a:rPr>
              <a:t>visualize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distribution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using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either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69" dirty="0">
                <a:latin typeface="Arial"/>
                <a:cs typeface="Arial"/>
              </a:rPr>
              <a:t>histogram</a:t>
            </a:r>
            <a:r>
              <a:rPr sz="2180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b="1" i="1" spc="-79" dirty="0">
                <a:latin typeface="Arial"/>
                <a:cs typeface="Arial"/>
              </a:rPr>
              <a:t>density</a:t>
            </a:r>
            <a:r>
              <a:rPr sz="2180" b="1" i="1" spc="-40" dirty="0">
                <a:latin typeface="Arial"/>
                <a:cs typeface="Arial"/>
              </a:rPr>
              <a:t> plot</a:t>
            </a:r>
            <a:endParaRPr sz="2180" b="1" i="1" dirty="0">
              <a:latin typeface="Arial"/>
              <a:cs typeface="Arial"/>
            </a:endParaRPr>
          </a:p>
          <a:p>
            <a:pPr marL="573821">
              <a:spcBef>
                <a:spcPts val="664"/>
              </a:spcBef>
            </a:pPr>
            <a:r>
              <a:rPr lang="en-US" sz="2180" spc="-50" dirty="0">
                <a:latin typeface="Arial"/>
                <a:cs typeface="Arial"/>
              </a:rPr>
              <a:t>Density plot</a:t>
            </a:r>
            <a:r>
              <a:rPr sz="2180" spc="-50" dirty="0">
                <a:latin typeface="Arial"/>
                <a:cs typeface="Arial"/>
              </a:rPr>
              <a:t>: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lang="en-US" sz="2180" spc="-79" dirty="0">
                <a:latin typeface="Arial"/>
                <a:cs typeface="Arial"/>
              </a:rPr>
              <a:t>numerical analog of relative frequency bar plot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173D08B-BB0C-8BBE-2BE4-8FB3B294E77B}"/>
              </a:ext>
            </a:extLst>
          </p:cNvPr>
          <p:cNvSpPr txBox="1"/>
          <p:nvPr/>
        </p:nvSpPr>
        <p:spPr>
          <a:xfrm>
            <a:off x="4044254" y="5408264"/>
            <a:ext cx="7669183" cy="69382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Created</a:t>
            </a:r>
            <a:r>
              <a:rPr sz="2180" spc="-50" dirty="0">
                <a:latin typeface="Arial"/>
                <a:cs typeface="Arial"/>
              </a:rPr>
              <a:t> by</a:t>
            </a:r>
            <a:r>
              <a:rPr lang="en-US" sz="2180" spc="-50" dirty="0">
                <a:latin typeface="Arial"/>
                <a:cs typeface="Arial"/>
              </a:rPr>
              <a:t> standardizing and smoothing over the corresponding histogram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8" name="Picture 7" descr="A green and black graph&#10;&#10;Description automatically generated">
            <a:extLst>
              <a:ext uri="{FF2B5EF4-FFF2-40B4-BE49-F238E27FC236}">
                <a16:creationId xmlns:a16="http://schemas.microsoft.com/office/drawing/2014/main" id="{A8BD7BE8-C395-358F-7072-504D2DA8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28" y="2208285"/>
            <a:ext cx="4329872" cy="2722061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BC6F72D0-E812-BC33-41B3-6DFCFB98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2" y="2208284"/>
            <a:ext cx="4329872" cy="27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17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2322</TotalTime>
  <Words>2296</Words>
  <Application>Microsoft Macintosh PowerPoint</Application>
  <PresentationFormat>Widescreen</PresentationFormat>
  <Paragraphs>381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Menlo</vt:lpstr>
      <vt:lpstr>Times New Roman</vt:lpstr>
      <vt:lpstr>Wingdings 2</vt:lpstr>
      <vt:lpstr>Frame</vt:lpstr>
      <vt:lpstr>Introduction to Machine Learning – Exploratory Data Analysis</vt:lpstr>
      <vt:lpstr>Plan for Today</vt:lpstr>
      <vt:lpstr>Exploratory Data Analysis</vt:lpstr>
      <vt:lpstr>Exploratory Data Analysis</vt:lpstr>
      <vt:lpstr>Exploratory Data Analysis</vt:lpstr>
      <vt:lpstr>EDA for Categorical Variables:  Bar Plots</vt:lpstr>
      <vt:lpstr>EDA for Categorical Variables:  Summary Statistics</vt:lpstr>
      <vt:lpstr>EDA for Numerical Variables:  Histograms</vt:lpstr>
      <vt:lpstr>EDA for Numerical Variables:  Density Plots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EDA for Numerical Variables: Describing Distributions</vt:lpstr>
      <vt:lpstr>Multiple Variables</vt:lpstr>
      <vt:lpstr>EDA for  Relationships Between Two Categorical Variables: Stacked Bar Plots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Two Categorical Variables: Contingency Tables 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Overlaid Histograms / Density Plots</vt:lpstr>
      <vt:lpstr>EDA for  Relationships Between One Categorical and One Numerical Variable: Side-by-Side Boxplots</vt:lpstr>
      <vt:lpstr>EDA for  Relationships Between Two Numerical Variables: Scatterplots</vt:lpstr>
      <vt:lpstr>EDA for  Relationships Between Two Numerical Variables: Pearson Correlation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77</cp:revision>
  <cp:lastPrinted>2024-02-02T12:14:26Z</cp:lastPrinted>
  <dcterms:created xsi:type="dcterms:W3CDTF">2023-08-03T18:49:17Z</dcterms:created>
  <dcterms:modified xsi:type="dcterms:W3CDTF">2024-03-18T17:40:16Z</dcterms:modified>
</cp:coreProperties>
</file>