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3"/>
  </p:notesMasterIdLst>
  <p:sldIdLst>
    <p:sldId id="256" r:id="rId2"/>
    <p:sldId id="257" r:id="rId3"/>
    <p:sldId id="491" r:id="rId4"/>
    <p:sldId id="492" r:id="rId5"/>
    <p:sldId id="493" r:id="rId6"/>
    <p:sldId id="494" r:id="rId7"/>
    <p:sldId id="495" r:id="rId8"/>
    <p:sldId id="496" r:id="rId9"/>
    <p:sldId id="498" r:id="rId10"/>
    <p:sldId id="499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9" r:id="rId29"/>
    <p:sldId id="520" r:id="rId30"/>
    <p:sldId id="521" r:id="rId31"/>
    <p:sldId id="52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2"/>
    <p:restoredTop sz="76428"/>
  </p:normalViewPr>
  <p:slideViewPr>
    <p:cSldViewPr snapToGrid="0">
      <p:cViewPr varScale="1">
        <p:scale>
          <a:sx n="88" d="100"/>
          <a:sy n="88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7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60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1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7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Cis are lower </a:t>
            </a:r>
            <a:r>
              <a:rPr lang="en-US" dirty="0" err="1"/>
              <a:t>bc</a:t>
            </a:r>
            <a:r>
              <a:rPr lang="en-US" dirty="0"/>
              <a:t> SE is lower than it should be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p-values are lower </a:t>
            </a:r>
            <a:r>
              <a:rPr lang="en-US" dirty="0" err="1"/>
              <a:t>bc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85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small K == more flexible == low bias but high variance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big K = less flexible == higher bias lower variance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5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small K == more flexible == low bias but high variance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big K = less flexible == higher bias lower variance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5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True relationship is black solid line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0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True relationship is black solid line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4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True relationship is black solid line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True relationship is black solid line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9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True relationship is black solid line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True relationship is black solid line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37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curse of dimensionality. That is, </a:t>
            </a:r>
            <a:r>
              <a:rPr lang="en-US" i="1" dirty="0">
                <a:solidFill>
                  <a:srgbClr val="5A5A5A"/>
                </a:solidFill>
                <a:effectLst/>
                <a:latin typeface="Helvetica" pitchFamily="2" charset="0"/>
              </a:rPr>
              <a:t>curse of </a:t>
            </a:r>
            <a:r>
              <a:rPr lang="en-US" i="1" dirty="0" err="1">
                <a:solidFill>
                  <a:srgbClr val="5A5A5A"/>
                </a:solidFill>
                <a:effectLst/>
                <a:latin typeface="Helvetica" pitchFamily="2" charset="0"/>
              </a:rPr>
              <a:t>di</a:t>
            </a:r>
            <a:r>
              <a:rPr lang="en-US" i="1" dirty="0" err="1">
                <a:effectLst/>
                <a:latin typeface="Helvetica" pitchFamily="2" charset="0"/>
              </a:rPr>
              <a:t>the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K observations that are nearest to a given test observation x0 </a:t>
            </a:r>
            <a:r>
              <a:rPr lang="en-US" i="1" dirty="0" err="1">
                <a:solidFill>
                  <a:srgbClr val="5A5A5A"/>
                </a:solidFill>
                <a:effectLst/>
                <a:latin typeface="Helvetica" pitchFamily="2" charset="0"/>
              </a:rPr>
              <a:t>mensionality</a:t>
            </a:r>
            <a:r>
              <a:rPr lang="en-US" i="1" dirty="0">
                <a:solidFill>
                  <a:srgbClr val="5A5A5A"/>
                </a:solidFill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may be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very far away from x0 in p-dimensional space when p is large, leading to a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>
                <a:effectLst/>
                <a:latin typeface="Helvetica" pitchFamily="2" charset="0"/>
              </a:rPr>
              <a:t>very poor prediction of f(x0) and hence a poor KNN fit.</a:t>
            </a:r>
            <a:endParaRPr lang="en-US">
              <a:effectLst/>
              <a:latin typeface="Helvetic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Cis are lower </a:t>
            </a:r>
            <a:r>
              <a:rPr lang="en-US" dirty="0" err="1"/>
              <a:t>bc</a:t>
            </a:r>
            <a:r>
              <a:rPr lang="en-US" dirty="0"/>
              <a:t> SE is lower than it should be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p-values are lower </a:t>
            </a:r>
            <a:r>
              <a:rPr lang="en-US" dirty="0" err="1"/>
              <a:t>bc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Cis are lower </a:t>
            </a:r>
            <a:r>
              <a:rPr lang="en-US" dirty="0" err="1"/>
              <a:t>bc</a:t>
            </a:r>
            <a:r>
              <a:rPr lang="en-US" dirty="0"/>
              <a:t> SE is lower than it should be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p-values are lower </a:t>
            </a:r>
            <a:r>
              <a:rPr lang="en-US" dirty="0" err="1"/>
              <a:t>bc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1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Cis are lower </a:t>
            </a:r>
            <a:r>
              <a:rPr lang="en-US" dirty="0" err="1"/>
              <a:t>bc</a:t>
            </a:r>
            <a:r>
              <a:rPr lang="en-US" dirty="0"/>
              <a:t> SE is lower than it should be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p-values are lower </a:t>
            </a:r>
            <a:r>
              <a:rPr lang="en-US" dirty="0" err="1"/>
              <a:t>bc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7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Cis are lower </a:t>
            </a:r>
            <a:r>
              <a:rPr lang="en-US" dirty="0" err="1"/>
              <a:t>bc</a:t>
            </a:r>
            <a:r>
              <a:rPr lang="en-US" dirty="0"/>
              <a:t> SE is lower than it should be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p-values are lower </a:t>
            </a:r>
            <a:r>
              <a:rPr lang="en-US" dirty="0" err="1"/>
              <a:t>bc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Studentizing</a:t>
            </a:r>
            <a:r>
              <a:rPr lang="en-US" dirty="0"/>
              <a:t> == dud who came up with published under the name student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Cis are lower </a:t>
            </a:r>
            <a:r>
              <a:rPr lang="en-US" dirty="0" err="1"/>
              <a:t>bc</a:t>
            </a:r>
            <a:r>
              <a:rPr lang="en-US" dirty="0"/>
              <a:t> SE is lower than it should be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p-values are lower </a:t>
            </a:r>
            <a:r>
              <a:rPr lang="en-US" dirty="0" err="1"/>
              <a:t>bc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41 has high leverage, 20 does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Machine Learning – Linear Regression and 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Leverage Points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Outliers are unusual values in the response</a:t>
            </a:r>
          </a:p>
          <a:p>
            <a:r>
              <a:rPr lang="en-US" sz="2400" b="1" i="1" dirty="0"/>
              <a:t>High leverage points are</a:t>
            </a:r>
            <a:r>
              <a:rPr lang="en-US" sz="2400" dirty="0"/>
              <a:t> unusual values in the predictor(s)</a:t>
            </a:r>
          </a:p>
          <a:p>
            <a:endParaRPr lang="en-US" sz="2400" dirty="0"/>
          </a:p>
          <a:p>
            <a:pPr lvl="1"/>
            <a:r>
              <a:rPr lang="en-US" sz="2200" dirty="0"/>
              <a:t>The more predictors you have, the harder they can be to spot </a:t>
            </a:r>
          </a:p>
          <a:p>
            <a:pPr lvl="1"/>
            <a:r>
              <a:rPr lang="en-US" sz="2200" dirty="0"/>
              <a:t>These points can have a major impact on the least squares line, which could invalidate the entire fit</a:t>
            </a:r>
          </a:p>
          <a:p>
            <a:pPr lvl="2"/>
            <a:r>
              <a:rPr lang="en-US" sz="2000" dirty="0"/>
              <a:t>We don’t want only one or a few inputs to cause large changes in the entire model</a:t>
            </a:r>
          </a:p>
          <a:p>
            <a:pPr marL="0" indent="0">
              <a:buNone/>
            </a:pPr>
            <a:endParaRPr lang="en-US" sz="2800" b="1" dirty="0"/>
          </a:p>
          <a:p>
            <a:pPr marL="50292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324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High Leverage Points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7E33BF9-ECA9-BE0B-1008-917BF8E3F7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391" y="801666"/>
                <a:ext cx="8066761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/>
                  <a:t>Compute the leverage statistic. For SLR: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mr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leverage statistic is always a value between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average for all observations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, if a statistic is much greater than the average, the point is probably a high leverage point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 marL="50292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7E33BF9-ECA9-BE0B-1008-917BF8E3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1" y="801666"/>
                <a:ext cx="8066761" cy="5849653"/>
              </a:xfrm>
              <a:prstGeom prst="rect">
                <a:avLst/>
              </a:prstGeom>
              <a:blipFill>
                <a:blip r:embed="rId3"/>
                <a:stretch>
                  <a:fillRect l="-1258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9A7A17A-FB09-F5F5-20F0-B4ECC17A7E66}"/>
              </a:ext>
            </a:extLst>
          </p:cNvPr>
          <p:cNvGrpSpPr/>
          <p:nvPr/>
        </p:nvGrpSpPr>
        <p:grpSpPr>
          <a:xfrm>
            <a:off x="4534421" y="3805823"/>
            <a:ext cx="6288067" cy="2845496"/>
            <a:chOff x="1752600" y="3200400"/>
            <a:chExt cx="5638800" cy="2611870"/>
          </a:xfrm>
        </p:grpSpPr>
        <p:pic>
          <p:nvPicPr>
            <p:cNvPr id="4" name="Picture 3" descr="Screen Shot 2016-01-30 at 10.43.50 PM.png">
              <a:extLst>
                <a:ext uri="{FF2B5EF4-FFF2-40B4-BE49-F238E27FC236}">
                  <a16:creationId xmlns:a16="http://schemas.microsoft.com/office/drawing/2014/main" id="{9AEE3F3E-B43A-3264-B491-C68914997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000"/>
            <a:stretch/>
          </p:blipFill>
          <p:spPr>
            <a:xfrm>
              <a:off x="1752600" y="3200400"/>
              <a:ext cx="2743200" cy="2611870"/>
            </a:xfrm>
            <a:prstGeom prst="rect">
              <a:avLst/>
            </a:prstGeom>
          </p:spPr>
        </p:pic>
        <p:pic>
          <p:nvPicPr>
            <p:cNvPr id="5" name="Picture 4" descr="Screen Shot 2016-01-30 at 10.43.50 PM.png">
              <a:extLst>
                <a:ext uri="{FF2B5EF4-FFF2-40B4-BE49-F238E27FC236}">
                  <a16:creationId xmlns:a16="http://schemas.microsoft.com/office/drawing/2014/main" id="{09EC6AC2-C40F-84F5-79AA-69D2691FD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00"/>
            <a:stretch/>
          </p:blipFill>
          <p:spPr>
            <a:xfrm>
              <a:off x="4641056" y="3224463"/>
              <a:ext cx="2750344" cy="2539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04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/>
              <a:t>Collinearity</a:t>
            </a:r>
            <a:r>
              <a:rPr lang="en-US" sz="2400" dirty="0"/>
              <a:t> is when two or more predictor variables are closely related to one another</a:t>
            </a:r>
          </a:p>
          <a:p>
            <a:endParaRPr lang="en-US" sz="2400" dirty="0"/>
          </a:p>
          <a:p>
            <a:r>
              <a:rPr lang="en-US" sz="2400" dirty="0"/>
              <a:t>This makes it hard to isolate the individual effects of each predictor, which increases uncertainty in coefficient estimates</a:t>
            </a:r>
          </a:p>
          <a:p>
            <a:endParaRPr lang="en-US" sz="2400" dirty="0"/>
          </a:p>
          <a:p>
            <a:r>
              <a:rPr lang="en-US" sz="2400" dirty="0"/>
              <a:t>As a result, it is harder to detect whether or not an effect is actually present (because SE has increased) </a:t>
            </a:r>
          </a:p>
          <a:p>
            <a:pPr marL="50292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123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Collinearity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Look at the correlation matrix of the predictors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urier"/>
                <a:cs typeface="Courier"/>
              </a:rPr>
              <a:t>Auto</a:t>
            </a:r>
            <a:r>
              <a:rPr lang="en-US" sz="2400" dirty="0">
                <a:solidFill>
                  <a:schemeClr val="tx2"/>
                </a:solidFill>
              </a:rPr>
              <a:t> dataset: just about everything is highly correlated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Note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b="1" i="1" dirty="0">
                <a:solidFill>
                  <a:schemeClr val="tx2"/>
                </a:solidFill>
              </a:rPr>
              <a:t>multicollinearity</a:t>
            </a:r>
            <a:r>
              <a:rPr lang="en-US" sz="2400" dirty="0">
                <a:solidFill>
                  <a:schemeClr val="tx2"/>
                </a:solidFill>
              </a:rPr>
              <a:t> is when more than two variables are correlated; this will not show in this correlation matrix.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5AE55-57F3-92DD-17A3-3B109A974021}"/>
              </a:ext>
            </a:extLst>
          </p:cNvPr>
          <p:cNvSpPr/>
          <p:nvPr/>
        </p:nvSpPr>
        <p:spPr>
          <a:xfrm>
            <a:off x="2455101" y="1753644"/>
            <a:ext cx="9483980" cy="21210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1.pdf">
            <a:extLst>
              <a:ext uri="{FF2B5EF4-FFF2-40B4-BE49-F238E27FC236}">
                <a16:creationId xmlns:a16="http://schemas.microsoft.com/office/drawing/2014/main" id="{BE529509-7B5B-C684-01B4-C32492773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0" t="20086" r="41275" b="11230"/>
          <a:stretch/>
        </p:blipFill>
        <p:spPr>
          <a:xfrm rot="5400000">
            <a:off x="6124040" y="-1766026"/>
            <a:ext cx="2057401" cy="91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7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Collinearity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Options include: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Drop one of the problematic variables from the regression (collinearity implies they’re redundant)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Combine collinear variables into a single predictor (ex. take the average)</a:t>
            </a:r>
          </a:p>
        </p:txBody>
      </p:sp>
    </p:spTree>
    <p:extLst>
      <p:ext uri="{BB962C8B-B14F-4D97-AF65-F5344CB8AC3E}">
        <p14:creationId xmlns:p14="http://schemas.microsoft.com/office/powerpoint/2010/main" val="163436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KNN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4C90-61FB-735A-66A5-BD11A1610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1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vs. Non Parametric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2"/>
                    </a:solidFill>
                  </a:rPr>
                  <a:t>Linear Regression is a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parametric approach </a:t>
                </a:r>
                <a:r>
                  <a:rPr lang="en-US" sz="2400" dirty="0">
                    <a:solidFill>
                      <a:schemeClr val="tx2"/>
                    </a:solidFill>
                  </a:rPr>
                  <a:t>to modeling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It assumes a linear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tx2"/>
                  </a:solidFill>
                </a:endParaRPr>
              </a:p>
              <a:p>
                <a:pPr lvl="1"/>
                <a:endParaRPr lang="en-US" sz="2400" i="1" dirty="0">
                  <a:solidFill>
                    <a:schemeClr val="tx2"/>
                  </a:solidFill>
                </a:endParaRPr>
              </a:p>
              <a:p>
                <a:r>
                  <a:rPr lang="en-US" sz="2600" dirty="0">
                    <a:solidFill>
                      <a:schemeClr val="tx2"/>
                    </a:solidFill>
                  </a:rPr>
                  <a:t>Parametric models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Are easy to fit (there are few coefficients to estimate)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(For LR) coefficients have simple interpretations and tests of statistical significance are easy to perform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  <a:blipFill>
                <a:blip r:embed="rId3"/>
                <a:stretch>
                  <a:fillRect l="-1101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797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vs. Non Parametric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tx2"/>
                    </a:solidFill>
                  </a:rPr>
                  <a:t>Linear Regression is a </a:t>
                </a:r>
                <a:r>
                  <a:rPr lang="en-US" sz="2400" b="1" i="1" dirty="0">
                    <a:solidFill>
                      <a:schemeClr val="tx2"/>
                    </a:solidFill>
                  </a:rPr>
                  <a:t>parametric approach </a:t>
                </a:r>
                <a:r>
                  <a:rPr lang="en-US" sz="2400" dirty="0">
                    <a:solidFill>
                      <a:schemeClr val="tx2"/>
                    </a:solidFill>
                  </a:rPr>
                  <a:t>to modeling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It assumes a linear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tx2"/>
                  </a:solidFill>
                </a:endParaRPr>
              </a:p>
              <a:p>
                <a:pPr lvl="1"/>
                <a:endParaRPr lang="en-US" sz="2400" i="1" dirty="0">
                  <a:solidFill>
                    <a:schemeClr val="tx2"/>
                  </a:solidFill>
                </a:endParaRPr>
              </a:p>
              <a:p>
                <a:r>
                  <a:rPr lang="en-US" sz="2600" dirty="0">
                    <a:solidFill>
                      <a:schemeClr val="tx2"/>
                    </a:solidFill>
                  </a:rPr>
                  <a:t>Parametric models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Are easy to fit (there are few coefficients to estimate)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(For LR) coefficients have simple interpretations and tests of statistical significance are easy to perform </a:t>
                </a:r>
              </a:p>
              <a:p>
                <a:pPr lvl="1"/>
                <a:endParaRPr lang="en-US" sz="24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However…</a:t>
                </a:r>
              </a:p>
              <a:p>
                <a:pPr lvl="2"/>
                <a:r>
                  <a:rPr lang="en-US" sz="2200" dirty="0">
                    <a:solidFill>
                      <a:schemeClr val="tx2"/>
                    </a:solidFill>
                  </a:rPr>
                  <a:t>They make strong assumptions about the form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2"/>
                    </a:solidFill>
                  </a:rPr>
                  <a:t>, and if reality is far from this form predictions will be very poor </a:t>
                </a:r>
              </a:p>
              <a:p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  <a:blipFill>
                <a:blip r:embed="rId3"/>
                <a:stretch>
                  <a:fillRect l="-1101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4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vs. Non Parametric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600" dirty="0">
                    <a:solidFill>
                      <a:schemeClr val="tx2"/>
                    </a:solidFill>
                  </a:rPr>
                  <a:t>Non-parametric models</a:t>
                </a:r>
              </a:p>
              <a:p>
                <a:pPr lvl="1"/>
                <a:r>
                  <a:rPr lang="en-US" sz="2400" dirty="0">
                    <a:solidFill>
                      <a:schemeClr val="tx2"/>
                    </a:solidFill>
                  </a:rPr>
                  <a:t>No not explicitly assume a parametric form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, allowing for more flexibility in regression</a:t>
                </a:r>
              </a:p>
              <a:p>
                <a:pPr lvl="1"/>
                <a:endParaRPr lang="en-US" sz="2400" dirty="0">
                  <a:solidFill>
                    <a:schemeClr val="tx2"/>
                  </a:solidFill>
                </a:endParaRPr>
              </a:p>
              <a:p>
                <a:r>
                  <a:rPr lang="en-US" sz="2600" dirty="0">
                    <a:solidFill>
                      <a:schemeClr val="tx2"/>
                    </a:solidFill>
                  </a:rPr>
                  <a:t>A common approach is K-nearest neighbors regression (KNN regression)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  <a:blipFill>
                <a:blip r:embed="rId3"/>
                <a:stretch>
                  <a:fillRect l="-1101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89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600" dirty="0">
                    <a:solidFill>
                      <a:schemeClr val="tx2"/>
                    </a:solidFill>
                  </a:rPr>
                  <a:t>Given a value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600" dirty="0">
                    <a:solidFill>
                      <a:schemeClr val="tx2"/>
                    </a:solidFill>
                  </a:rPr>
                  <a:t> and a prediction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2"/>
                    </a:solidFill>
                  </a:rPr>
                  <a:t>, KNN regression will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2"/>
                    </a:solidFill>
                  </a:rPr>
                  <a:t>identify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training observations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(we will call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2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using the average of all training responses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  <a:blipFill>
                <a:blip r:embed="rId3"/>
                <a:stretch>
                  <a:fillRect l="-1101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00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200" dirty="0"/>
              <a:t>Finish more considerations for regression modeling </a:t>
            </a:r>
          </a:p>
          <a:p>
            <a:pPr lvl="1">
              <a:defRPr/>
            </a:pPr>
            <a:r>
              <a:rPr lang="en-US" sz="2200" dirty="0"/>
              <a:t>Potential problems </a:t>
            </a:r>
          </a:p>
          <a:p>
            <a:pPr>
              <a:defRPr/>
            </a:pPr>
            <a:r>
              <a:rPr lang="en-US" dirty="0"/>
              <a:t>Comparing LR and KNN Regression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600" dirty="0">
                    <a:solidFill>
                      <a:schemeClr val="tx2"/>
                    </a:solidFill>
                  </a:rPr>
                  <a:t>Given a value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600" dirty="0">
                    <a:solidFill>
                      <a:schemeClr val="tx2"/>
                    </a:solidFill>
                  </a:rPr>
                  <a:t> and a prediction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2"/>
                    </a:solidFill>
                  </a:rPr>
                  <a:t>, KNN regression will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2"/>
                    </a:solidFill>
                  </a:rPr>
                  <a:t>identify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training observations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(we will call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2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using the average of all training responses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 marL="502920" lvl="1" indent="0">
                  <a:buNone/>
                </a:pPr>
                <a:endParaRPr lang="en-US" sz="2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2"/>
                    </a:solidFill>
                  </a:rPr>
                  <a:t>In other words…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  <a:blipFill>
                <a:blip r:embed="rId3"/>
                <a:stretch>
                  <a:fillRect l="-1415" t="-1735" b="-3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84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600" dirty="0">
                    <a:solidFill>
                      <a:schemeClr val="tx2"/>
                    </a:solidFill>
                  </a:rPr>
                  <a:t>Given a value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600" dirty="0">
                    <a:solidFill>
                      <a:schemeClr val="tx2"/>
                    </a:solidFill>
                  </a:rPr>
                  <a:t> and a prediction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2"/>
                    </a:solidFill>
                  </a:rPr>
                  <a:t>, KNN regression will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2"/>
                    </a:solidFill>
                  </a:rPr>
                  <a:t>identify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training observations that are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(we will call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)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2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</a:rPr>
                  <a:t> using the average of all training responses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 marL="502920" lvl="1" indent="0">
                  <a:buNone/>
                </a:pPr>
                <a:endParaRPr lang="en-US" sz="24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2"/>
                    </a:solidFill>
                  </a:rPr>
                  <a:t>In other words…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  <a:blipFill>
                <a:blip r:embed="rId3"/>
                <a:stretch>
                  <a:fillRect l="-1415" t="-1735" b="-3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78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2"/>
                    </a:solidFill>
                  </a:rPr>
                  <a:t>So, how do we choose K?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  <a:blipFill>
                <a:blip r:embed="rId3"/>
                <a:stretch>
                  <a:fillRect l="-1415" t="-2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03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2"/>
                    </a:solidFill>
                  </a:rPr>
                  <a:t>So, how do we choose K?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ECFE76-0BFE-9DFE-AB86-3FDDA616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791" y="954066"/>
                <a:ext cx="8066761" cy="5849653"/>
              </a:xfrm>
              <a:prstGeom prst="rect">
                <a:avLst/>
              </a:prstGeom>
              <a:blipFill>
                <a:blip r:embed="rId3"/>
                <a:stretch>
                  <a:fillRect l="-1415" t="-2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olorful cubes with dots&#10;&#10;Description automatically generated with medium confidence">
            <a:extLst>
              <a:ext uri="{FF2B5EF4-FFF2-40B4-BE49-F238E27FC236}">
                <a16:creationId xmlns:a16="http://schemas.microsoft.com/office/drawing/2014/main" id="{A5AFF312-22D8-2C6B-C968-083DD02D3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818" y="2393301"/>
            <a:ext cx="8333734" cy="3913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100931-69AB-FC8C-89F7-966BB047DD5F}"/>
              </a:ext>
            </a:extLst>
          </p:cNvPr>
          <p:cNvSpPr/>
          <p:nvPr/>
        </p:nvSpPr>
        <p:spPr>
          <a:xfrm>
            <a:off x="3988917" y="2541849"/>
            <a:ext cx="7873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8B32C-87CE-D304-C9B9-BFA2CF7BD845}"/>
              </a:ext>
            </a:extLst>
          </p:cNvPr>
          <p:cNvSpPr/>
          <p:nvPr/>
        </p:nvSpPr>
        <p:spPr>
          <a:xfrm>
            <a:off x="8004609" y="2541848"/>
            <a:ext cx="8114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 = 9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4A31EB-A382-17FD-96D6-C66E37EF2DC9}"/>
              </a:ext>
            </a:extLst>
          </p:cNvPr>
          <p:cNvSpPr/>
          <p:nvPr/>
        </p:nvSpPr>
        <p:spPr>
          <a:xfrm>
            <a:off x="3557391" y="382227"/>
            <a:ext cx="7791389" cy="151766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can you say about bias and variance for the two plots below? Do they seem to relate to K? If so, how?</a:t>
            </a:r>
          </a:p>
        </p:txBody>
      </p:sp>
    </p:spTree>
    <p:extLst>
      <p:ext uri="{BB962C8B-B14F-4D97-AF65-F5344CB8AC3E}">
        <p14:creationId xmlns:p14="http://schemas.microsoft.com/office/powerpoint/2010/main" val="4155870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vs. 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CFE76-0BFE-9DFE-AB86-3FDDA6168B39}"/>
              </a:ext>
            </a:extLst>
          </p:cNvPr>
          <p:cNvSpPr txBox="1">
            <a:spLocks/>
          </p:cNvSpPr>
          <p:nvPr/>
        </p:nvSpPr>
        <p:spPr>
          <a:xfrm>
            <a:off x="3709791" y="9540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When is parametric better than non-parametric? And vice versa?  </a:t>
            </a:r>
          </a:p>
        </p:txBody>
      </p:sp>
    </p:spTree>
    <p:extLst>
      <p:ext uri="{BB962C8B-B14F-4D97-AF65-F5344CB8AC3E}">
        <p14:creationId xmlns:p14="http://schemas.microsoft.com/office/powerpoint/2010/main" val="312526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vs. 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CFE76-0BFE-9DFE-AB86-3FDDA6168B39}"/>
              </a:ext>
            </a:extLst>
          </p:cNvPr>
          <p:cNvSpPr txBox="1">
            <a:spLocks/>
          </p:cNvSpPr>
          <p:nvPr/>
        </p:nvSpPr>
        <p:spPr>
          <a:xfrm>
            <a:off x="3709791" y="9540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When is parametric better than non-parametric? And vice versa?  </a:t>
            </a:r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4413E80-7794-FE3B-E814-16930D883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62" r="5502"/>
          <a:stretch/>
        </p:blipFill>
        <p:spPr>
          <a:xfrm>
            <a:off x="3557391" y="1729157"/>
            <a:ext cx="3844495" cy="3739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5EF61B-9AA4-1D06-30D8-B2C052A49A13}"/>
              </a:ext>
            </a:extLst>
          </p:cNvPr>
          <p:cNvSpPr txBox="1"/>
          <p:nvPr/>
        </p:nvSpPr>
        <p:spPr>
          <a:xfrm>
            <a:off x="4874857" y="5303735"/>
            <a:ext cx="5768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True relationship = black solid line </a:t>
            </a:r>
          </a:p>
          <a:p>
            <a:r>
              <a:rPr lang="en-US" sz="2400" dirty="0"/>
              <a:t>Left: blue curve is KNN regression with K = 9</a:t>
            </a:r>
          </a:p>
          <a:p>
            <a:r>
              <a:rPr lang="en-US" sz="2400" dirty="0"/>
              <a:t>Right: blue curve is LR regression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comparison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70838E9-5EC9-8AF1-30A2-88395F202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670"/>
          <a:stretch/>
        </p:blipFill>
        <p:spPr>
          <a:xfrm>
            <a:off x="7590771" y="1404355"/>
            <a:ext cx="3844495" cy="40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7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vs. 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CFE76-0BFE-9DFE-AB86-3FDDA6168B39}"/>
              </a:ext>
            </a:extLst>
          </p:cNvPr>
          <p:cNvSpPr txBox="1">
            <a:spLocks/>
          </p:cNvSpPr>
          <p:nvPr/>
        </p:nvSpPr>
        <p:spPr>
          <a:xfrm>
            <a:off x="3709791" y="9540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When is parametric better than non-parametric? And vice versa?  </a:t>
            </a:r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4413E80-7794-FE3B-E814-16930D883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62" r="5502"/>
          <a:stretch/>
        </p:blipFill>
        <p:spPr>
          <a:xfrm>
            <a:off x="252919" y="1938659"/>
            <a:ext cx="3844495" cy="3739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5EF61B-9AA4-1D06-30D8-B2C052A49A13}"/>
              </a:ext>
            </a:extLst>
          </p:cNvPr>
          <p:cNvSpPr txBox="1"/>
          <p:nvPr/>
        </p:nvSpPr>
        <p:spPr>
          <a:xfrm>
            <a:off x="1570385" y="5513237"/>
            <a:ext cx="576803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True relationship = black solid line </a:t>
            </a:r>
          </a:p>
          <a:p>
            <a:r>
              <a:rPr lang="en-US" sz="2400" dirty="0"/>
              <a:t>Left: blue curve is KNN regression with K = 9</a:t>
            </a:r>
          </a:p>
          <a:p>
            <a:r>
              <a:rPr lang="en-US" sz="2400" dirty="0"/>
              <a:t>Right: blue curve is LR regression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comparison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70838E9-5EC9-8AF1-30A2-88395F202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670"/>
          <a:stretch/>
        </p:blipFill>
        <p:spPr>
          <a:xfrm>
            <a:off x="4286299" y="1613857"/>
            <a:ext cx="3844495" cy="4040145"/>
          </a:xfrm>
          <a:prstGeom prst="rect">
            <a:avLst/>
          </a:prstGeom>
        </p:spPr>
      </p:pic>
      <p:pic>
        <p:nvPicPr>
          <p:cNvPr id="7" name="Picture 6" descr="A comparison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E7C5E69-DB9D-8AE3-0E46-AC88532246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20"/>
          <a:stretch/>
        </p:blipFill>
        <p:spPr>
          <a:xfrm>
            <a:off x="8062636" y="1684875"/>
            <a:ext cx="3918506" cy="4040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4337B-E19C-9A41-5EAC-753164C659C8}"/>
              </a:ext>
            </a:extLst>
          </p:cNvPr>
          <p:cNvSpPr txBox="1"/>
          <p:nvPr/>
        </p:nvSpPr>
        <p:spPr>
          <a:xfrm>
            <a:off x="8291702" y="5530763"/>
            <a:ext cx="368944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Dashed black = MSE for LR</a:t>
            </a:r>
          </a:p>
          <a:p>
            <a:r>
              <a:rPr lang="en-US" sz="2400" dirty="0"/>
              <a:t>Dashed green = MSE for KNN as a function of 1/K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975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vs. 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CFE76-0BFE-9DFE-AB86-3FDDA6168B39}"/>
              </a:ext>
            </a:extLst>
          </p:cNvPr>
          <p:cNvSpPr txBox="1">
            <a:spLocks/>
          </p:cNvSpPr>
          <p:nvPr/>
        </p:nvSpPr>
        <p:spPr>
          <a:xfrm>
            <a:off x="3709791" y="9540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When is parametric better than non-parametric? And vice versa?  </a:t>
            </a:r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4413E80-7794-FE3B-E814-16930D883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62" r="5502"/>
          <a:stretch/>
        </p:blipFill>
        <p:spPr>
          <a:xfrm>
            <a:off x="252919" y="1938659"/>
            <a:ext cx="3844495" cy="3739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5EF61B-9AA4-1D06-30D8-B2C052A49A13}"/>
              </a:ext>
            </a:extLst>
          </p:cNvPr>
          <p:cNvSpPr txBox="1"/>
          <p:nvPr/>
        </p:nvSpPr>
        <p:spPr>
          <a:xfrm>
            <a:off x="1570385" y="5513237"/>
            <a:ext cx="576803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True relationship = black solid line </a:t>
            </a:r>
          </a:p>
          <a:p>
            <a:r>
              <a:rPr lang="en-US" sz="2400" dirty="0"/>
              <a:t>Left: blue curve is KNN regression with K = 9</a:t>
            </a:r>
          </a:p>
          <a:p>
            <a:r>
              <a:rPr lang="en-US" sz="2400" dirty="0"/>
              <a:t>Right: blue curve is LR regression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comparison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70838E9-5EC9-8AF1-30A2-88395F202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670"/>
          <a:stretch/>
        </p:blipFill>
        <p:spPr>
          <a:xfrm>
            <a:off x="4286299" y="1613857"/>
            <a:ext cx="3844495" cy="4040145"/>
          </a:xfrm>
          <a:prstGeom prst="rect">
            <a:avLst/>
          </a:prstGeom>
        </p:spPr>
      </p:pic>
      <p:pic>
        <p:nvPicPr>
          <p:cNvPr id="7" name="Picture 6" descr="A comparison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E7C5E69-DB9D-8AE3-0E46-AC88532246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20"/>
          <a:stretch/>
        </p:blipFill>
        <p:spPr>
          <a:xfrm>
            <a:off x="8062636" y="1684875"/>
            <a:ext cx="3918506" cy="4040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4337B-E19C-9A41-5EAC-753164C659C8}"/>
              </a:ext>
            </a:extLst>
          </p:cNvPr>
          <p:cNvSpPr txBox="1"/>
          <p:nvPr/>
        </p:nvSpPr>
        <p:spPr>
          <a:xfrm>
            <a:off x="8291702" y="5530763"/>
            <a:ext cx="368944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Dashed black = MSE for LR</a:t>
            </a:r>
          </a:p>
          <a:p>
            <a:r>
              <a:rPr lang="en-US" sz="2400" dirty="0"/>
              <a:t>Dashed green = MSE for KNN as a function of 1/K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79FB1C-4996-8549-51D8-C1D16FBF7D70}"/>
              </a:ext>
            </a:extLst>
          </p:cNvPr>
          <p:cNvSpPr/>
          <p:nvPr/>
        </p:nvSpPr>
        <p:spPr>
          <a:xfrm>
            <a:off x="3557391" y="382227"/>
            <a:ext cx="7791389" cy="151766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happens to MSE as K increases?</a:t>
            </a:r>
          </a:p>
          <a:p>
            <a:pPr algn="ctr"/>
            <a:r>
              <a:rPr lang="en-US" sz="2400" dirty="0"/>
              <a:t>Which fit is better?</a:t>
            </a:r>
          </a:p>
        </p:txBody>
      </p:sp>
    </p:spTree>
    <p:extLst>
      <p:ext uri="{BB962C8B-B14F-4D97-AF65-F5344CB8AC3E}">
        <p14:creationId xmlns:p14="http://schemas.microsoft.com/office/powerpoint/2010/main" val="323627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vs. 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CFE76-0BFE-9DFE-AB86-3FDDA6168B39}"/>
              </a:ext>
            </a:extLst>
          </p:cNvPr>
          <p:cNvSpPr txBox="1">
            <a:spLocks/>
          </p:cNvSpPr>
          <p:nvPr/>
        </p:nvSpPr>
        <p:spPr>
          <a:xfrm>
            <a:off x="3709791" y="9540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When is parametric better than non-parametric? And vice versa?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EF61B-9AA4-1D06-30D8-B2C052A49A13}"/>
              </a:ext>
            </a:extLst>
          </p:cNvPr>
          <p:cNvSpPr txBox="1"/>
          <p:nvPr/>
        </p:nvSpPr>
        <p:spPr>
          <a:xfrm>
            <a:off x="3074390" y="5234059"/>
            <a:ext cx="576803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True relationship = black solid line </a:t>
            </a:r>
          </a:p>
          <a:p>
            <a:r>
              <a:rPr lang="en-US" sz="2400" dirty="0"/>
              <a:t>Blue curve is KNN regression with K = 1</a:t>
            </a:r>
          </a:p>
          <a:p>
            <a:r>
              <a:rPr lang="en-US" sz="2400" dirty="0"/>
              <a:t>Red curse is KNN regression with K = 9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4337B-E19C-9A41-5EAC-753164C659C8}"/>
              </a:ext>
            </a:extLst>
          </p:cNvPr>
          <p:cNvSpPr txBox="1"/>
          <p:nvPr/>
        </p:nvSpPr>
        <p:spPr>
          <a:xfrm>
            <a:off x="8306297" y="5378363"/>
            <a:ext cx="368944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Dashed black = MSE for LR</a:t>
            </a:r>
          </a:p>
          <a:p>
            <a:r>
              <a:rPr lang="en-US" sz="2400" dirty="0"/>
              <a:t>Dashed green = MSE for KNN as a function of 1/K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E173E4D6-EA45-4661-786A-F654C328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90" y="1685079"/>
            <a:ext cx="8478947" cy="369328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A0E824-352F-27E2-D063-406E5BB174BD}"/>
              </a:ext>
            </a:extLst>
          </p:cNvPr>
          <p:cNvSpPr/>
          <p:nvPr/>
        </p:nvSpPr>
        <p:spPr>
          <a:xfrm>
            <a:off x="3557391" y="382227"/>
            <a:ext cx="7791389" cy="115045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happens to MSE as K increases?</a:t>
            </a:r>
          </a:p>
          <a:p>
            <a:pPr algn="ctr"/>
            <a:r>
              <a:rPr lang="en-US" sz="2400" dirty="0"/>
              <a:t>Which fit is better?</a:t>
            </a:r>
          </a:p>
        </p:txBody>
      </p:sp>
    </p:spTree>
    <p:extLst>
      <p:ext uri="{BB962C8B-B14F-4D97-AF65-F5344CB8AC3E}">
        <p14:creationId xmlns:p14="http://schemas.microsoft.com/office/powerpoint/2010/main" val="3241458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vs. 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CFE76-0BFE-9DFE-AB86-3FDDA6168B39}"/>
              </a:ext>
            </a:extLst>
          </p:cNvPr>
          <p:cNvSpPr txBox="1">
            <a:spLocks/>
          </p:cNvSpPr>
          <p:nvPr/>
        </p:nvSpPr>
        <p:spPr>
          <a:xfrm>
            <a:off x="3709791" y="9540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When is parametric better than non-parametric? And vice versa?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EF61B-9AA4-1D06-30D8-B2C052A49A13}"/>
              </a:ext>
            </a:extLst>
          </p:cNvPr>
          <p:cNvSpPr txBox="1"/>
          <p:nvPr/>
        </p:nvSpPr>
        <p:spPr>
          <a:xfrm>
            <a:off x="3074390" y="5234059"/>
            <a:ext cx="576803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True relationship = black solid line </a:t>
            </a:r>
          </a:p>
          <a:p>
            <a:r>
              <a:rPr lang="en-US" sz="2400" dirty="0"/>
              <a:t>Blue curve is KNN regression with K = 1</a:t>
            </a:r>
          </a:p>
          <a:p>
            <a:r>
              <a:rPr lang="en-US" sz="2400" dirty="0"/>
              <a:t>Red curse is KNN regression with K = 9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4337B-E19C-9A41-5EAC-753164C659C8}"/>
              </a:ext>
            </a:extLst>
          </p:cNvPr>
          <p:cNvSpPr txBox="1"/>
          <p:nvPr/>
        </p:nvSpPr>
        <p:spPr>
          <a:xfrm>
            <a:off x="8306297" y="5378363"/>
            <a:ext cx="368944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Dashed black = MSE for LR</a:t>
            </a:r>
          </a:p>
          <a:p>
            <a:r>
              <a:rPr lang="en-US" sz="2400" dirty="0"/>
              <a:t>Dashed green = MSE for KNN as a function of 1/K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A0E824-352F-27E2-D063-406E5BB174BD}"/>
              </a:ext>
            </a:extLst>
          </p:cNvPr>
          <p:cNvSpPr/>
          <p:nvPr/>
        </p:nvSpPr>
        <p:spPr>
          <a:xfrm>
            <a:off x="3557391" y="382227"/>
            <a:ext cx="7791389" cy="115045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happens to MSE as K increases?</a:t>
            </a:r>
          </a:p>
          <a:p>
            <a:pPr algn="ctr"/>
            <a:r>
              <a:rPr lang="en-US" sz="2400" dirty="0"/>
              <a:t>Which fit is better?</a:t>
            </a:r>
          </a:p>
        </p:txBody>
      </p:sp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703125B-0CB6-EB47-BA0F-44ED9081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91" y="1925593"/>
            <a:ext cx="7828097" cy="34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1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Breaking Linear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Potential issues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/>
              <a:t>Correlated error terms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/>
              <a:t>Non-constant variance of error terms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/>
              <a:t>Outliers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/>
              <a:t>High leverage points 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/>
              <a:t>Collinearity</a:t>
            </a:r>
          </a:p>
          <a:p>
            <a:pPr marL="960120" lvl="1" indent="-4572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042A3B8-F0B2-49BF-8A1D-83B8E60DD75A}"/>
              </a:ext>
            </a:extLst>
          </p:cNvPr>
          <p:cNvSpPr/>
          <p:nvPr/>
        </p:nvSpPr>
        <p:spPr>
          <a:xfrm>
            <a:off x="3933371" y="3628571"/>
            <a:ext cx="7010400" cy="230777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check for correlated error terms? Where do we see them most often?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How do we check for non-constant variance of error terms? How can we ”fix” them?</a:t>
            </a:r>
          </a:p>
        </p:txBody>
      </p:sp>
    </p:spTree>
    <p:extLst>
      <p:ext uri="{BB962C8B-B14F-4D97-AF65-F5344CB8AC3E}">
        <p14:creationId xmlns:p14="http://schemas.microsoft.com/office/powerpoint/2010/main" val="872661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vs. 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CFE76-0BFE-9DFE-AB86-3FDDA6168B39}"/>
              </a:ext>
            </a:extLst>
          </p:cNvPr>
          <p:cNvSpPr txBox="1">
            <a:spLocks/>
          </p:cNvSpPr>
          <p:nvPr/>
        </p:nvSpPr>
        <p:spPr>
          <a:xfrm>
            <a:off x="3709791" y="9540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When is parametric better than non-parametric? And vice versa?  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Parametric will always win for linear relationships</a:t>
            </a:r>
          </a:p>
          <a:p>
            <a:r>
              <a:rPr lang="en-US" sz="2400" dirty="0">
                <a:solidFill>
                  <a:schemeClr val="tx2"/>
                </a:solidFill>
              </a:rPr>
              <a:t>Non-parametric will often win for. non-linear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3871632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vs. KNN Regression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1" y="801666"/>
            <a:ext cx="8066761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CFE76-0BFE-9DFE-AB86-3FDDA6168B39}"/>
              </a:ext>
            </a:extLst>
          </p:cNvPr>
          <p:cNvSpPr txBox="1">
            <a:spLocks/>
          </p:cNvSpPr>
          <p:nvPr/>
        </p:nvSpPr>
        <p:spPr>
          <a:xfrm>
            <a:off x="3709791" y="449944"/>
            <a:ext cx="8066761" cy="6353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When is parametric better than non-parametric? And vice versa?  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Parametric will always win for linear relationships</a:t>
            </a:r>
          </a:p>
          <a:p>
            <a:r>
              <a:rPr lang="en-US" sz="2400" dirty="0">
                <a:solidFill>
                  <a:schemeClr val="tx2"/>
                </a:solidFill>
              </a:rPr>
              <a:t>Non-parametric will often win for. non-linear relationships</a:t>
            </a:r>
          </a:p>
          <a:p>
            <a:r>
              <a:rPr lang="en-US" sz="2400" dirty="0">
                <a:solidFill>
                  <a:schemeClr val="tx2"/>
                </a:solidFill>
              </a:rPr>
              <a:t>KNN performance will degrade more quickly as noise (number of predictors) increases </a:t>
            </a:r>
          </a:p>
        </p:txBody>
      </p:sp>
      <p:pic>
        <p:nvPicPr>
          <p:cNvPr id="4" name="Picture 3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70F6B9F-D28B-1F30-E780-B469FAA8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976" y="3430819"/>
            <a:ext cx="8459105" cy="27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3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Error Terms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LR assumes that the error terms are </a:t>
            </a:r>
            <a:r>
              <a:rPr lang="en-US" sz="2800" b="1" dirty="0"/>
              <a:t>uncorrelated</a:t>
            </a:r>
          </a:p>
          <a:p>
            <a:r>
              <a:rPr lang="en-US" sz="2800" dirty="0"/>
              <a:t>If these terms </a:t>
            </a:r>
            <a:r>
              <a:rPr lang="en-US" sz="2800" i="1" dirty="0"/>
              <a:t>are</a:t>
            </a:r>
            <a:r>
              <a:rPr lang="en-US" sz="2800" dirty="0"/>
              <a:t> correlated, the estimated standard error will tend to </a:t>
            </a:r>
            <a:r>
              <a:rPr lang="en-US" sz="2800" b="1" dirty="0"/>
              <a:t>underestimate</a:t>
            </a:r>
            <a:r>
              <a:rPr lang="en-US" sz="2800" dirty="0"/>
              <a:t> the true standard error</a:t>
            </a:r>
            <a:r>
              <a:rPr lang="en-US" sz="2800" i="1" dirty="0"/>
              <a:t>. </a:t>
            </a:r>
            <a:r>
              <a:rPr lang="en-US" sz="2600" dirty="0"/>
              <a:t>As a result, </a:t>
            </a:r>
          </a:p>
          <a:p>
            <a:pPr lvl="1"/>
            <a:r>
              <a:rPr lang="en-US" sz="2400" dirty="0"/>
              <a:t>CI’s will be narrower than they should be and </a:t>
            </a:r>
          </a:p>
          <a:p>
            <a:pPr lvl="1"/>
            <a:r>
              <a:rPr lang="en-US" sz="2600" dirty="0"/>
              <a:t>p-values will be lower than they should be 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50292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064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Error Terms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817949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Checking for correlated error terms in time-series data</a:t>
            </a:r>
          </a:p>
          <a:p>
            <a:r>
              <a:rPr lang="en-US" sz="2800" dirty="0"/>
              <a:t>Plot residuals as a function of time </a:t>
            </a:r>
          </a:p>
          <a:p>
            <a:r>
              <a:rPr lang="en-US" sz="2800" dirty="0"/>
              <a:t>If error are uncorrelated, there will be no discernable pattern </a:t>
            </a:r>
          </a:p>
          <a:p>
            <a:r>
              <a:rPr lang="en-US" sz="2800" dirty="0"/>
              <a:t>If errors are correlated, we will see </a:t>
            </a:r>
            <a:r>
              <a:rPr lang="en-US" sz="2800" i="1" dirty="0"/>
              <a:t>tracking</a:t>
            </a:r>
            <a:r>
              <a:rPr lang="en-US" sz="2800" dirty="0"/>
              <a:t> (adjacent residuals with similar values)</a:t>
            </a:r>
            <a:endParaRPr lang="en-US" sz="2600" dirty="0"/>
          </a:p>
          <a:p>
            <a:pPr marL="0" indent="0" algn="ctr">
              <a:buNone/>
            </a:pPr>
            <a:endParaRPr lang="en-US" sz="2800" b="1" dirty="0"/>
          </a:p>
          <a:p>
            <a:pPr marL="502920" lvl="1" indent="0">
              <a:buNone/>
            </a:pPr>
            <a:endParaRPr lang="en-US" sz="2200" dirty="0"/>
          </a:p>
        </p:txBody>
      </p:sp>
      <p:pic>
        <p:nvPicPr>
          <p:cNvPr id="4" name="Picture 3" descr="Screen Shot 2016-01-30 at 10.16.55 PM.png">
            <a:extLst>
              <a:ext uri="{FF2B5EF4-FFF2-40B4-BE49-F238E27FC236}">
                <a16:creationId xmlns:a16="http://schemas.microsoft.com/office/drawing/2014/main" id="{FD95944C-35CE-EA89-DE72-C2217CA68E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5990" r="429" b="17898"/>
          <a:stretch/>
        </p:blipFill>
        <p:spPr>
          <a:xfrm>
            <a:off x="3557392" y="4124119"/>
            <a:ext cx="8211133" cy="1600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A96021B-D262-18C0-0ADB-528BF5E852EC}"/>
              </a:ext>
            </a:extLst>
          </p:cNvPr>
          <p:cNvGrpSpPr/>
          <p:nvPr/>
        </p:nvGrpSpPr>
        <p:grpSpPr>
          <a:xfrm>
            <a:off x="7900792" y="3971719"/>
            <a:ext cx="1467319" cy="914400"/>
            <a:chOff x="-1855705" y="3657601"/>
            <a:chExt cx="1467319" cy="9144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2D24E3A-DDB0-F7BC-4C9A-D744D25AA8B5}"/>
                </a:ext>
              </a:extLst>
            </p:cNvPr>
            <p:cNvCxnSpPr/>
            <p:nvPr/>
          </p:nvCxnSpPr>
          <p:spPr>
            <a:xfrm flipH="1">
              <a:off x="-1398505" y="3962401"/>
              <a:ext cx="228600" cy="60960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A1F8BB-FA7A-8A66-4B62-5FFB78C63FF1}"/>
                </a:ext>
              </a:extLst>
            </p:cNvPr>
            <p:cNvSpPr txBox="1"/>
            <p:nvPr/>
          </p:nvSpPr>
          <p:spPr>
            <a:xfrm>
              <a:off x="-1855705" y="3657601"/>
              <a:ext cx="1467319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292934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“tracking”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7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Non-constant variance of error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7E33BF9-ECA9-BE0B-1008-917BF8E3F7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7392" y="801666"/>
                <a:ext cx="7779476" cy="584965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LR assumes that error terms have constant variance: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SE’s, CI’s, and hypothesis tests rely on this assumption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Often not the case (e.g. error terms might increase with the value of the response)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Non-constant variance in errors is called </a:t>
                </a:r>
                <a:r>
                  <a:rPr lang="en-US" sz="2400" b="1" i="1" dirty="0"/>
                  <a:t>heteroscedasticity</a:t>
                </a:r>
              </a:p>
              <a:p>
                <a:pPr marL="0" indent="0" algn="ctr">
                  <a:buNone/>
                </a:pPr>
                <a:endParaRPr lang="en-US" sz="2800" b="1" dirty="0"/>
              </a:p>
              <a:p>
                <a:pPr marL="50292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7E33BF9-ECA9-BE0B-1008-917BF8E3F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92" y="801666"/>
                <a:ext cx="7779476" cy="5849653"/>
              </a:xfrm>
              <a:prstGeom prst="rect">
                <a:avLst/>
              </a:prstGeom>
              <a:blipFill>
                <a:blip r:embed="rId3"/>
                <a:stretch>
                  <a:fillRect l="-97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26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Identify and Fix </a:t>
            </a:r>
            <a:r>
              <a:rPr lang="en-US" sz="2800" dirty="0" err="1"/>
              <a:t>Heteroscedasticy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603298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Identifying: The residuals plot will show a funnel shape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Fixing: </a:t>
            </a:r>
          </a:p>
          <a:p>
            <a:pPr lvl="1"/>
            <a:r>
              <a:rPr lang="en-US" sz="2400" dirty="0"/>
              <a:t>transform the response using a </a:t>
            </a:r>
            <a:r>
              <a:rPr lang="en-US" sz="2400" b="1" dirty="0"/>
              <a:t>concave function </a:t>
            </a:r>
            <a:r>
              <a:rPr lang="en-US" sz="2400" dirty="0"/>
              <a:t>(like </a:t>
            </a:r>
            <a:r>
              <a:rPr lang="en-US" sz="2400" i="1" dirty="0"/>
              <a:t>log</a:t>
            </a:r>
            <a:r>
              <a:rPr lang="en-US" sz="2400" dirty="0"/>
              <a:t> or </a:t>
            </a:r>
            <a:r>
              <a:rPr lang="en-US" sz="2400" i="1" dirty="0"/>
              <a:t>sqrt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/>
              <a:t>weight</a:t>
            </a:r>
            <a:r>
              <a:rPr lang="en-US" sz="2400" dirty="0"/>
              <a:t> the observations proportional to the inverse variance</a:t>
            </a:r>
            <a:endParaRPr lang="en-US" sz="2400" b="1" dirty="0"/>
          </a:p>
          <a:p>
            <a:pPr marL="502920" lvl="1" indent="0">
              <a:buNone/>
            </a:pPr>
            <a:endParaRPr lang="en-US" sz="2200" dirty="0"/>
          </a:p>
        </p:txBody>
      </p:sp>
      <p:pic>
        <p:nvPicPr>
          <p:cNvPr id="3" name="Picture 2" descr="Screen Shot 2016-01-30 at 10.23.01 PM.png">
            <a:extLst>
              <a:ext uri="{FF2B5EF4-FFF2-40B4-BE49-F238E27FC236}">
                <a16:creationId xmlns:a16="http://schemas.microsoft.com/office/drawing/2014/main" id="{0DF8CF0D-F9A3-BD5B-C91D-12C7D18AD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2"/>
          <a:stretch/>
        </p:blipFill>
        <p:spPr>
          <a:xfrm>
            <a:off x="3776440" y="1270348"/>
            <a:ext cx="7561181" cy="33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777947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An </a:t>
            </a:r>
            <a:r>
              <a:rPr lang="en-US" sz="2400" b="1" i="1" dirty="0"/>
              <a:t>outlier</a:t>
            </a:r>
            <a:r>
              <a:rPr lang="en-US" sz="2400" dirty="0"/>
              <a:t> is an observation whose true response is REALLY FAR from the one predicted by the model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Sometimes indicate a problem with the model (i.e. a missing predictor), or might just be a data collection error</a:t>
            </a:r>
          </a:p>
          <a:p>
            <a:r>
              <a:rPr lang="en-US" sz="2400" dirty="0"/>
              <a:t>Can mess with RSE and R</a:t>
            </a:r>
            <a:r>
              <a:rPr lang="en-US" sz="2400" baseline="30000" dirty="0"/>
              <a:t>2</a:t>
            </a:r>
            <a:r>
              <a:rPr lang="en-US" sz="2400" dirty="0"/>
              <a:t>, which can lead us to misinterpret the model’s fit</a:t>
            </a:r>
            <a:endParaRPr lang="en-US" sz="2400" baseline="30000" dirty="0"/>
          </a:p>
          <a:p>
            <a:pPr marL="0" indent="0">
              <a:buNone/>
            </a:pPr>
            <a:endParaRPr lang="en-US" sz="2800" b="1" dirty="0"/>
          </a:p>
          <a:p>
            <a:pPr marL="50292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210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E2B-E901-1C44-1A8E-003E5F5A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and Fix Outliers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E33BF9-ECA9-BE0B-1008-917BF8E3F71A}"/>
              </a:ext>
            </a:extLst>
          </p:cNvPr>
          <p:cNvSpPr txBox="1">
            <a:spLocks/>
          </p:cNvSpPr>
          <p:nvPr/>
        </p:nvSpPr>
        <p:spPr>
          <a:xfrm>
            <a:off x="3557392" y="801666"/>
            <a:ext cx="8116866" cy="5849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Identify: Residual plots can help identify outliers, but sometimes it’s hard to pick a cutoff point (how far is “too far”?)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Fix: </a:t>
            </a:r>
          </a:p>
          <a:p>
            <a:r>
              <a:rPr lang="en-US" sz="2400" dirty="0"/>
              <a:t>Divide each residual by dividing by its estimated standard error (</a:t>
            </a:r>
            <a:r>
              <a:rPr lang="en-US" sz="2400" i="1" dirty="0"/>
              <a:t>studentized residuals</a:t>
            </a:r>
            <a:r>
              <a:rPr lang="en-US" sz="2400" dirty="0"/>
              <a:t>), and flag anything larger than 3 in absolute value</a:t>
            </a:r>
          </a:p>
          <a:p>
            <a:pPr marL="0" indent="0">
              <a:buNone/>
            </a:pPr>
            <a:endParaRPr lang="en-US" sz="2800" b="1" dirty="0"/>
          </a:p>
          <a:p>
            <a:pPr marL="502920" lvl="1" indent="0">
              <a:buNone/>
            </a:pPr>
            <a:endParaRPr lang="en-US" sz="2200" dirty="0"/>
          </a:p>
        </p:txBody>
      </p:sp>
      <p:pic>
        <p:nvPicPr>
          <p:cNvPr id="3" name="Picture 2" descr="Screen Shot 2016-01-30 at 10.34.53 PM.png">
            <a:extLst>
              <a:ext uri="{FF2B5EF4-FFF2-40B4-BE49-F238E27FC236}">
                <a16:creationId xmlns:a16="http://schemas.microsoft.com/office/drawing/2014/main" id="{B415E88D-AE18-B9FF-43CB-625C2DC40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58"/>
          <a:stretch/>
        </p:blipFill>
        <p:spPr>
          <a:xfrm>
            <a:off x="3320441" y="1771389"/>
            <a:ext cx="2956793" cy="2670629"/>
          </a:xfrm>
          <a:prstGeom prst="rect">
            <a:avLst/>
          </a:prstGeom>
        </p:spPr>
      </p:pic>
      <p:pic>
        <p:nvPicPr>
          <p:cNvPr id="4" name="Picture 3" descr="Screen Shot 2016-01-30 at 10.34.53 PM.png">
            <a:extLst>
              <a:ext uri="{FF2B5EF4-FFF2-40B4-BE49-F238E27FC236}">
                <a16:creationId xmlns:a16="http://schemas.microsoft.com/office/drawing/2014/main" id="{905BFE49-B90F-3D31-BDBE-52E5318E7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8"/>
          <a:stretch/>
        </p:blipFill>
        <p:spPr>
          <a:xfrm>
            <a:off x="9234401" y="1771389"/>
            <a:ext cx="2849039" cy="2670629"/>
          </a:xfrm>
          <a:prstGeom prst="rect">
            <a:avLst/>
          </a:prstGeom>
        </p:spPr>
      </p:pic>
      <p:pic>
        <p:nvPicPr>
          <p:cNvPr id="5" name="Picture 4" descr="Screen Shot 2016-01-30 at 10.34.53 PM.png">
            <a:extLst>
              <a:ext uri="{FF2B5EF4-FFF2-40B4-BE49-F238E27FC236}">
                <a16:creationId xmlns:a16="http://schemas.microsoft.com/office/drawing/2014/main" id="{D18BFADF-5085-39F8-6AB7-9B0596F44F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6" r="33594"/>
          <a:stretch/>
        </p:blipFill>
        <p:spPr>
          <a:xfrm>
            <a:off x="6292241" y="1771389"/>
            <a:ext cx="2797166" cy="26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606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1067</TotalTime>
  <Words>1839</Words>
  <Application>Microsoft Macintosh PowerPoint</Application>
  <PresentationFormat>Widescreen</PresentationFormat>
  <Paragraphs>268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Corbel</vt:lpstr>
      <vt:lpstr>Courier</vt:lpstr>
      <vt:lpstr>Helvetica</vt:lpstr>
      <vt:lpstr>Wingdings 2</vt:lpstr>
      <vt:lpstr>Frame</vt:lpstr>
      <vt:lpstr>Introduction to Machine Learning – Linear Regression and KNN</vt:lpstr>
      <vt:lpstr>Plan for Today</vt:lpstr>
      <vt:lpstr>Warm Up: Breaking Linear Regression</vt:lpstr>
      <vt:lpstr>Correlated Error Terms</vt:lpstr>
      <vt:lpstr>Correlated Error Terms</vt:lpstr>
      <vt:lpstr>Non-constant variance of error terms</vt:lpstr>
      <vt:lpstr>Identify and Fix Heteroscedasticy</vt:lpstr>
      <vt:lpstr>Outliers</vt:lpstr>
      <vt:lpstr>Identify and Fix Outliers</vt:lpstr>
      <vt:lpstr>High Leverage Points </vt:lpstr>
      <vt:lpstr>Identify High Leverage Points </vt:lpstr>
      <vt:lpstr>Collinearity</vt:lpstr>
      <vt:lpstr>Identify Collinearity</vt:lpstr>
      <vt:lpstr>Dealing with Collinearity</vt:lpstr>
      <vt:lpstr>Linear Regression and KNN Regression</vt:lpstr>
      <vt:lpstr>Parametric vs. Non Parametric</vt:lpstr>
      <vt:lpstr>Parametric vs. Non Parametric</vt:lpstr>
      <vt:lpstr>Parametric vs. Non Parametric</vt:lpstr>
      <vt:lpstr>KNN Regression</vt:lpstr>
      <vt:lpstr>KNN Regression</vt:lpstr>
      <vt:lpstr>KNN Regression</vt:lpstr>
      <vt:lpstr>KNN Regression</vt:lpstr>
      <vt:lpstr>KNN Regression</vt:lpstr>
      <vt:lpstr>LR vs. KNN Regression</vt:lpstr>
      <vt:lpstr>LR vs. KNN Regression</vt:lpstr>
      <vt:lpstr>LR vs. KNN Regression</vt:lpstr>
      <vt:lpstr>LR vs. KNN Regression</vt:lpstr>
      <vt:lpstr>LR vs. KNN Regression</vt:lpstr>
      <vt:lpstr>LR vs. KNN Regression</vt:lpstr>
      <vt:lpstr>LR vs. KNN Regression</vt:lpstr>
      <vt:lpstr>LR vs. KNN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40</cp:revision>
  <dcterms:created xsi:type="dcterms:W3CDTF">2023-08-03T18:49:17Z</dcterms:created>
  <dcterms:modified xsi:type="dcterms:W3CDTF">2024-01-30T13:52:23Z</dcterms:modified>
</cp:coreProperties>
</file>