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1"/>
  </p:notesMasterIdLst>
  <p:sldIdLst>
    <p:sldId id="256" r:id="rId2"/>
    <p:sldId id="570" r:id="rId3"/>
    <p:sldId id="491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FFF"/>
    <a:srgbClr val="E3DFB2"/>
    <a:srgbClr val="F6E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5"/>
    <p:restoredTop sz="75676"/>
  </p:normalViewPr>
  <p:slideViewPr>
    <p:cSldViewPr snapToGrid="0">
      <p:cViewPr varScale="1">
        <p:scale>
          <a:sx n="80" d="100"/>
          <a:sy n="80" d="100"/>
        </p:scale>
        <p:origin x="1424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/>
              <a:t>Best subset:</a:t>
            </a:r>
            <a:r>
              <a:rPr lang="en-US" dirty="0"/>
              <a:t> try all possible combinations of predictors</a:t>
            </a:r>
          </a:p>
          <a:p>
            <a:pPr lvl="1"/>
            <a:r>
              <a:rPr lang="en-US" b="1" dirty="0"/>
              <a:t>Forward</a:t>
            </a:r>
            <a:r>
              <a:rPr lang="en-US" dirty="0"/>
              <a:t>: start with no predictors, greedily add one at a time</a:t>
            </a:r>
          </a:p>
          <a:p>
            <a:pPr lvl="1"/>
            <a:r>
              <a:rPr lang="en-US" b="1" dirty="0"/>
              <a:t>Backward</a:t>
            </a:r>
            <a:r>
              <a:rPr lang="en-US" dirty="0"/>
              <a:t>: start with all predictors, greedily remove one at a time</a:t>
            </a: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63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28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3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16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circle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diamond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48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trying to find the smallest betas such that there is a budget for 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so, we need coefficients in the shaded area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however, that might not overlap with least squares </a:t>
            </a:r>
            <a:r>
              <a:rPr lang="en-US" dirty="0" err="1"/>
              <a:t>coeffieients</a:t>
            </a:r>
            <a:r>
              <a:rPr lang="en-US" dirty="0"/>
              <a:t>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7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here, ellipses are contours centered on least squares solution (B hat)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contour means that all points on the ellipse have the same RSS value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As ellipses expand away from least squares, RSS increases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Solution is the first point where the ellipses intersect with a shaded region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Helvetica" pitchFamily="2" charset="0"/>
              </a:rPr>
              <a:t>Since ridge regression has a circular constraint with no sharp points, this intersection will not generally occur on an axis, and so the ridge regression coefficient estimates will be exclusively non-zero.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Helvetica" pitchFamily="2" charset="0"/>
              </a:rPr>
              <a:t>lasso has corners at each axis, and the ellipse will often intersect at one of these axes, when this occurs one coefficient is 0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Helvetica" pitchFamily="2" charset="0"/>
              </a:rPr>
              <a:t>same holds in higher dimensions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25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we’re exploring the space of possible models as if there were only finitely many of them</a:t>
            </a:r>
            <a:r>
              <a:rPr lang="is-IS" dirty="0"/>
              <a:t>, but there are actually infinitely many (why?)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76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6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11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estimates close to 0, less added to the RSS, which we want to minimize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53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lambda controls the relative impact of RSS and the penalty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As lambda grows, the shrinkage penalty grows and estimates will shrink towards 0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Selecting a good lambda is critical! we will discuss how later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Good news! we only have to fit one model per lambda!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2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No! Having predictors at different scales would influence our estimate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need to first standardize predictors by dividing by the SD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64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bias-variance trade off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as lambda increases, </a:t>
            </a:r>
            <a:r>
              <a:rPr lang="en-US" dirty="0" err="1"/>
              <a:t>flexability</a:t>
            </a:r>
            <a:r>
              <a:rPr lang="en-US" dirty="0"/>
              <a:t> decreases so variance goes down and bias goes up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as lambda decreases, </a:t>
            </a:r>
            <a:r>
              <a:rPr lang="en-US" dirty="0" err="1"/>
              <a:t>flexability</a:t>
            </a:r>
            <a:r>
              <a:rPr lang="en-US" dirty="0"/>
              <a:t> increases, so variance goes up and bias goes down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ridge regression works best in situations where least squares estimates have high variance: trades a small increase in bias for a large reduction in variance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85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CB9C-C306-9BDE-DAAD-25559C57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F9E86-D12D-929A-8B46-B093F8250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50D9F-9BD6-CC59-6FE7-C9D02B5A9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84949-7C0A-7769-7798-23EDD41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0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Machine Learning – Dimension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7371" r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F20718-FAB8-EDB6-D479-F4851C2E0460}"/>
              </a:ext>
            </a:extLst>
          </p:cNvPr>
          <p:cNvSpPr/>
          <p:nvPr/>
        </p:nvSpPr>
        <p:spPr>
          <a:xfrm>
            <a:off x="4584702" y="2699658"/>
            <a:ext cx="6341531" cy="11104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Why would ridge regression improve the fit over least-squares regression?</a:t>
            </a:r>
          </a:p>
        </p:txBody>
      </p:sp>
    </p:spTree>
    <p:extLst>
      <p:ext uri="{BB962C8B-B14F-4D97-AF65-F5344CB8AC3E}">
        <p14:creationId xmlns:p14="http://schemas.microsoft.com/office/powerpoint/2010/main" val="377138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works best in situations where the least-squares estimates have high variance. It trades a small increase in bias for a large reduction in variance.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7371" r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F20718-FAB8-EDB6-D479-F4851C2E0460}"/>
              </a:ext>
            </a:extLst>
          </p:cNvPr>
          <p:cNvSpPr/>
          <p:nvPr/>
        </p:nvSpPr>
        <p:spPr>
          <a:xfrm>
            <a:off x="4584702" y="2699658"/>
            <a:ext cx="6341531" cy="11104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Why would ridge regression improve the fit over least-squares regression?</a:t>
            </a:r>
          </a:p>
        </p:txBody>
      </p:sp>
    </p:spTree>
    <p:extLst>
      <p:ext uri="{BB962C8B-B14F-4D97-AF65-F5344CB8AC3E}">
        <p14:creationId xmlns:p14="http://schemas.microsoft.com/office/powerpoint/2010/main" val="241186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Drawback: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Does not actually perform variable selection 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Our final model will include all predictors</a:t>
            </a:r>
          </a:p>
          <a:p>
            <a:pPr lvl="1">
              <a:defRPr/>
            </a:pPr>
            <a:r>
              <a:rPr lang="en-US" sz="2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If all we care about is prediction accuracy, this is not a problem</a:t>
            </a:r>
          </a:p>
          <a:p>
            <a:pPr lvl="1">
              <a:defRPr/>
            </a:pPr>
            <a:r>
              <a:rPr lang="en-US" sz="2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However, if we also care about model interpretability, it does pose a problem </a:t>
            </a:r>
          </a:p>
        </p:txBody>
      </p:sp>
    </p:spTree>
    <p:extLst>
      <p:ext uri="{BB962C8B-B14F-4D97-AF65-F5344CB8AC3E}">
        <p14:creationId xmlns:p14="http://schemas.microsoft.com/office/powerpoint/2010/main" val="415755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The Lasso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358" t="-1405" r="-340" b="-2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66F0F92-3458-9906-60C7-C3CF88832801}"/>
              </a:ext>
            </a:extLst>
          </p:cNvPr>
          <p:cNvSpPr/>
          <p:nvPr/>
        </p:nvSpPr>
        <p:spPr>
          <a:xfrm>
            <a:off x="8985555" y="4518031"/>
            <a:ext cx="1719942" cy="903515"/>
          </a:xfrm>
          <a:prstGeom prst="wedgeRoundRectCallout">
            <a:avLst>
              <a:gd name="adj1" fmla="val -90211"/>
              <a:gd name="adj2" fmla="val -4655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Shrinkage Penalty</a:t>
            </a:r>
          </a:p>
        </p:txBody>
      </p:sp>
    </p:spTree>
    <p:extLst>
      <p:ext uri="{BB962C8B-B14F-4D97-AF65-F5344CB8AC3E}">
        <p14:creationId xmlns:p14="http://schemas.microsoft.com/office/powerpoint/2010/main" val="47220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The Lasso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358" t="-1405" r="-340" b="-2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566F0F92-3458-9906-60C7-C3CF88832801}"/>
                  </a:ext>
                </a:extLst>
              </p:cNvPr>
              <p:cNvSpPr/>
              <p:nvPr/>
            </p:nvSpPr>
            <p:spPr>
              <a:xfrm>
                <a:off x="8985554" y="4518031"/>
                <a:ext cx="3206445" cy="903515"/>
              </a:xfrm>
              <a:prstGeom prst="wedgeRoundRectCallout">
                <a:avLst>
                  <a:gd name="adj1" fmla="val -72538"/>
                  <a:gd name="adj2" fmla="val -8931"/>
                  <a:gd name="adj3" fmla="val 16667"/>
                </a:avLst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Shrinkage Penalty – lasso uses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566F0F92-3458-9906-60C7-C3CF88832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554" y="4518031"/>
                <a:ext cx="3206445" cy="903515"/>
              </a:xfrm>
              <a:prstGeom prst="wedgeRoundRectCallout">
                <a:avLst>
                  <a:gd name="adj1" fmla="val -72538"/>
                  <a:gd name="adj2" fmla="val -8931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589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How does the lasso get coefficients exactly equal to 0?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For each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, there exists a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such that: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</a:t>
                </a: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Lasso  </a:t>
                </a: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 ≤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358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52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How does the lasso get coefficients exactly equal to 0?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For each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, there exists a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such that: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</a:t>
                </a: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Lasso  </a:t>
                </a:r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90000"/>
                                    <a:lumOff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 ≤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266C77-78DB-EC46-B688-07B236F7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92" y="756687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358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2B1B7FC-29EC-C2CF-5D67-4E5D235CBC57}"/>
                  </a:ext>
                </a:extLst>
              </p:cNvPr>
              <p:cNvSpPr/>
              <p:nvPr/>
            </p:nvSpPr>
            <p:spPr>
              <a:xfrm>
                <a:off x="4133941" y="5501089"/>
                <a:ext cx="6341531" cy="111049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Consider the case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, what does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work out to in each case?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2B1B7FC-29EC-C2CF-5D67-4E5D235CB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941" y="5501089"/>
                <a:ext cx="6341531" cy="111049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510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6C77-78DB-EC46-B688-07B236F7811D}"/>
              </a:ext>
            </a:extLst>
          </p:cNvPr>
          <p:cNvSpPr txBox="1">
            <a:spLocks/>
          </p:cNvSpPr>
          <p:nvPr/>
        </p:nvSpPr>
        <p:spPr>
          <a:xfrm>
            <a:off x="3404992" y="756687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3" name="Content Placeholder 3" descr="Screen Shot 2016-03-09 at 10.16.14 AM.png">
            <a:extLst>
              <a:ext uri="{FF2B5EF4-FFF2-40B4-BE49-F238E27FC236}">
                <a16:creationId xmlns:a16="http://schemas.microsoft.com/office/drawing/2014/main" id="{1FCC4E98-19B0-7CB4-9082-D6ACEDA69C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33" r="53650" b="-3433"/>
          <a:stretch/>
        </p:blipFill>
        <p:spPr>
          <a:xfrm>
            <a:off x="8248919" y="1095703"/>
            <a:ext cx="3814373" cy="48768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958F2-D5A0-9302-DD14-9465482FDCDC}"/>
              </a:ext>
            </a:extLst>
          </p:cNvPr>
          <p:cNvGrpSpPr/>
          <p:nvPr/>
        </p:nvGrpSpPr>
        <p:grpSpPr>
          <a:xfrm>
            <a:off x="3753119" y="1062576"/>
            <a:ext cx="4194691" cy="4909927"/>
            <a:chOff x="533400" y="1109873"/>
            <a:chExt cx="4194691" cy="4909927"/>
          </a:xfrm>
        </p:grpSpPr>
        <p:pic>
          <p:nvPicPr>
            <p:cNvPr id="16" name="Content Placeholder 3" descr="Screen Shot 2016-03-09 at 10.16.14 AM.png">
              <a:extLst>
                <a:ext uri="{FF2B5EF4-FFF2-40B4-BE49-F238E27FC236}">
                  <a16:creationId xmlns:a16="http://schemas.microsoft.com/office/drawing/2014/main" id="{05F6B2DB-3166-9202-0004-A8D1021F8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74" t="-3433" b="-3433"/>
            <a:stretch/>
          </p:blipFill>
          <p:spPr>
            <a:xfrm>
              <a:off x="533400" y="1143000"/>
              <a:ext cx="4042864" cy="4876800"/>
            </a:xfrm>
            <a:prstGeom prst="rect">
              <a:avLst/>
            </a:prstGeom>
          </p:spPr>
        </p:pic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7D8AD62-BAB3-793E-941B-28D057EC2CA4}"/>
                </a:ext>
              </a:extLst>
            </p:cNvPr>
            <p:cNvSpPr/>
            <p:nvPr/>
          </p:nvSpPr>
          <p:spPr>
            <a:xfrm>
              <a:off x="1658620" y="1109873"/>
              <a:ext cx="3069471" cy="3084166"/>
            </a:xfrm>
            <a:custGeom>
              <a:avLst/>
              <a:gdLst>
                <a:gd name="connsiteX0" fmla="*/ 21346 w 3073793"/>
                <a:gd name="connsiteY0" fmla="*/ 2230417 h 3084166"/>
                <a:gd name="connsiteX1" fmla="*/ 0 w 3073793"/>
                <a:gd name="connsiteY1" fmla="*/ 3009463 h 3084166"/>
                <a:gd name="connsiteX2" fmla="*/ 533645 w 3073793"/>
                <a:gd name="connsiteY2" fmla="*/ 3084166 h 3084166"/>
                <a:gd name="connsiteX3" fmla="*/ 2390728 w 3073793"/>
                <a:gd name="connsiteY3" fmla="*/ 1963621 h 3084166"/>
                <a:gd name="connsiteX4" fmla="*/ 3073793 w 3073793"/>
                <a:gd name="connsiteY4" fmla="*/ 661655 h 3084166"/>
                <a:gd name="connsiteX5" fmla="*/ 2913700 w 3073793"/>
                <a:gd name="connsiteY5" fmla="*/ 74703 h 3084166"/>
                <a:gd name="connsiteX6" fmla="*/ 1910448 w 3073793"/>
                <a:gd name="connsiteY6" fmla="*/ 0 h 3084166"/>
                <a:gd name="connsiteX7" fmla="*/ 1216710 w 3073793"/>
                <a:gd name="connsiteY7" fmla="*/ 501577 h 3084166"/>
                <a:gd name="connsiteX8" fmla="*/ 469607 w 3073793"/>
                <a:gd name="connsiteY8" fmla="*/ 1494059 h 3084166"/>
                <a:gd name="connsiteX9" fmla="*/ 21346 w 3073793"/>
                <a:gd name="connsiteY9" fmla="*/ 2230417 h 3084166"/>
                <a:gd name="connsiteX0" fmla="*/ 11132 w 3063579"/>
                <a:gd name="connsiteY0" fmla="*/ 2230417 h 3084166"/>
                <a:gd name="connsiteX1" fmla="*/ 0 w 3063579"/>
                <a:gd name="connsiteY1" fmla="*/ 2995844 h 3084166"/>
                <a:gd name="connsiteX2" fmla="*/ 523431 w 3063579"/>
                <a:gd name="connsiteY2" fmla="*/ 3084166 h 3084166"/>
                <a:gd name="connsiteX3" fmla="*/ 2380514 w 3063579"/>
                <a:gd name="connsiteY3" fmla="*/ 1963621 h 3084166"/>
                <a:gd name="connsiteX4" fmla="*/ 3063579 w 3063579"/>
                <a:gd name="connsiteY4" fmla="*/ 661655 h 3084166"/>
                <a:gd name="connsiteX5" fmla="*/ 2903486 w 3063579"/>
                <a:gd name="connsiteY5" fmla="*/ 74703 h 3084166"/>
                <a:gd name="connsiteX6" fmla="*/ 1900234 w 3063579"/>
                <a:gd name="connsiteY6" fmla="*/ 0 h 3084166"/>
                <a:gd name="connsiteX7" fmla="*/ 1206496 w 3063579"/>
                <a:gd name="connsiteY7" fmla="*/ 501577 h 3084166"/>
                <a:gd name="connsiteX8" fmla="*/ 459393 w 3063579"/>
                <a:gd name="connsiteY8" fmla="*/ 1494059 h 3084166"/>
                <a:gd name="connsiteX9" fmla="*/ 11132 w 3063579"/>
                <a:gd name="connsiteY9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529323 w 3069471"/>
                <a:gd name="connsiteY2" fmla="*/ 3084166 h 3084166"/>
                <a:gd name="connsiteX3" fmla="*/ 2386406 w 3069471"/>
                <a:gd name="connsiteY3" fmla="*/ 1963621 h 3084166"/>
                <a:gd name="connsiteX4" fmla="*/ 3069471 w 3069471"/>
                <a:gd name="connsiteY4" fmla="*/ 661655 h 3084166"/>
                <a:gd name="connsiteX5" fmla="*/ 2909378 w 3069471"/>
                <a:gd name="connsiteY5" fmla="*/ 74703 h 3084166"/>
                <a:gd name="connsiteX6" fmla="*/ 1906126 w 3069471"/>
                <a:gd name="connsiteY6" fmla="*/ 0 h 3084166"/>
                <a:gd name="connsiteX7" fmla="*/ 1212388 w 3069471"/>
                <a:gd name="connsiteY7" fmla="*/ 501577 h 3084166"/>
                <a:gd name="connsiteX8" fmla="*/ 465285 w 3069471"/>
                <a:gd name="connsiteY8" fmla="*/ 1494059 h 3084166"/>
                <a:gd name="connsiteX9" fmla="*/ 0 w 3069471"/>
                <a:gd name="connsiteY9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37850 w 3069471"/>
                <a:gd name="connsiteY2" fmla="*/ 3033697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78820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78820 h 3084166"/>
                <a:gd name="connsiteX2" fmla="*/ 261683 w 3069471"/>
                <a:gd name="connsiteY2" fmla="*/ 3030292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9471" h="3084166">
                  <a:moveTo>
                    <a:pt x="0" y="2230417"/>
                  </a:moveTo>
                  <a:lnTo>
                    <a:pt x="5892" y="2978820"/>
                  </a:lnTo>
                  <a:cubicBezTo>
                    <a:pt x="85481" y="2986898"/>
                    <a:pt x="188904" y="3015404"/>
                    <a:pt x="261683" y="3030292"/>
                  </a:cubicBezTo>
                  <a:cubicBezTo>
                    <a:pt x="366786" y="3075488"/>
                    <a:pt x="434435" y="3062803"/>
                    <a:pt x="529323" y="3084166"/>
                  </a:cubicBezTo>
                  <a:lnTo>
                    <a:pt x="2386406" y="1963621"/>
                  </a:lnTo>
                  <a:lnTo>
                    <a:pt x="3069471" y="661655"/>
                  </a:lnTo>
                  <a:lnTo>
                    <a:pt x="2909378" y="74703"/>
                  </a:lnTo>
                  <a:lnTo>
                    <a:pt x="1906126" y="0"/>
                  </a:lnTo>
                  <a:lnTo>
                    <a:pt x="1212388" y="501577"/>
                  </a:lnTo>
                  <a:lnTo>
                    <a:pt x="465285" y="1494059"/>
                  </a:lnTo>
                  <a:lnTo>
                    <a:pt x="0" y="2230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A2A8A3-800D-4CBC-7469-BCA3FB0F963F}"/>
              </a:ext>
            </a:extLst>
          </p:cNvPr>
          <p:cNvGrpSpPr/>
          <p:nvPr/>
        </p:nvGrpSpPr>
        <p:grpSpPr>
          <a:xfrm>
            <a:off x="8276351" y="1095703"/>
            <a:ext cx="4194691" cy="3084166"/>
            <a:chOff x="533400" y="1109873"/>
            <a:chExt cx="4194691" cy="3084166"/>
          </a:xfrm>
        </p:grpSpPr>
        <p:pic>
          <p:nvPicPr>
            <p:cNvPr id="19" name="Content Placeholder 3" descr="Screen Shot 2016-03-09 at 10.16.14 AM.png">
              <a:extLst>
                <a:ext uri="{FF2B5EF4-FFF2-40B4-BE49-F238E27FC236}">
                  <a16:creationId xmlns:a16="http://schemas.microsoft.com/office/drawing/2014/main" id="{36842B9E-7FAA-EB8E-4459-5CB8BFB0F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74" t="-3433" b="38534"/>
            <a:stretch/>
          </p:blipFill>
          <p:spPr>
            <a:xfrm>
              <a:off x="533400" y="1143000"/>
              <a:ext cx="4042864" cy="2961640"/>
            </a:xfrm>
            <a:prstGeom prst="rect">
              <a:avLst/>
            </a:prstGeom>
          </p:spPr>
        </p:pic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5FD2CE5-31DD-80B2-9493-ABA2ECD12A8B}"/>
                </a:ext>
              </a:extLst>
            </p:cNvPr>
            <p:cNvSpPr/>
            <p:nvPr/>
          </p:nvSpPr>
          <p:spPr>
            <a:xfrm>
              <a:off x="1658620" y="1109873"/>
              <a:ext cx="3069471" cy="3084166"/>
            </a:xfrm>
            <a:custGeom>
              <a:avLst/>
              <a:gdLst>
                <a:gd name="connsiteX0" fmla="*/ 21346 w 3073793"/>
                <a:gd name="connsiteY0" fmla="*/ 2230417 h 3084166"/>
                <a:gd name="connsiteX1" fmla="*/ 0 w 3073793"/>
                <a:gd name="connsiteY1" fmla="*/ 3009463 h 3084166"/>
                <a:gd name="connsiteX2" fmla="*/ 533645 w 3073793"/>
                <a:gd name="connsiteY2" fmla="*/ 3084166 h 3084166"/>
                <a:gd name="connsiteX3" fmla="*/ 2390728 w 3073793"/>
                <a:gd name="connsiteY3" fmla="*/ 1963621 h 3084166"/>
                <a:gd name="connsiteX4" fmla="*/ 3073793 w 3073793"/>
                <a:gd name="connsiteY4" fmla="*/ 661655 h 3084166"/>
                <a:gd name="connsiteX5" fmla="*/ 2913700 w 3073793"/>
                <a:gd name="connsiteY5" fmla="*/ 74703 h 3084166"/>
                <a:gd name="connsiteX6" fmla="*/ 1910448 w 3073793"/>
                <a:gd name="connsiteY6" fmla="*/ 0 h 3084166"/>
                <a:gd name="connsiteX7" fmla="*/ 1216710 w 3073793"/>
                <a:gd name="connsiteY7" fmla="*/ 501577 h 3084166"/>
                <a:gd name="connsiteX8" fmla="*/ 469607 w 3073793"/>
                <a:gd name="connsiteY8" fmla="*/ 1494059 h 3084166"/>
                <a:gd name="connsiteX9" fmla="*/ 21346 w 3073793"/>
                <a:gd name="connsiteY9" fmla="*/ 2230417 h 3084166"/>
                <a:gd name="connsiteX0" fmla="*/ 11132 w 3063579"/>
                <a:gd name="connsiteY0" fmla="*/ 2230417 h 3084166"/>
                <a:gd name="connsiteX1" fmla="*/ 0 w 3063579"/>
                <a:gd name="connsiteY1" fmla="*/ 2995844 h 3084166"/>
                <a:gd name="connsiteX2" fmla="*/ 523431 w 3063579"/>
                <a:gd name="connsiteY2" fmla="*/ 3084166 h 3084166"/>
                <a:gd name="connsiteX3" fmla="*/ 2380514 w 3063579"/>
                <a:gd name="connsiteY3" fmla="*/ 1963621 h 3084166"/>
                <a:gd name="connsiteX4" fmla="*/ 3063579 w 3063579"/>
                <a:gd name="connsiteY4" fmla="*/ 661655 h 3084166"/>
                <a:gd name="connsiteX5" fmla="*/ 2903486 w 3063579"/>
                <a:gd name="connsiteY5" fmla="*/ 74703 h 3084166"/>
                <a:gd name="connsiteX6" fmla="*/ 1900234 w 3063579"/>
                <a:gd name="connsiteY6" fmla="*/ 0 h 3084166"/>
                <a:gd name="connsiteX7" fmla="*/ 1206496 w 3063579"/>
                <a:gd name="connsiteY7" fmla="*/ 501577 h 3084166"/>
                <a:gd name="connsiteX8" fmla="*/ 459393 w 3063579"/>
                <a:gd name="connsiteY8" fmla="*/ 1494059 h 3084166"/>
                <a:gd name="connsiteX9" fmla="*/ 11132 w 3063579"/>
                <a:gd name="connsiteY9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529323 w 3069471"/>
                <a:gd name="connsiteY2" fmla="*/ 3084166 h 3084166"/>
                <a:gd name="connsiteX3" fmla="*/ 2386406 w 3069471"/>
                <a:gd name="connsiteY3" fmla="*/ 1963621 h 3084166"/>
                <a:gd name="connsiteX4" fmla="*/ 3069471 w 3069471"/>
                <a:gd name="connsiteY4" fmla="*/ 661655 h 3084166"/>
                <a:gd name="connsiteX5" fmla="*/ 2909378 w 3069471"/>
                <a:gd name="connsiteY5" fmla="*/ 74703 h 3084166"/>
                <a:gd name="connsiteX6" fmla="*/ 1906126 w 3069471"/>
                <a:gd name="connsiteY6" fmla="*/ 0 h 3084166"/>
                <a:gd name="connsiteX7" fmla="*/ 1212388 w 3069471"/>
                <a:gd name="connsiteY7" fmla="*/ 501577 h 3084166"/>
                <a:gd name="connsiteX8" fmla="*/ 465285 w 3069471"/>
                <a:gd name="connsiteY8" fmla="*/ 1494059 h 3084166"/>
                <a:gd name="connsiteX9" fmla="*/ 0 w 3069471"/>
                <a:gd name="connsiteY9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37850 w 3069471"/>
                <a:gd name="connsiteY2" fmla="*/ 3033697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95844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78820 h 3084166"/>
                <a:gd name="connsiteX2" fmla="*/ 244659 w 3069471"/>
                <a:gd name="connsiteY2" fmla="*/ 3020078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  <a:gd name="connsiteX0" fmla="*/ 0 w 3069471"/>
                <a:gd name="connsiteY0" fmla="*/ 2230417 h 3084166"/>
                <a:gd name="connsiteX1" fmla="*/ 5892 w 3069471"/>
                <a:gd name="connsiteY1" fmla="*/ 2978820 h 3084166"/>
                <a:gd name="connsiteX2" fmla="*/ 261683 w 3069471"/>
                <a:gd name="connsiteY2" fmla="*/ 3030292 h 3084166"/>
                <a:gd name="connsiteX3" fmla="*/ 529323 w 3069471"/>
                <a:gd name="connsiteY3" fmla="*/ 3084166 h 3084166"/>
                <a:gd name="connsiteX4" fmla="*/ 2386406 w 3069471"/>
                <a:gd name="connsiteY4" fmla="*/ 1963621 h 3084166"/>
                <a:gd name="connsiteX5" fmla="*/ 3069471 w 3069471"/>
                <a:gd name="connsiteY5" fmla="*/ 661655 h 3084166"/>
                <a:gd name="connsiteX6" fmla="*/ 2909378 w 3069471"/>
                <a:gd name="connsiteY6" fmla="*/ 74703 h 3084166"/>
                <a:gd name="connsiteX7" fmla="*/ 1906126 w 3069471"/>
                <a:gd name="connsiteY7" fmla="*/ 0 h 3084166"/>
                <a:gd name="connsiteX8" fmla="*/ 1212388 w 3069471"/>
                <a:gd name="connsiteY8" fmla="*/ 501577 h 3084166"/>
                <a:gd name="connsiteX9" fmla="*/ 465285 w 3069471"/>
                <a:gd name="connsiteY9" fmla="*/ 1494059 h 3084166"/>
                <a:gd name="connsiteX10" fmla="*/ 0 w 3069471"/>
                <a:gd name="connsiteY10" fmla="*/ 2230417 h 308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9471" h="3084166">
                  <a:moveTo>
                    <a:pt x="0" y="2230417"/>
                  </a:moveTo>
                  <a:lnTo>
                    <a:pt x="5892" y="2978820"/>
                  </a:lnTo>
                  <a:cubicBezTo>
                    <a:pt x="85481" y="2986898"/>
                    <a:pt x="188904" y="3015404"/>
                    <a:pt x="261683" y="3030292"/>
                  </a:cubicBezTo>
                  <a:cubicBezTo>
                    <a:pt x="366786" y="3075488"/>
                    <a:pt x="434435" y="3062803"/>
                    <a:pt x="529323" y="3084166"/>
                  </a:cubicBezTo>
                  <a:lnTo>
                    <a:pt x="2386406" y="1963621"/>
                  </a:lnTo>
                  <a:lnTo>
                    <a:pt x="3069471" y="661655"/>
                  </a:lnTo>
                  <a:lnTo>
                    <a:pt x="2909378" y="74703"/>
                  </a:lnTo>
                  <a:lnTo>
                    <a:pt x="1906126" y="0"/>
                  </a:lnTo>
                  <a:lnTo>
                    <a:pt x="1212388" y="501577"/>
                  </a:lnTo>
                  <a:lnTo>
                    <a:pt x="465285" y="1494059"/>
                  </a:lnTo>
                  <a:lnTo>
                    <a:pt x="0" y="2230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65CFA-EF85-C77F-DA75-C7A96C1CADDC}"/>
              </a:ext>
            </a:extLst>
          </p:cNvPr>
          <p:cNvSpPr/>
          <p:nvPr/>
        </p:nvSpPr>
        <p:spPr>
          <a:xfrm>
            <a:off x="3905519" y="5907971"/>
            <a:ext cx="207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Ridge regression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2CB32-150E-CD19-1B5A-3CB25585FA81}"/>
              </a:ext>
            </a:extLst>
          </p:cNvPr>
          <p:cNvSpPr/>
          <p:nvPr/>
        </p:nvSpPr>
        <p:spPr>
          <a:xfrm>
            <a:off x="8934719" y="5907971"/>
            <a:ext cx="851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3367498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6C77-78DB-EC46-B688-07B236F7811D}"/>
              </a:ext>
            </a:extLst>
          </p:cNvPr>
          <p:cNvSpPr txBox="1">
            <a:spLocks/>
          </p:cNvSpPr>
          <p:nvPr/>
        </p:nvSpPr>
        <p:spPr>
          <a:xfrm>
            <a:off x="3404992" y="756687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3" name="Content Placeholder 3" descr="Screen Shot 2016-03-09 at 10.16.14 AM.png">
            <a:extLst>
              <a:ext uri="{FF2B5EF4-FFF2-40B4-BE49-F238E27FC236}">
                <a16:creationId xmlns:a16="http://schemas.microsoft.com/office/drawing/2014/main" id="{1FCC4E98-19B0-7CB4-9082-D6ACEDA69C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33" r="53650" b="-3433"/>
          <a:stretch/>
        </p:blipFill>
        <p:spPr>
          <a:xfrm>
            <a:off x="8248919" y="1095703"/>
            <a:ext cx="3814373" cy="4876800"/>
          </a:xfrm>
          <a:prstGeom prst="rect">
            <a:avLst/>
          </a:prstGeom>
        </p:spPr>
      </p:pic>
      <p:pic>
        <p:nvPicPr>
          <p:cNvPr id="16" name="Content Placeholder 3" descr="Screen Shot 2016-03-09 at 10.16.14 AM.png">
            <a:extLst>
              <a:ext uri="{FF2B5EF4-FFF2-40B4-BE49-F238E27FC236}">
                <a16:creationId xmlns:a16="http://schemas.microsoft.com/office/drawing/2014/main" id="{05F6B2DB-3166-9202-0004-A8D1021F8E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4" t="-3433" b="-3433"/>
          <a:stretch/>
        </p:blipFill>
        <p:spPr>
          <a:xfrm>
            <a:off x="3753119" y="1095703"/>
            <a:ext cx="4042864" cy="48768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A965CFA-EF85-C77F-DA75-C7A96C1CADDC}"/>
              </a:ext>
            </a:extLst>
          </p:cNvPr>
          <p:cNvSpPr/>
          <p:nvPr/>
        </p:nvSpPr>
        <p:spPr>
          <a:xfrm>
            <a:off x="3905519" y="5907971"/>
            <a:ext cx="207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Ridge regression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2CB32-150E-CD19-1B5A-3CB25585FA81}"/>
              </a:ext>
            </a:extLst>
          </p:cNvPr>
          <p:cNvSpPr/>
          <p:nvPr/>
        </p:nvSpPr>
        <p:spPr>
          <a:xfrm>
            <a:off x="8934719" y="5907971"/>
            <a:ext cx="851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402042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Parameter Selection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6C77-78DB-EC46-B688-07B236F7811D}"/>
              </a:ext>
            </a:extLst>
          </p:cNvPr>
          <p:cNvSpPr txBox="1">
            <a:spLocks/>
          </p:cNvSpPr>
          <p:nvPr/>
        </p:nvSpPr>
        <p:spPr>
          <a:xfrm>
            <a:off x="3404992" y="756687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BE9E997-9E00-69A0-0A84-73C99F9AF2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7392" y="909087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We choose the appropriate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using cross validation</a:t>
                </a:r>
              </a:p>
              <a:p>
                <a:pPr lvl="1">
                  <a:defRPr/>
                </a:pPr>
                <a:r>
                  <a:rPr lang="en-US" sz="2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Choose a grid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2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lvl="1">
                  <a:defRPr/>
                </a:pPr>
                <a:r>
                  <a:rPr lang="en-US" sz="2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Use CV to compute test error for each </a:t>
                </a:r>
              </a:p>
              <a:p>
                <a:pPr lvl="1">
                  <a:defRPr/>
                </a:pPr>
                <a:r>
                  <a:rPr lang="en-US" sz="2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Select the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for which CV test error </a:t>
                </a:r>
                <a:r>
                  <a:rPr lang="en-US" sz="220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is smallest  </a:t>
                </a:r>
                <a:endParaRPr lang="en-US" sz="22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BE9E997-9E00-69A0-0A84-73C99F9AF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2" y="909087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019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42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F25BF-81E1-D2F9-F9C7-87C78428B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B909-1AF2-8068-958E-2F7DA03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77D7-FA87-7FF8-FBA7-E956B4B4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Dimension Reduction</a:t>
            </a:r>
          </a:p>
          <a:p>
            <a:pPr lvl="1">
              <a:defRPr/>
            </a:pPr>
            <a:r>
              <a:rPr lang="en-US" sz="2400" dirty="0"/>
              <a:t>Ridge Regression</a:t>
            </a:r>
          </a:p>
          <a:p>
            <a:pPr lvl="1">
              <a:defRPr/>
            </a:pPr>
            <a:r>
              <a:rPr lang="en-US" sz="2400" dirty="0"/>
              <a:t>The Lasso </a:t>
            </a:r>
          </a:p>
          <a:p>
            <a:pPr lvl="1">
              <a:defRPr/>
            </a:pPr>
            <a:r>
              <a:rPr lang="en-US" sz="2400" dirty="0"/>
              <a:t>Selecting the Tuning Parameter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416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Ride Regression and The Lasso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846566-D3E6-C81F-FAAF-13818B8114B8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Form 3 groups. 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With your group write out the algorithm for your assigned subset selection method.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Best Subset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Forward Selection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Backward Selection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What are the pros and cons of your method? </a:t>
            </a:r>
          </a:p>
        </p:txBody>
      </p:sp>
    </p:spTree>
    <p:extLst>
      <p:ext uri="{BB962C8B-B14F-4D97-AF65-F5344CB8AC3E}">
        <p14:creationId xmlns:p14="http://schemas.microsoft.com/office/powerpoint/2010/main" val="87266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0DBC71-789D-5E2F-2986-984B3D17DF5C}"/>
              </a:ext>
            </a:extLst>
          </p:cNvPr>
          <p:cNvSpPr txBox="1">
            <a:spLocks/>
          </p:cNvSpPr>
          <p:nvPr/>
        </p:nvSpPr>
        <p:spPr>
          <a:xfrm>
            <a:off x="4021668" y="801666"/>
            <a:ext cx="7467600" cy="540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So far, we looked at methods that determine good subsets of predictors to use when fitting linear models using least squares.  </a:t>
            </a:r>
          </a:p>
        </p:txBody>
      </p:sp>
    </p:spTree>
    <p:extLst>
      <p:ext uri="{BB962C8B-B14F-4D97-AF65-F5344CB8AC3E}">
        <p14:creationId xmlns:p14="http://schemas.microsoft.com/office/powerpoint/2010/main" val="6214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So far, we looked at methods that determine good subsets of predictors to use when fitting linear models using least squares.  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An alternative approach is to fit a model containing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predictors, but to </a:t>
                </a:r>
                <a:r>
                  <a:rPr lang="en-US" sz="2400" b="1" i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constrain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or </a:t>
                </a:r>
                <a:r>
                  <a:rPr lang="en-US" sz="2400" b="1" i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regularize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the coefficient estimates.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36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7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 r="-1358" b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ACC2915-3CBE-EF09-E3CE-9D837E5E35DF}"/>
              </a:ext>
            </a:extLst>
          </p:cNvPr>
          <p:cNvSpPr/>
          <p:nvPr/>
        </p:nvSpPr>
        <p:spPr>
          <a:xfrm>
            <a:off x="9405258" y="4093028"/>
            <a:ext cx="1719942" cy="903515"/>
          </a:xfrm>
          <a:prstGeom prst="wedgeRoundRectCallout">
            <a:avLst>
              <a:gd name="adj1" fmla="val -90211"/>
              <a:gd name="adj2" fmla="val -4655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Shrinkage Penalty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F20718-FAB8-EDB6-D479-F4851C2E0460}"/>
              </a:ext>
            </a:extLst>
          </p:cNvPr>
          <p:cNvSpPr/>
          <p:nvPr/>
        </p:nvSpPr>
        <p:spPr>
          <a:xfrm>
            <a:off x="4416577" y="5797083"/>
            <a:ext cx="6372982" cy="51162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will the shrinkage penalty reward?</a:t>
            </a:r>
          </a:p>
        </p:txBody>
      </p:sp>
    </p:spTree>
    <p:extLst>
      <p:ext uri="{BB962C8B-B14F-4D97-AF65-F5344CB8AC3E}">
        <p14:creationId xmlns:p14="http://schemas.microsoft.com/office/powerpoint/2010/main" val="224425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 r="-1358" b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ACC2915-3CBE-EF09-E3CE-9D837E5E35DF}"/>
              </a:ext>
            </a:extLst>
          </p:cNvPr>
          <p:cNvSpPr/>
          <p:nvPr/>
        </p:nvSpPr>
        <p:spPr>
          <a:xfrm>
            <a:off x="9405258" y="4093028"/>
            <a:ext cx="1719942" cy="903515"/>
          </a:xfrm>
          <a:prstGeom prst="wedgeRoundRectCallout">
            <a:avLst>
              <a:gd name="adj1" fmla="val -90211"/>
              <a:gd name="adj2" fmla="val -4655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Shrinkage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4F20718-FAB8-EDB6-D479-F4851C2E0460}"/>
                  </a:ext>
                </a:extLst>
              </p:cNvPr>
              <p:cNvSpPr/>
              <p:nvPr/>
            </p:nvSpPr>
            <p:spPr>
              <a:xfrm>
                <a:off x="4417485" y="5667458"/>
                <a:ext cx="6371166" cy="854236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What does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do in this equation? What happens when it is small (near 0)? Large (near infinity)?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4F20718-FAB8-EDB6-D479-F4851C2E0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485" y="5667458"/>
                <a:ext cx="6371166" cy="85423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19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AF67-A345-98DA-69C3-3CA71EDF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8B16-1444-0535-4551-B3575358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922CBD-9289-F23A-D0BF-C7BFADFFE4A8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None/>
            </a:pPr>
            <a:endParaRPr lang="en-US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3521A5-7227-AA6B-AB4B-63920AA02E24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467600" cy="519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Big idea</a:t>
                </a: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 minimize RSS plus an additional penalty that rewards small (sum of) coefficient values.</a:t>
                </a:r>
              </a:p>
              <a:p>
                <a:pPr marL="0" indent="0">
                  <a:buNone/>
                  <a:defRPr/>
                </a:pPr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Least squares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90000"/>
                                          <a:lumOff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90000"/>
                                              <a:lumOff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90000"/>
                                                  <a:lumOff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Ridge Regression fits by finding coefficients that minimize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0000"/>
                                      <a:lumOff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is a tuning parameter determined separately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0DBC71-789D-5E2F-2986-984B3D17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8" y="801666"/>
                <a:ext cx="7467600" cy="5407068"/>
              </a:xfrm>
              <a:prstGeom prst="rect">
                <a:avLst/>
              </a:prstGeom>
              <a:blipFill>
                <a:blip r:embed="rId3"/>
                <a:stretch>
                  <a:fillRect l="-1188" t="-1408" r="-1358" b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ACC2915-3CBE-EF09-E3CE-9D837E5E35DF}"/>
              </a:ext>
            </a:extLst>
          </p:cNvPr>
          <p:cNvSpPr/>
          <p:nvPr/>
        </p:nvSpPr>
        <p:spPr>
          <a:xfrm>
            <a:off x="9405258" y="4093028"/>
            <a:ext cx="1719942" cy="903515"/>
          </a:xfrm>
          <a:prstGeom prst="wedgeRoundRectCallout">
            <a:avLst>
              <a:gd name="adj1" fmla="val -90211"/>
              <a:gd name="adj2" fmla="val -4655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Shrinkage Penalty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F20718-FAB8-EDB6-D479-F4851C2E0460}"/>
              </a:ext>
            </a:extLst>
          </p:cNvPr>
          <p:cNvSpPr/>
          <p:nvPr/>
        </p:nvSpPr>
        <p:spPr>
          <a:xfrm>
            <a:off x="3512278" y="5540830"/>
            <a:ext cx="7976990" cy="11104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RSS is scale invariant (multiplying any predictor by a constant won’t change RSS). Is the shrinkage penalty? </a:t>
            </a:r>
          </a:p>
        </p:txBody>
      </p:sp>
    </p:spTree>
    <p:extLst>
      <p:ext uri="{BB962C8B-B14F-4D97-AF65-F5344CB8AC3E}">
        <p14:creationId xmlns:p14="http://schemas.microsoft.com/office/powerpoint/2010/main" val="23304863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2202</TotalTime>
  <Words>1182</Words>
  <Application>Microsoft Macintosh PowerPoint</Application>
  <PresentationFormat>Widescreen</PresentationFormat>
  <Paragraphs>175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Corbel</vt:lpstr>
      <vt:lpstr>Helvetica</vt:lpstr>
      <vt:lpstr>Wingdings 2</vt:lpstr>
      <vt:lpstr>Frame</vt:lpstr>
      <vt:lpstr>Introduction to Machine Learning – Dimension Reduction</vt:lpstr>
      <vt:lpstr>Plan for Today</vt:lpstr>
      <vt:lpstr>Warm Up: Ride Regression and The Lasso </vt:lpstr>
      <vt:lpstr>Motivation</vt:lpstr>
      <vt:lpstr>Motivation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The Lasso</vt:lpstr>
      <vt:lpstr>The Lasso</vt:lpstr>
      <vt:lpstr>The Lasso</vt:lpstr>
      <vt:lpstr>The Lasso</vt:lpstr>
      <vt:lpstr>The Lasso</vt:lpstr>
      <vt:lpstr>The Lasso</vt:lpstr>
      <vt:lpstr>Tuning Parameter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72</cp:revision>
  <cp:lastPrinted>2024-02-02T12:14:26Z</cp:lastPrinted>
  <dcterms:created xsi:type="dcterms:W3CDTF">2023-08-03T18:49:17Z</dcterms:created>
  <dcterms:modified xsi:type="dcterms:W3CDTF">2024-02-28T20:39:50Z</dcterms:modified>
</cp:coreProperties>
</file>