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491" r:id="rId4"/>
    <p:sldId id="528" r:id="rId5"/>
    <p:sldId id="545" r:id="rId6"/>
    <p:sldId id="553" r:id="rId7"/>
    <p:sldId id="550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1AB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0"/>
    <p:restoredTop sz="75517"/>
  </p:normalViewPr>
  <p:slideViewPr>
    <p:cSldViewPr snapToGrid="0">
      <p:cViewPr varScale="1">
        <p:scale>
          <a:sx n="98" d="100"/>
          <a:sy n="98" d="100"/>
        </p:scale>
        <p:origin x="21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0DD9-E956-9D82-4079-691C4B35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B62D3-F4D2-C624-9F95-24519F3A1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6CDFF-CCFF-4E11-90CD-0EA302B2A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B3B08-C2C3-0D43-69C8-5D1F562BF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6B1E0-776B-5993-2304-51C17D60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8A1F9-E3EB-7E3D-2D4D-084D90A1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506C4-7C0D-BDFB-8E5D-BE04713F7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15DEC-69D3-27FC-66D4-0CD7AA08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4EC6-200C-1FB9-98B6-641D679F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B6373-3742-BC7E-2BC0-C425A5D4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E7F9B-FEA9-DB00-761B-949231396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B90F-A193-6977-1C55-D35AECCAF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0E62-CBF5-0C0B-D975-31656D20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2107-43EE-4297-983F-00CE439F0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03558-4DBE-C348-369B-58DC871C0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def not,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BUT, hard to estimate </a:t>
            </a:r>
            <a:r>
              <a:rPr lang="en-US" dirty="0" err="1"/>
              <a:t>covar</a:t>
            </a:r>
            <a:r>
              <a:rPr lang="en-US" dirty="0"/>
              <a:t> without a TON of data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 naive Bayes assumption introduces some bias, but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reduces variance, leading to a classifier that works quite well in practice as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 result of the bias-variance trade-off.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68BB2-4548-8070-9A72-A0418F1D3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4703-3F09-4E42-6621-AA5446E2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861B9-E516-6777-4F07-B8FE6262E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DCD29-1805-236A-2EDC-F5BC2A0AD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prob of k times density for k from each predictor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 sum of 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7506-054D-8D8E-A6C4-B06CA5736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9CEF6-1B5D-649B-8EDB-67DD2F57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38B88-8369-37F2-1011-9D6967CAD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8A312-7427-9CF7-8CE9-D9670898A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f_class_p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Pr</a:t>
            </a:r>
            <a:r>
              <a:rPr lang="en-US" dirty="0"/>
              <a:t>(Y = 1|x) = 0.944, </a:t>
            </a:r>
            <a:r>
              <a:rPr lang="en-US" dirty="0" err="1"/>
              <a:t>Pr</a:t>
            </a:r>
            <a:r>
              <a:rPr lang="en-US" dirty="0"/>
              <a:t>(Y=2|x) = 0.056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DF22-85D7-503B-D44F-7331BA376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0121-C2FE-8E2E-CD03-A1716D32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0F83D-363F-7FF9-A5B4-9D1AA29A8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7CEBE-D73C-6C2C-D03C-79E6DF2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-LDA performed well in this setting, as one would expect since this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model assumed by LDA.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-Logistic regression also performed quite well, </a:t>
            </a:r>
            <a:r>
              <a:rPr lang="en-US" i="0" dirty="0">
                <a:effectLst/>
                <a:latin typeface="Helvetica" pitchFamily="2" charset="0"/>
              </a:rPr>
              <a:t>s</a:t>
            </a:r>
            <a:r>
              <a:rPr lang="en-US" i="1" dirty="0">
                <a:effectLst/>
                <a:latin typeface="Helvetica" pitchFamily="2" charset="0"/>
              </a:rPr>
              <a:t>ince it assumes a linear decision boundary.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-KNN performed poorly because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it paid a price in terms of variance that was not offset by a reduction in bias.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-QDA also performed worse than LDA, since it fit a more flexible classifier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necessary.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performance of naive Bayes was slightly better than QDA, because the naive Bayes assumption of independent predictors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correct.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C45F-31E0-A4C7-20F4-00BC85403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6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136A-AC1C-CC54-0DA0-DEAF6663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CECF6-37C7-9555-B315-3311A0ACD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488E7-022E-29D8-D626-96A605911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notable exception is naive Bayes, which performs very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poorly here, since the naive Bayes assumption of independent predictors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violated.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155A-452A-1A7A-CB72-FABD4878D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29F6-B8A0-AEC0-0647-5EA949D2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ACBA5-27CC-F4D3-D445-DC0D51482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F8AA8-7E08-9175-AEDB-06F98FBA6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-In this setting, the decision boundary was still linear,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and so fit into the logistic regression framework.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set-up violated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assumptions of LDA, since the observations were not drawn from a normal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distribution.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right-hand panel of Figure </a:t>
            </a: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4.11 </a:t>
            </a:r>
            <a:r>
              <a:rPr lang="en-US" i="1" dirty="0">
                <a:effectLst/>
                <a:latin typeface="Helvetica" pitchFamily="2" charset="0"/>
              </a:rPr>
              <a:t>shows that logistic regression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outperformed LDA, though both methods were superior to the other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approaches.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-QDA results deteriorated considerably as a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consequence of non-normality.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-Naive Bayes performed very poorly because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independence assumption is violated.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FD81-9D33-D266-8F83-E025775D0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3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BB75-5452-4C22-AC55-DA22825FD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0507A-AC7C-7DA0-3AB8-5C3FC4790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C4970-2DE5-94E6-B7C6-6BE01EE3A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This setup corresponded 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QDA assumption, and resulted in quadratic decision boundaries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FC0CC-ABBB-A1F9-DA2D-02A17EF78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9F06-C227-B4B6-D3D1-0769ED38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D9408-EEB4-63B4-92DB-C8AE54013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250ED-521F-2DB9-BCC8-6BC90750C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5AED-2DEB-87B3-6FEA-0D34E6FB4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4578-7449-5B92-8D45-30D015E8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330A0-5EF4-36A2-8D46-2D85EF60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A894F-D513-631D-F648-59180D573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-both QDA and naive Bayes gave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slightly better results than the linear methods,</a:t>
            </a:r>
          </a:p>
          <a:p>
            <a:r>
              <a:rPr lang="en-US" i="1" dirty="0">
                <a:effectLst/>
                <a:latin typeface="Helvetica" pitchFamily="2" charset="0"/>
              </a:rPr>
              <a:t>- while the much more flexible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KNN-CV method gave the best results.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-But KNN with K = 1 gave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worst results out of all methods. This highlights the fact that even when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data exhibits a complex non-linear relationship, a non-parametric method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such as KNN can still give poor results if the level of smoothness is not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chosen correctly.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5D37-CAD3-8294-A15A-A4DA99AA9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93A1-CF7D-62B6-C457-9110EDDC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CC0F0-E7AE-8AB9-4420-B871F2630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C1DFE-2722-4560-9185-F2674DB5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-Naive Bayes performed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well, because its assumptions are met. </a:t>
            </a:r>
          </a:p>
          <a:p>
            <a:r>
              <a:rPr lang="en-US" i="1" dirty="0">
                <a:effectLst/>
                <a:latin typeface="Helvetica" pitchFamily="2" charset="0"/>
              </a:rPr>
              <a:t>LDA and logistic regression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performed poorly because the true decision boundary is non-linear, due 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unequal covariance matrices.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-QDA performed a bit worse than naïve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Bayes, because given the very small sample size, the former incurred too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much variance in estimating the correlation between the predictors within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each class.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-KNN’s performance also suffered due to the very small sample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size.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FD3B-E8E4-C33C-5305-004038FA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F911-08CC-C292-C233-9E32C7388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6D8C9-F68B-922E-9596-6AC29A611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92DC5-8DB9-2472-F0D0-CA9F5A69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AEBA-CA60-7130-D308-7FE0D5A0D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7B63-F387-CF06-12F0-DAC5CE2C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A681B-8D1D-60AA-17B3-4290E03F0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759B7-6F46-385A-0D86-FA09A47C2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sigma is the </a:t>
            </a:r>
            <a:r>
              <a:rPr lang="en-US" dirty="0" err="1"/>
              <a:t>cov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D5BC-426E-17D5-F4A4-CEEEB3DB5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9CEB1-76AF-DA6B-6250-2B45B1E7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68D4-325E-356B-7BD9-81950C5A3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9F300-220E-E9FD-4DB5-DC55B2A4B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5A1F-4824-88FE-31A1-D9E7265A4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1ECD-2136-8548-53B1-BD07EB7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DA9D2-E22D-2F7A-009B-EC32737D9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DEA01-9540-C5F2-ED5A-7FF73075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E96D1-C03A-445F-D812-CA4651C78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A632-43CC-8FCA-0B7F-A89A0173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11F24-A01F-1574-C71D-D9EDDEBA3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2263-9960-7CED-3BC6-98C97C8C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1733C-0193-1A97-5B03-D3FCD0685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B4DF-8315-D74C-6038-8EB267D4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29520-0E39-E2A1-0DAB-43CB85620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5926A-1A9A-CC15-3DBF-53EDA4093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LDA tends to be a better bet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QDA if there are relatively few training observations and so reducing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variance is crucial.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QDA is recommended if the training set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large, so that the variance of the classifier is not a major concern, or </a:t>
            </a:r>
            <a:r>
              <a:rPr lang="en-US" i="1" dirty="0" err="1">
                <a:effectLst/>
                <a:latin typeface="Helvetica" pitchFamily="2" charset="0"/>
              </a:rPr>
              <a:t>ifthe</a:t>
            </a:r>
            <a:r>
              <a:rPr lang="en-US" i="1" dirty="0">
                <a:effectLst/>
                <a:latin typeface="Helvetica" pitchFamily="2" charset="0"/>
              </a:rPr>
              <a:t> assumption of a common covariance matrix for the K classes is clearly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untenable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B131-A6C0-B36D-3A24-52F7104F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C3C8-834D-2716-BA69-BCFA2F3A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14772-AFF1-8DC3-09FF-792D0C73F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B3D54-CC90-FBD1-AFE0-C5A70EAED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LDA tends to be a better bet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QDA if there are relatively few training observations and so reducing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variance is crucial.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QDA is recommended if the training set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large, so that the variance of the classifier is not a major concern, or </a:t>
            </a:r>
            <a:r>
              <a:rPr lang="en-US" i="1" dirty="0" err="1">
                <a:effectLst/>
                <a:latin typeface="Helvetica" pitchFamily="2" charset="0"/>
              </a:rPr>
              <a:t>ifthe</a:t>
            </a:r>
            <a:r>
              <a:rPr lang="en-US" i="1" dirty="0">
                <a:effectLst/>
                <a:latin typeface="Helvetica" pitchFamily="2" charset="0"/>
              </a:rPr>
              <a:t> assumption of a common covariance matrix for the K classes is clearly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untenable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0CA9B-0478-1FF1-8A7B-97306970D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DE24-8F78-61B8-D95B-C077B9AD5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A8CA-C208-3B77-59C5-E4F1DBEF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vs 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E4E06D-A38B-E6E4-DFF3-3B6AF49C6D1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F823A-AE10-933C-6089-5689895A9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Bias-Variance Tradeoff</a:t>
                </a:r>
              </a:p>
              <a:p>
                <a:pPr marL="0" indent="0">
                  <a:buNone/>
                  <a:defRPr/>
                </a:pPr>
                <a:r>
                  <a:rPr lang="en-US" sz="2400" dirty="0"/>
                  <a:t>If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predictors….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Estimating a covariance matrix requires estimating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parameters</a:t>
                </a:r>
              </a:p>
              <a:p>
                <a:pPr>
                  <a:defRPr/>
                </a:pPr>
                <a:r>
                  <a:rPr lang="en-US" sz="2400" dirty="0"/>
                  <a:t>LDA assumes one covariance matrix, and is linear so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𝐾𝑝</m:t>
                    </m:r>
                  </m:oMath>
                </a14:m>
                <a:r>
                  <a:rPr lang="en-US" sz="2400" dirty="0"/>
                  <a:t> linear coefficients to estimate </a:t>
                </a:r>
              </a:p>
              <a:p>
                <a:pPr>
                  <a:defRPr/>
                </a:pPr>
                <a:r>
                  <a:rPr lang="en-US" sz="2400" dirty="0"/>
                  <a:t>QDA estimates a covariance matrix for each class,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for a total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parameters to estimate</a:t>
                </a:r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F823A-AE10-933C-6089-5689895A9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A8D50A-ABE4-2876-6912-FA6A63ABA7BA}"/>
              </a:ext>
            </a:extLst>
          </p:cNvPr>
          <p:cNvSpPr/>
          <p:nvPr/>
        </p:nvSpPr>
        <p:spPr>
          <a:xfrm>
            <a:off x="3557392" y="4820194"/>
            <a:ext cx="8094677" cy="11234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model has higher bias? Which has higher variance?</a:t>
            </a:r>
          </a:p>
        </p:txBody>
      </p:sp>
    </p:spTree>
    <p:extLst>
      <p:ext uri="{BB962C8B-B14F-4D97-AF65-F5344CB8AC3E}">
        <p14:creationId xmlns:p14="http://schemas.microsoft.com/office/powerpoint/2010/main" val="41088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90729-3232-5D28-A23C-DB59A894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C287-0A02-1EF5-F914-15CD6F5D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vs 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CBA16-0B67-D68F-5185-826E0A1D2F5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9EBC-1BFA-8898-8591-02CB6EA4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Bias-Variance Tradeoff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Purple dashed = Bayes</a:t>
            </a:r>
          </a:p>
          <a:p>
            <a:pPr>
              <a:defRPr/>
            </a:pPr>
            <a:r>
              <a:rPr lang="en-US" sz="2400" dirty="0"/>
              <a:t>Black dotted = LDA</a:t>
            </a:r>
          </a:p>
          <a:p>
            <a:pPr>
              <a:defRPr/>
            </a:pPr>
            <a:r>
              <a:rPr lang="en-US" sz="2400" dirty="0"/>
              <a:t>Green = QDA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472B026-2ACE-30EF-4FBB-E1B39D18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60" y="1230629"/>
            <a:ext cx="8603553" cy="3942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146A-7C11-5AF6-866A-43C0BE974E67}"/>
                  </a:ext>
                </a:extLst>
              </p:cNvPr>
              <p:cNvSpPr txBox="1"/>
              <p:nvPr/>
            </p:nvSpPr>
            <p:spPr>
              <a:xfrm>
                <a:off x="5199017" y="1123837"/>
                <a:ext cx="1260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146A-7C11-5AF6-866A-43C0BE97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17" y="1123837"/>
                <a:ext cx="1260473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2ABE4-CE33-D428-2872-D0028B3D6ACA}"/>
                  </a:ext>
                </a:extLst>
              </p:cNvPr>
              <p:cNvSpPr txBox="1"/>
              <p:nvPr/>
            </p:nvSpPr>
            <p:spPr>
              <a:xfrm>
                <a:off x="9335589" y="1123837"/>
                <a:ext cx="1260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2ABE4-CE33-D428-2872-D0028B3D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89" y="1123837"/>
                <a:ext cx="1260473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3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894CE-E085-3F06-FAEF-94BD1678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76C3-3568-843F-DD75-470A2E3D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4BCE39-112C-183C-A223-F4F2AF97C72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B5C-0BB2-9454-364B-38CC5D04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Remember…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21DF2B-7ED0-CCFE-DA83-DE45FD01E8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Font typeface="Wingdings 2" pitchFamily="18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Font typeface="Wingdings 2" pitchFamily="18" charset="2"/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21DF2B-7ED0-CCFE-DA83-DE45FD01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  <a:blipFill>
                <a:blip r:embed="rId3"/>
                <a:stretch>
                  <a:fillRect l="-1213" t="-1485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CD8FE3A-F984-5B8F-3B85-DB30DBFB391A}"/>
              </a:ext>
            </a:extLst>
          </p:cNvPr>
          <p:cNvSpPr/>
          <p:nvPr/>
        </p:nvSpPr>
        <p:spPr>
          <a:xfrm>
            <a:off x="1249743" y="1590600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0C33E4-D792-B629-D4C8-0E4901D3697D}"/>
              </a:ext>
            </a:extLst>
          </p:cNvPr>
          <p:cNvSpPr/>
          <p:nvPr/>
        </p:nvSpPr>
        <p:spPr>
          <a:xfrm>
            <a:off x="1033658" y="4382683"/>
            <a:ext cx="2683239" cy="1277182"/>
          </a:xfrm>
          <a:prstGeom prst="wedgeRoundRectCallout">
            <a:avLst>
              <a:gd name="adj1" fmla="val 64482"/>
              <a:gd name="adj2" fmla="val -90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62657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F6AB-5B76-1FC7-EB98-B9DFFCB0E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476-4D79-8139-4030-0702588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E0493-B062-8587-22E0-6FB549E674E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A6F-13DF-EBFE-45B0-A87A2D6A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Remember…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96062A-FB2C-7F86-8701-0598D5EEB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Font typeface="Wingdings 2" pitchFamily="18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Font typeface="Wingdings 2" pitchFamily="18" charset="2"/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:r>
                  <a:rPr lang="en-US" sz="2400" dirty="0">
                    <a:latin typeface="+mj-lt"/>
                  </a:rPr>
                  <a:t>LDA and QDA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multivariate normal</a:t>
                </a:r>
              </a:p>
              <a:p>
                <a:pPr>
                  <a:defRPr/>
                </a:pPr>
                <a:endParaRPr lang="en-US" sz="2400" dirty="0">
                  <a:latin typeface="+mj-lt"/>
                </a:endParaRPr>
              </a:p>
              <a:p>
                <a:pPr>
                  <a:defRPr/>
                </a:pPr>
                <a:r>
                  <a:rPr lang="en-US" sz="2400" dirty="0">
                    <a:latin typeface="+mj-lt"/>
                  </a:rPr>
                  <a:t>naive Bayes classifier assumes:</a:t>
                </a:r>
              </a:p>
              <a:p>
                <a:pPr lvl="1"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96062A-FB2C-7F86-8701-0598D5EE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  <a:blipFill>
                <a:blip r:embed="rId3"/>
                <a:stretch>
                  <a:fillRect l="-121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A110D3F-B682-BB74-3BB7-8CA0F261F5A6}"/>
              </a:ext>
            </a:extLst>
          </p:cNvPr>
          <p:cNvSpPr/>
          <p:nvPr/>
        </p:nvSpPr>
        <p:spPr>
          <a:xfrm>
            <a:off x="933510" y="1456603"/>
            <a:ext cx="2683239" cy="1277182"/>
          </a:xfrm>
          <a:prstGeom prst="wedgeRoundRectCallout">
            <a:avLst>
              <a:gd name="adj1" fmla="val 61561"/>
              <a:gd name="adj2" fmla="val 839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82588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31CA0-E6C9-B715-BAA7-FD6C651A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EC3B-0FC1-FBF2-ACE8-6D93AA09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391454-9FBF-EC74-614A-25F4DD11605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B64D-4AD7-C9E4-9F75-2A0CEDACF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latin typeface="+mj-lt"/>
                  </a:rPr>
                  <a:t>Assumes</a:t>
                </a:r>
              </a:p>
              <a:p>
                <a:pPr marL="502920" lvl="1" indent="0">
                  <a:buNone/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 marL="502920" lvl="1" indent="0">
                  <a:buNone/>
                  <a:defRPr/>
                </a:pPr>
                <a:endParaRPr lang="en-US" sz="22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502920" lvl="1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200" dirty="0"/>
                  <a:t> is the density function for the </a:t>
                </a:r>
                <a:r>
                  <a:rPr lang="en-US" sz="2200" dirty="0" err="1"/>
                  <a:t>jth</a:t>
                </a:r>
                <a:r>
                  <a:rPr lang="en-US" sz="2200" dirty="0"/>
                  <a:t> predictor among observations in the kth class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B64D-4AD7-C9E4-9F75-2A0CEDACF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2267-4E7C-CC4D-22F1-30C6389C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B31-BF8F-62E7-8703-BC8ED041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ADF54E-DFA9-A977-E94C-3CFFC49781E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12B7A-3779-9C1C-8026-BF6151F11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latin typeface="+mj-lt"/>
                  </a:rPr>
                  <a:t>Assumes</a:t>
                </a:r>
              </a:p>
              <a:p>
                <a:pPr marL="502920" lvl="1" indent="0">
                  <a:buNone/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 marL="502920" lvl="1" indent="0">
                  <a:buNone/>
                  <a:defRPr/>
                </a:pPr>
                <a:endParaRPr lang="en-US" sz="22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502920" lvl="1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200" dirty="0"/>
                  <a:t> is the density function for the </a:t>
                </a:r>
                <a:r>
                  <a:rPr lang="en-US" sz="2200" dirty="0" err="1"/>
                  <a:t>jth</a:t>
                </a:r>
                <a:r>
                  <a:rPr lang="en-US" sz="2200" dirty="0"/>
                  <a:t> predictor among observations in the kth class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This assumption eliminates the need to estimate covariance (there is no covariance if everything is independent!)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12B7A-3779-9C1C-8026-BF6151F11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981E3B-127A-1748-4B5C-BC2F17DDA61E}"/>
              </a:ext>
            </a:extLst>
          </p:cNvPr>
          <p:cNvSpPr/>
          <p:nvPr/>
        </p:nvSpPr>
        <p:spPr>
          <a:xfrm>
            <a:off x="3557392" y="4820194"/>
            <a:ext cx="8094677" cy="11234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practice, do you expect all predictors to be independent?</a:t>
            </a:r>
          </a:p>
        </p:txBody>
      </p:sp>
    </p:spTree>
    <p:extLst>
      <p:ext uri="{BB962C8B-B14F-4D97-AF65-F5344CB8AC3E}">
        <p14:creationId xmlns:p14="http://schemas.microsoft.com/office/powerpoint/2010/main" val="227032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00D-53A9-FC02-8EAF-EFDEF4E0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391F-39B4-20A6-2CD6-624FC310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A443B-EAB4-F054-1349-9F82E6A5F86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85C12-72CD-9649-5214-49627901B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Posterior probability: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Options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quantitative, assume univariate normal distributions for each predictor within each class</a:t>
                </a:r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quantitative, use non-parametric estimate. Make a histogram for observations of the </a:t>
                </a:r>
                <a:r>
                  <a:rPr lang="en-US" sz="2400" dirty="0" err="1"/>
                  <a:t>jth</a:t>
                </a:r>
                <a:r>
                  <a:rPr lang="en-US" sz="2400" dirty="0"/>
                  <a:t> predictor within each class 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fraction of training observations in the kth class in the same histogram bin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qualitative, count the proportion of training observation for the </a:t>
                </a:r>
                <a:r>
                  <a:rPr lang="en-US" sz="2400" dirty="0" err="1"/>
                  <a:t>jth</a:t>
                </a:r>
                <a:r>
                  <a:rPr lang="en-US" sz="2400" dirty="0"/>
                  <a:t> predictor corresponding to each class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85C12-72CD-9649-5214-49627901B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D8FD-D4D1-C18B-3966-B0DDE37C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1177-9C09-3DCC-7AD9-9C44B34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9088CB-D08B-C8ED-4B1B-E10353D7EFB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C461D-8266-1C62-B596-C22057E37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3130790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Example: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first two predictors are quantitative, third is qualitative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C461D-8266-1C62-B596-C22057E37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3130790" cy="6345935"/>
              </a:xfrm>
              <a:blipFill>
                <a:blip r:embed="rId3"/>
                <a:stretch>
                  <a:fillRect l="-323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graphs showing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905508B0-A744-E96C-8235-F6F47657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83" y="2035651"/>
            <a:ext cx="5225339" cy="47190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ED5A6-8C88-6657-A1D1-2FFDC5EE1CD6}"/>
                  </a:ext>
                </a:extLst>
              </p:cNvPr>
              <p:cNvSpPr txBox="1"/>
              <p:nvPr/>
            </p:nvSpPr>
            <p:spPr>
              <a:xfrm>
                <a:off x="3701279" y="856858"/>
                <a:ext cx="8212243" cy="993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ED5A6-8C88-6657-A1D1-2FFDC5EE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79" y="856858"/>
                <a:ext cx="8212243" cy="993926"/>
              </a:xfrm>
              <a:prstGeom prst="rect">
                <a:avLst/>
              </a:prstGeom>
              <a:blipFill>
                <a:blip r:embed="rId5"/>
                <a:stretch>
                  <a:fillRect t="-8861" b="-87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E864AE5-07CF-1AC7-6233-93180BEEDFEB}"/>
                  </a:ext>
                </a:extLst>
              </p:cNvPr>
              <p:cNvSpPr/>
              <p:nvPr/>
            </p:nvSpPr>
            <p:spPr>
              <a:xfrm>
                <a:off x="278478" y="4445513"/>
                <a:ext cx="5704311" cy="220580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Predict the class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=0.368,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484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226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0.030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0.130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616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E864AE5-07CF-1AC7-6233-93180BEED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8" y="4445513"/>
                <a:ext cx="5704311" cy="2205805"/>
              </a:xfrm>
              <a:prstGeom prst="round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8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54FB-965A-782E-0B8A-CE2C3843C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296C-3DD6-67B9-E7FD-B0221EF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0788D-D9BD-CA12-8589-E79595B9539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0F42-67FF-D87A-605F-CC081940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00600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1:</a:t>
            </a:r>
          </a:p>
          <a:p>
            <a:pPr>
              <a:defRPr/>
            </a:pPr>
            <a:r>
              <a:rPr lang="en-US" sz="2400" dirty="0"/>
              <a:t>K = 2, p = 2 (both quantitative), true relationship is linear </a:t>
            </a:r>
          </a:p>
          <a:p>
            <a:pPr>
              <a:defRPr/>
            </a:pPr>
            <a:r>
              <a:rPr lang="en-US" sz="2400" dirty="0"/>
              <a:t>20 training observations in each class </a:t>
            </a:r>
          </a:p>
          <a:p>
            <a:pPr>
              <a:defRPr/>
            </a:pPr>
            <a:r>
              <a:rPr lang="en-US" sz="2400" dirty="0"/>
              <a:t>Observations are uncorrelated random normal variables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DEADA24B-CDF3-E2F3-BE24-1C15D1D53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7"/>
          <a:stretch/>
        </p:blipFill>
        <p:spPr>
          <a:xfrm>
            <a:off x="7532181" y="801666"/>
            <a:ext cx="4406900" cy="505092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0BADE8D-4C56-51D1-44C9-2D2E749FA180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341661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67F1-D3EE-E6F7-C040-C966D9B3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C5E-B5B8-E53A-66F7-4046286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D9668F-DC1B-58B6-0192-0C6DE299A2A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984-1472-852D-8EBB-C45AC64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437076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2:</a:t>
            </a:r>
          </a:p>
          <a:p>
            <a:pPr>
              <a:defRPr/>
            </a:pPr>
            <a:r>
              <a:rPr lang="en-US" sz="2400" dirty="0"/>
              <a:t>K = 2, p = 2 (both quantitative), true relationship is linear </a:t>
            </a:r>
          </a:p>
          <a:p>
            <a:pPr>
              <a:defRPr/>
            </a:pPr>
            <a:r>
              <a:rPr lang="en-US" sz="2400" dirty="0"/>
              <a:t>20 training observations in each class </a:t>
            </a:r>
          </a:p>
          <a:p>
            <a:pPr>
              <a:defRPr/>
            </a:pPr>
            <a:r>
              <a:rPr lang="en-US" sz="2400" dirty="0"/>
              <a:t>Within each class, predictors have a correlation of -0.5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5" name="Picture 4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4E805E12-4228-887D-3028-0D084895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81" y="772020"/>
            <a:ext cx="4076700" cy="4953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B0734-C37C-B99A-ACC8-C7B73B812C78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6619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Quadratic Discriminant Analysis</a:t>
            </a:r>
          </a:p>
          <a:p>
            <a:pPr>
              <a:defRPr/>
            </a:pPr>
            <a:r>
              <a:rPr lang="en-US" sz="2200" dirty="0"/>
              <a:t>Naive Bayes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2663-C723-3AB4-5C87-9C080468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8E2-4CD2-A963-1B11-48FBCD74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28E0CC-3670-F676-33A7-4265C1890A4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187E-7183-C038-8A11-65C2E917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4431814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Scenario 3:</a:t>
                </a:r>
              </a:p>
              <a:p>
                <a:pPr>
                  <a:defRPr/>
                </a:pPr>
                <a:r>
                  <a:rPr lang="en-US" sz="2400" dirty="0"/>
                  <a:t>K = 2, p = 2 (both quantitative), true relationship is linear </a:t>
                </a:r>
              </a:p>
              <a:p>
                <a:pPr>
                  <a:defRPr/>
                </a:pPr>
                <a:r>
                  <a:rPr lang="en-US" sz="2400" dirty="0"/>
                  <a:t>50 training observations in each class </a:t>
                </a:r>
              </a:p>
              <a:p>
                <a:pPr>
                  <a:defRPr/>
                </a:pPr>
                <a:r>
                  <a:rPr lang="en-US" sz="2400" dirty="0"/>
                  <a:t>Within each class, predictors have a correlation of -0.5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generated from the t-distribution (similar to normal, but with longer tails)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187E-7183-C038-8A11-65C2E917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4431814" cy="6345935"/>
              </a:xfrm>
              <a:blipFill>
                <a:blip r:embed="rId3"/>
                <a:stretch>
                  <a:fillRect l="-2286" t="-1200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DDB9A65-6561-294D-1D9C-4A09991F9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07" y="801666"/>
            <a:ext cx="4051300" cy="5016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A15417-5609-89FB-9200-26AEDDE01B47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65976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91747-9F0C-F1B5-12B6-A94AE517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9BC-3CE6-99F4-DE6A-1C41DADF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437784-9690-9F56-8FCE-B189179A9F5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CD900-30C3-FCAF-F344-DA4A4B8B8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4554641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Scenario 4:</a:t>
                </a:r>
              </a:p>
              <a:p>
                <a:pPr>
                  <a:defRPr/>
                </a:pPr>
                <a:r>
                  <a:rPr lang="en-US" sz="2400" dirty="0"/>
                  <a:t>K = 2, p = 2 (both quantitative), true relationship is non-linear </a:t>
                </a:r>
              </a:p>
              <a:p>
                <a:pPr>
                  <a:defRPr/>
                </a:pPr>
                <a:r>
                  <a:rPr lang="en-US" sz="2400" dirty="0"/>
                  <a:t>Within class 1, predictors have a correlation of 0.5</a:t>
                </a:r>
              </a:p>
              <a:p>
                <a:pPr>
                  <a:defRPr/>
                </a:pPr>
                <a:r>
                  <a:rPr lang="en-US" sz="2400" dirty="0"/>
                  <a:t>Within class 2, predictors have a correlation of -0.5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generated from the normal distribution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CD900-30C3-FCAF-F344-DA4A4B8B8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4554641" cy="6345935"/>
              </a:xfrm>
              <a:blipFill>
                <a:blip r:embed="rId3"/>
                <a:stretch>
                  <a:fillRect l="-222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2CE3F4F-B4CA-E4E1-45B9-38FADD3C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455" y="784720"/>
            <a:ext cx="4178300" cy="4940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3747E0-4057-654A-733E-58D00D85D5E4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26195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D402-246A-3E94-A6EF-4FE4781F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189F-DE91-5A61-DDBD-7AC91D5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687628-6709-CCE1-EF7A-24D16A01A8A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B4E3-932C-FD9C-59C9-74A14E03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55464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5:</a:t>
            </a:r>
          </a:p>
          <a:p>
            <a:pPr>
              <a:defRPr/>
            </a:pPr>
            <a:r>
              <a:rPr lang="en-US" sz="2400" dirty="0"/>
              <a:t>K = 2, p = 2 (both quantitative), true relationship is non-linear </a:t>
            </a:r>
          </a:p>
          <a:p>
            <a:pPr>
              <a:defRPr/>
            </a:pPr>
            <a:r>
              <a:rPr lang="en-US" sz="2400" dirty="0"/>
              <a:t>Responses were first generated from the normal distribution with uncorrelated predictors. Then responses were sampled from the logistic function applied to a complicated non-linear function of predictors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5999947-4BAB-2066-839A-DCD246C2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617" y="801666"/>
            <a:ext cx="4025900" cy="5003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0CE82E-5199-B85E-64D9-FC0FE02714FC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148256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34602-35E0-B8CB-3DD4-B4A49C44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5C4-2A54-EF49-99A2-3686701D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41776D-38C4-E3E6-099C-C0741FDEB58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63C2-8548-C2A6-6FED-DA40F6A6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55464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6:</a:t>
            </a:r>
          </a:p>
          <a:p>
            <a:pPr>
              <a:defRPr/>
            </a:pPr>
            <a:r>
              <a:rPr lang="en-US" sz="2400" dirty="0"/>
              <a:t>K = 2, p = 2 (both quantitative), true relationship is non-linear </a:t>
            </a:r>
          </a:p>
          <a:p>
            <a:pPr>
              <a:defRPr/>
            </a:pPr>
            <a:r>
              <a:rPr lang="en-US" sz="2400" dirty="0"/>
              <a:t>Responses were generated from the normal distribution with different covariance for each class</a:t>
            </a:r>
          </a:p>
          <a:p>
            <a:pPr>
              <a:defRPr/>
            </a:pPr>
            <a:r>
              <a:rPr lang="en-US" sz="2400" dirty="0"/>
              <a:t>6 training observations in each class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3C7549A7-F5A1-35D2-6FA2-42C7AAD7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34" y="801666"/>
            <a:ext cx="4000500" cy="50927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109CF-24F9-A202-78D5-48CA50F63111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42019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Classification Errors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1C1D34-8858-6F62-53DE-3D880057DC97}"/>
              </a:ext>
            </a:extLst>
          </p:cNvPr>
          <p:cNvSpPr/>
          <p:nvPr/>
        </p:nvSpPr>
        <p:spPr>
          <a:xfrm>
            <a:off x="9359020" y="2941258"/>
            <a:ext cx="2645999" cy="309259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specificity, sensitivity, and precision for the model that produced this confusion matrix. </a:t>
            </a:r>
          </a:p>
        </p:txBody>
      </p:sp>
      <p:pic>
        <p:nvPicPr>
          <p:cNvPr id="7" name="Picture 6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1A8D6902-286A-3FAF-DF3E-D7B375F3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824150"/>
            <a:ext cx="8559820" cy="1840222"/>
          </a:xfrm>
          <a:prstGeom prst="rect">
            <a:avLst/>
          </a:prstGeom>
        </p:spPr>
      </p:pic>
      <p:pic>
        <p:nvPicPr>
          <p:cNvPr id="1026" name="Picture 2" descr="How to Create a Confusion Matrix in R (Step-by-Step)">
            <a:extLst>
              <a:ext uri="{FF2B5EF4-FFF2-40B4-BE49-F238E27FC236}">
                <a16:creationId xmlns:a16="http://schemas.microsoft.com/office/drawing/2014/main" id="{D89C7E92-DB29-9868-B1B2-F84EB9E1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99" y="2941258"/>
            <a:ext cx="5913821" cy="26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53EF-9B81-1093-EC36-99BB967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9B3-F80C-22B5-992C-7117952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54BD8-7E71-2289-73F2-2754244AEFF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Logistic Regression directly models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defRPr/>
                </a:pPr>
                <a:r>
                  <a:rPr lang="en-US" sz="2200" dirty="0"/>
                  <a:t>i.e., we model the conditional distribution of Y given the predictor(s) X</a:t>
                </a:r>
              </a:p>
              <a:p>
                <a:pPr>
                  <a:defRPr/>
                </a:pPr>
                <a:r>
                  <a:rPr lang="en-US" sz="2400" dirty="0"/>
                  <a:t>Alternatively, we can model the distribution of predictors, X, separately for each response class. Then use Bayes Theorem to flip them into estimates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867" t="-173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032A-D77F-58A8-82D1-BEEA7FA7C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9950-B071-B1C8-CF24-56188890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DB5CF6-AB6D-465C-840E-2A8F01D6EDE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7C61D-D355-FF8C-9BDE-24391FEA9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makes 2 assumptions:</a:t>
                </a:r>
              </a:p>
              <a:p>
                <a:pPr>
                  <a:defRPr/>
                </a:pPr>
                <a:r>
                  <a:rPr lang="en-US" sz="2400" dirty="0"/>
                  <a:t>Observations within class are normally distributed</a:t>
                </a:r>
              </a:p>
              <a:p>
                <a:pPr>
                  <a:defRPr/>
                </a:pPr>
                <a:r>
                  <a:rPr lang="en-US" sz="2400" dirty="0"/>
                  <a:t>All classes have common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assigns an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the class for which the discriminant is largest.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discriminant function: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7C61D-D355-FF8C-9BDE-24391FEA9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B217-E48C-AD33-B966-05508018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7A-F5EE-61E2-01F7-F664454F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4BC8ED-6028-A4B0-4CA9-2DEEA77764D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F3074-8F44-E4F4-C75C-1EED9F327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makes 2 assumptions:</a:t>
                </a:r>
              </a:p>
              <a:p>
                <a:pPr>
                  <a:defRPr/>
                </a:pPr>
                <a:r>
                  <a:rPr lang="en-US" sz="2400" dirty="0"/>
                  <a:t>Observations within class are normally distributed</a:t>
                </a:r>
              </a:p>
              <a:p>
                <a:pPr>
                  <a:defRPr/>
                </a:pPr>
                <a:r>
                  <a:rPr lang="en-US" sz="2400" dirty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All classes have common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assigns an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the class for which the discriminant is largest.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discriminant function: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F3074-8F44-E4F4-C75C-1EED9F327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226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9903EFD-ED21-663A-EB05-20F22F19340E}"/>
              </a:ext>
            </a:extLst>
          </p:cNvPr>
          <p:cNvSpPr/>
          <p:nvPr/>
        </p:nvSpPr>
        <p:spPr>
          <a:xfrm>
            <a:off x="8948057" y="1449977"/>
            <a:ext cx="2508068" cy="953589"/>
          </a:xfrm>
          <a:prstGeom prst="wedgeRoundRectCallout">
            <a:avLst>
              <a:gd name="adj1" fmla="val -83854"/>
              <a:gd name="adj2" fmla="val -2106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we relax this assumption?</a:t>
            </a:r>
          </a:p>
        </p:txBody>
      </p:sp>
    </p:spTree>
    <p:extLst>
      <p:ext uri="{BB962C8B-B14F-4D97-AF65-F5344CB8AC3E}">
        <p14:creationId xmlns:p14="http://schemas.microsoft.com/office/powerpoint/2010/main" val="19811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7BD2E-B2F8-7D34-CA32-4F9DE62D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4120-399B-4EED-2C31-B946F0C1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1F384E-FDEA-FF90-AE39-92E40D6E97F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90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CC2F3-A1F5-118C-0245-7CDC234A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6C2C-72C7-3353-4281-99C88AA1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5B9818-7E80-8B72-ADF9-41BFD435E6F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6C465-02AA-EEF2-6DF4-CEBE07273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6C465-02AA-EEF2-6DF4-CEBE07273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90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6A020-7B6B-9292-9641-90F61FF86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AC3E-BDCE-2659-0A66-7F39CE3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94E75F-464F-75C4-5D3D-89CA0EF9A92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7CB29-F547-0547-1532-BFBC459E5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</a:t>
                </a:r>
                <a:r>
                  <a:rPr lang="en-US" sz="2400" i="1" dirty="0">
                    <a:sym typeface="Wingdings" pitchFamily="2" charset="2"/>
                  </a:rPr>
                  <a:t> </a:t>
                </a:r>
                <a:r>
                  <a:rPr lang="en-US" sz="2400" b="1" i="1" dirty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sym typeface="Wingdings" pitchFamily="2" charset="2"/>
                  </a:rPr>
                  <a:t>Quadratic Discriminant Analysis</a:t>
                </a: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7CB29-F547-0547-1532-BFBC459E5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1045F1-C77E-3681-2B6B-243749453B06}"/>
              </a:ext>
            </a:extLst>
          </p:cNvPr>
          <p:cNvSpPr/>
          <p:nvPr/>
        </p:nvSpPr>
        <p:spPr>
          <a:xfrm>
            <a:off x="5767683" y="3953040"/>
            <a:ext cx="881311" cy="533400"/>
          </a:xfrm>
          <a:prstGeom prst="roundRect">
            <a:avLst>
              <a:gd name="adj" fmla="val 33377"/>
            </a:avLst>
          </a:prstGeom>
          <a:noFill/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B7F7F-E4D6-51D9-EE55-6915315727F5}"/>
              </a:ext>
            </a:extLst>
          </p:cNvPr>
          <p:cNvCxnSpPr>
            <a:cxnSpLocks/>
          </p:cNvCxnSpPr>
          <p:nvPr/>
        </p:nvCxnSpPr>
        <p:spPr>
          <a:xfrm flipV="1">
            <a:off x="5627910" y="4486440"/>
            <a:ext cx="263439" cy="111420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03CF0-4791-FE25-C0E6-133C32E30971}"/>
              </a:ext>
            </a:extLst>
          </p:cNvPr>
          <p:cNvSpPr txBox="1"/>
          <p:nvPr/>
        </p:nvSpPr>
        <p:spPr>
          <a:xfrm>
            <a:off x="4150524" y="5350549"/>
            <a:ext cx="6052684" cy="510778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Times"/>
              </a:rPr>
              <a:t>Multiplying two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>
                <a:cs typeface="Times"/>
              </a:rPr>
              <a:t> terms together </a:t>
            </a:r>
            <a:r>
              <a:rPr lang="en-US" sz="2400" dirty="0">
                <a:cs typeface="Times"/>
                <a:sym typeface="Wingdings" pitchFamily="2" charset="2"/>
              </a:rPr>
              <a:t> </a:t>
            </a:r>
            <a:r>
              <a:rPr lang="en-US" sz="2400" dirty="0">
                <a:cs typeface="Times"/>
              </a:rPr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8120843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1658</TotalTime>
  <Words>1885</Words>
  <Application>Microsoft Macintosh PowerPoint</Application>
  <PresentationFormat>Widescreen</PresentationFormat>
  <Paragraphs>282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Helvetica</vt:lpstr>
      <vt:lpstr>Times</vt:lpstr>
      <vt:lpstr>Wingdings</vt:lpstr>
      <vt:lpstr>Wingdings 2</vt:lpstr>
      <vt:lpstr>Frame</vt:lpstr>
      <vt:lpstr>Introduction to Machine Learning – Generative Models</vt:lpstr>
      <vt:lpstr>Plan for Today</vt:lpstr>
      <vt:lpstr>Warm Up: Classification Errors</vt:lpstr>
      <vt:lpstr>Generative Models</vt:lpstr>
      <vt:lpstr>LDA </vt:lpstr>
      <vt:lpstr>LDA </vt:lpstr>
      <vt:lpstr>LDA </vt:lpstr>
      <vt:lpstr>LDA </vt:lpstr>
      <vt:lpstr>QDA </vt:lpstr>
      <vt:lpstr>LDA vs QDA </vt:lpstr>
      <vt:lpstr>LDA vs QDA </vt:lpstr>
      <vt:lpstr>Bayes Theorem</vt:lpstr>
      <vt:lpstr>Naive Bayes</vt:lpstr>
      <vt:lpstr>Naive Bayes</vt:lpstr>
      <vt:lpstr>Naive Bayes</vt:lpstr>
      <vt:lpstr>Naive Bayes</vt:lpstr>
      <vt:lpstr>Naive Bayes</vt:lpstr>
      <vt:lpstr>Comparing Models</vt:lpstr>
      <vt:lpstr>Comparing Models</vt:lpstr>
      <vt:lpstr>Comparing Models</vt:lpstr>
      <vt:lpstr>Comparing Models</vt:lpstr>
      <vt:lpstr>Comparing Models</vt:lpstr>
      <vt:lpstr>Comparing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56</cp:revision>
  <cp:lastPrinted>2024-02-02T12:14:26Z</cp:lastPrinted>
  <dcterms:created xsi:type="dcterms:W3CDTF">2023-08-03T18:49:17Z</dcterms:created>
  <dcterms:modified xsi:type="dcterms:W3CDTF">2024-02-09T14:32:04Z</dcterms:modified>
</cp:coreProperties>
</file>