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notesMasterIdLst>
    <p:notesMasterId r:id="rId22"/>
  </p:notesMasterIdLst>
  <p:sldIdLst>
    <p:sldId id="256" r:id="rId2"/>
    <p:sldId id="570" r:id="rId3"/>
    <p:sldId id="491" r:id="rId4"/>
    <p:sldId id="572" r:id="rId5"/>
    <p:sldId id="573" r:id="rId6"/>
    <p:sldId id="574" r:id="rId7"/>
    <p:sldId id="575" r:id="rId8"/>
    <p:sldId id="576" r:id="rId9"/>
    <p:sldId id="577" r:id="rId10"/>
    <p:sldId id="578" r:id="rId11"/>
    <p:sldId id="579" r:id="rId12"/>
    <p:sldId id="580" r:id="rId13"/>
    <p:sldId id="581" r:id="rId14"/>
    <p:sldId id="582" r:id="rId15"/>
    <p:sldId id="583" r:id="rId16"/>
    <p:sldId id="584" r:id="rId17"/>
    <p:sldId id="585" r:id="rId18"/>
    <p:sldId id="586" r:id="rId19"/>
    <p:sldId id="587" r:id="rId20"/>
    <p:sldId id="588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300"/>
    <a:srgbClr val="FFFFFF"/>
    <a:srgbClr val="E3DFB2"/>
    <a:srgbClr val="F6E1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282"/>
    <p:restoredTop sz="75596"/>
  </p:normalViewPr>
  <p:slideViewPr>
    <p:cSldViewPr snapToGrid="0">
      <p:cViewPr varScale="1">
        <p:scale>
          <a:sx n="80" d="100"/>
          <a:sy n="80" d="100"/>
        </p:scale>
        <p:origin x="568" y="18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BB8A52-8AC5-C74C-97FB-632C448F3674}" type="datetimeFigureOut">
              <a:rPr lang="en-US" smtClean="0"/>
              <a:t>3/4/24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66506D-5C9B-294C-B2AE-15ACE8B5B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161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b="1" dirty="0"/>
              <a:t>Best subset:</a:t>
            </a:r>
            <a:r>
              <a:rPr lang="en-US" dirty="0"/>
              <a:t> try all possible combinations of predictors</a:t>
            </a:r>
          </a:p>
          <a:p>
            <a:pPr lvl="1"/>
            <a:r>
              <a:rPr lang="en-US" b="1" dirty="0"/>
              <a:t>Forward</a:t>
            </a:r>
            <a:r>
              <a:rPr lang="en-US" dirty="0"/>
              <a:t>: start with no predictors, greedily add one at a time</a:t>
            </a:r>
          </a:p>
          <a:p>
            <a:pPr lvl="1"/>
            <a:r>
              <a:rPr lang="en-US" b="1" dirty="0"/>
              <a:t>Backward</a:t>
            </a:r>
            <a:r>
              <a:rPr lang="en-US" dirty="0"/>
              <a:t>: start with all predictors, greedily remove one at a time</a:t>
            </a:r>
            <a:endParaRPr lang="en-US" b="1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8472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07CB9C-C306-9BDE-DAAD-25559C5774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FFF9E86-D12D-929A-8B46-B093F8250B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1450D9F-9BD6-CC59-6FE7-C9D02B5A91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984949-7C0A-7769-7798-23EDD41573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8635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07CB9C-C306-9BDE-DAAD-25559C5774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FFF9E86-D12D-929A-8B46-B093F8250B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1450D9F-9BD6-CC59-6FE7-C9D02B5A91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984949-7C0A-7769-7798-23EDD41573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0282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07CB9C-C306-9BDE-DAAD-25559C5774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FFF9E86-D12D-929A-8B46-B093F8250B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1450D9F-9BD6-CC59-6FE7-C9D02B5A91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984949-7C0A-7769-7798-23EDD41573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4132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07CB9C-C306-9BDE-DAAD-25559C5774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FFF9E86-D12D-929A-8B46-B093F8250B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1450D9F-9BD6-CC59-6FE7-C9D02B5A91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984949-7C0A-7769-7798-23EDD41573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1163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07CB9C-C306-9BDE-DAAD-25559C5774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FFF9E86-D12D-929A-8B46-B093F8250B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1450D9F-9BD6-CC59-6FE7-C9D02B5A91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circle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diamond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984949-7C0A-7769-7798-23EDD41573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5481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07CB9C-C306-9BDE-DAAD-25559C5774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FFF9E86-D12D-929A-8B46-B093F8250B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1450D9F-9BD6-CC59-6FE7-C9D02B5A91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trying to find the smallest betas such that there is a budget for s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so, we need coefficients in the shaded area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however, that might not overlap with least squares </a:t>
            </a:r>
            <a:r>
              <a:rPr lang="en-US" dirty="0" err="1"/>
              <a:t>coeffieients</a:t>
            </a:r>
            <a:r>
              <a:rPr lang="en-US" dirty="0"/>
              <a:t>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984949-7C0A-7769-7798-23EDD41573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0378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07CB9C-C306-9BDE-DAAD-25559C5774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FFF9E86-D12D-929A-8B46-B093F8250B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1450D9F-9BD6-CC59-6FE7-C9D02B5A91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here, ellipses are contours centered on least squares solution (B hat)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contour means that all points on the ellipse have the same RSS value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As ellipses expand away from least squares, RSS increases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Solution is the first point where the ellipses intersect with a shaded region 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i="0" dirty="0">
                <a:effectLst/>
                <a:latin typeface="Helvetica" pitchFamily="2" charset="0"/>
              </a:rPr>
              <a:t>Since ridge regression has a circular constraint with no sharp points, this intersection will not generally occur on an axis, and so the ridge regression coefficient estimates will be exclusively non-zero.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i="0" dirty="0">
                <a:effectLst/>
                <a:latin typeface="Helvetica" pitchFamily="2" charset="0"/>
              </a:rPr>
              <a:t>lasso has corners at each axis, and the ellipse will often intersect at one of these axes, when this occurs one coefficient is 0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i="0" dirty="0">
                <a:effectLst/>
                <a:latin typeface="Helvetica" pitchFamily="2" charset="0"/>
              </a:rPr>
              <a:t>same holds in higher dimensions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984949-7C0A-7769-7798-23EDD41573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0251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07CB9C-C306-9BDE-DAAD-25559C5774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FFF9E86-D12D-929A-8B46-B093F8250B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1450D9F-9BD6-CC59-6FE7-C9D02B5A91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  <a:defRPr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984949-7C0A-7769-7798-23EDD41573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3042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07CB9C-C306-9BDE-DAAD-25559C5774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FFF9E86-D12D-929A-8B46-B093F8250B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1450D9F-9BD6-CC59-6FE7-C9D02B5A91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  <a:defRPr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984949-7C0A-7769-7798-23EDD41573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2965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07CB9C-C306-9BDE-DAAD-25559C5774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FFF9E86-D12D-929A-8B46-B093F8250B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1450D9F-9BD6-CC59-6FE7-C9D02B5A91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we’re exploring the space of possible models as if there were only finitely many of them</a:t>
            </a:r>
            <a:r>
              <a:rPr lang="is-IS" dirty="0"/>
              <a:t>, but there are actually infinitely many (why?)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984949-7C0A-7769-7798-23EDD41573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0762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07CB9C-C306-9BDE-DAAD-25559C5774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FFF9E86-D12D-929A-8B46-B093F8250B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1450D9F-9BD6-CC59-6FE7-C9D02B5A91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984949-7C0A-7769-7798-23EDD41573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3260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07CB9C-C306-9BDE-DAAD-25559C5774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FFF9E86-D12D-929A-8B46-B093F8250B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1450D9F-9BD6-CC59-6FE7-C9D02B5A91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984949-7C0A-7769-7798-23EDD41573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8115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07CB9C-C306-9BDE-DAAD-25559C5774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FFF9E86-D12D-929A-8B46-B093F8250B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1450D9F-9BD6-CC59-6FE7-C9D02B5A91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estimates close to 0, less added to the RSS, which we want to minimize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984949-7C0A-7769-7798-23EDD41573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3539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07CB9C-C306-9BDE-DAAD-25559C5774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FFF9E86-D12D-929A-8B46-B093F8250B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1450D9F-9BD6-CC59-6FE7-C9D02B5A91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lambda controls the relative impact of RSS and the penalty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As lambda grows, the shrinkage penalty grows and estimates will shrink towards 0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Selecting a good lambda is critical! we will discuss how later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Good news! we only have to fit one model per lambda!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984949-7C0A-7769-7798-23EDD41573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4927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07CB9C-C306-9BDE-DAAD-25559C5774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FFF9E86-D12D-929A-8B46-B093F8250B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1450D9F-9BD6-CC59-6FE7-C9D02B5A91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No! Having predictors at different scales would influence our estimate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we need to first standardize predictors by dividing by the SD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984949-7C0A-7769-7798-23EDD41573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6649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07CB9C-C306-9BDE-DAAD-25559C5774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FFF9E86-D12D-929A-8B46-B093F8250B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1450D9F-9BD6-CC59-6FE7-C9D02B5A91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bias-variance trade off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as lambda increases, </a:t>
            </a:r>
            <a:r>
              <a:rPr lang="en-US" dirty="0" err="1"/>
              <a:t>flexability</a:t>
            </a:r>
            <a:r>
              <a:rPr lang="en-US" dirty="0"/>
              <a:t> decreases so variance goes down and bias goes up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as lambda decreases, </a:t>
            </a:r>
            <a:r>
              <a:rPr lang="en-US" dirty="0" err="1"/>
              <a:t>flexability</a:t>
            </a:r>
            <a:r>
              <a:rPr lang="en-US" dirty="0"/>
              <a:t> increases, so variance goes up and bias goes down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ridge regression works best in situations where least squares estimates have high variance: trades a small increase in bias for a large reduction in variance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984949-7C0A-7769-7798-23EDD41573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9858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07CB9C-C306-9BDE-DAAD-25559C5774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FFF9E86-D12D-929A-8B46-B093F8250B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1450D9F-9BD6-CC59-6FE7-C9D02B5A91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984949-7C0A-7769-7798-23EDD41573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601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078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3/4/24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850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3/4/24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224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862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148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3/4/24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35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3/4/24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116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3/4/24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828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3/4/24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068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3/4/24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644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3/4/24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679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3/4/24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071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jcrouser.github.io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66711-FD41-BF2C-3200-E86657F109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 Machine Learning – Shrinkage Methods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BE8CA1-49DD-7D0B-3796-B4A0CE9405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Ab Mosca (they/them)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C47612-0F01-5A1D-003F-59C048DD3D08}"/>
              </a:ext>
            </a:extLst>
          </p:cNvPr>
          <p:cNvSpPr txBox="1"/>
          <p:nvPr/>
        </p:nvSpPr>
        <p:spPr>
          <a:xfrm>
            <a:off x="2286000" y="6342185"/>
            <a:ext cx="7444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Slides based off slides courtesy of Jordan Crouser (</a:t>
            </a:r>
            <a:r>
              <a:rPr lang="en-US" dirty="0">
                <a:hlinkClick r:id="rId2"/>
              </a:rPr>
              <a:t>https://jcrouser.github.io/</a:t>
            </a:r>
            <a:r>
              <a:rPr lang="en-US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905323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2AAF67-A345-98DA-69C3-3CA71EDF34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68B16-1444-0535-4551-B35753588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Ridge Regression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D922CBD-9289-F23A-D0BF-C7BFADFFE4A8}"/>
              </a:ext>
            </a:extLst>
          </p:cNvPr>
          <p:cNvSpPr txBox="1">
            <a:spLocks/>
          </p:cNvSpPr>
          <p:nvPr/>
        </p:nvSpPr>
        <p:spPr>
          <a:xfrm>
            <a:off x="3557392" y="801666"/>
            <a:ext cx="7779476" cy="58496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2920" lvl="1" indent="0">
              <a:buNone/>
            </a:pPr>
            <a:endParaRPr lang="en-US" sz="220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C3521A5-7227-AA6B-AB4B-63920AA02E24}"/>
              </a:ext>
            </a:extLst>
          </p:cNvPr>
          <p:cNvSpPr txBox="1">
            <a:spLocks/>
          </p:cNvSpPr>
          <p:nvPr/>
        </p:nvSpPr>
        <p:spPr>
          <a:xfrm>
            <a:off x="3869268" y="864108"/>
            <a:ext cx="7467600" cy="51922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endParaRPr lang="en-US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240DBC71-789D-5E2F-2986-984B3D17DF5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21668" y="801666"/>
                <a:ext cx="7467600" cy="5407068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/>
                  </a:buClr>
                  <a:buFont typeface="Wingdings 2" pitchFamily="18" charset="2"/>
                  <a:buChar char="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  <a:defRPr/>
                </a:pPr>
                <a:r>
                  <a:rPr lang="en-US" sz="24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Ridge Regression fits by finding coefficients that minimize</a:t>
                </a:r>
              </a:p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400" b="0" i="1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𝑆𝑆</m:t>
                      </m:r>
                      <m:r>
                        <a:rPr lang="en-US" sz="2400" b="0" i="1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2400" b="0" i="1" smtClean="0">
                                  <a:solidFill>
                                    <a:schemeClr val="tx1">
                                      <a:lumMod val="90000"/>
                                      <a:lumOff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solidFill>
                                    <a:schemeClr val="tx1">
                                      <a:lumMod val="90000"/>
                                      <a:lumOff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>
                                      <a:lumMod val="90000"/>
                                      <a:lumOff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2400" b="0" i="1" smtClean="0">
                                  <a:solidFill>
                                    <a:schemeClr val="tx1">
                                      <a:lumMod val="90000"/>
                                      <a:lumOff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sz="2400" dirty="0">
                  <a:solidFill>
                    <a:schemeClr val="tx1">
                      <a:lumMod val="90000"/>
                      <a:lumOff val="10000"/>
                    </a:schemeClr>
                  </a:solidFill>
                </a:endParaRPr>
              </a:p>
              <a:p>
                <a:pPr marL="0" indent="0">
                  <a:buNone/>
                  <a:defRPr/>
                </a:pPr>
                <a:r>
                  <a:rPr lang="en-US" sz="24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400" b="0" i="1" smtClean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24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 is a tuning parameter determined separately</a:t>
                </a: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240DBC71-789D-5E2F-2986-984B3D17DF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1668" y="801666"/>
                <a:ext cx="7467600" cy="5407068"/>
              </a:xfrm>
              <a:prstGeom prst="rect">
                <a:avLst/>
              </a:prstGeom>
              <a:blipFill>
                <a:blip r:embed="rId3"/>
                <a:stretch>
                  <a:fillRect l="-1188" t="-17371" r="-13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4F20718-FAB8-EDB6-D479-F4851C2E0460}"/>
              </a:ext>
            </a:extLst>
          </p:cNvPr>
          <p:cNvSpPr/>
          <p:nvPr/>
        </p:nvSpPr>
        <p:spPr>
          <a:xfrm>
            <a:off x="4584702" y="2699658"/>
            <a:ext cx="6341531" cy="111049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Why would ridge regression improve the fit over least-squares regression?</a:t>
            </a:r>
          </a:p>
        </p:txBody>
      </p:sp>
    </p:spTree>
    <p:extLst>
      <p:ext uri="{BB962C8B-B14F-4D97-AF65-F5344CB8AC3E}">
        <p14:creationId xmlns:p14="http://schemas.microsoft.com/office/powerpoint/2010/main" val="3771386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2AAF67-A345-98DA-69C3-3CA71EDF34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68B16-1444-0535-4551-B35753588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Ridge Regression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D922CBD-9289-F23A-D0BF-C7BFADFFE4A8}"/>
              </a:ext>
            </a:extLst>
          </p:cNvPr>
          <p:cNvSpPr txBox="1">
            <a:spLocks/>
          </p:cNvSpPr>
          <p:nvPr/>
        </p:nvSpPr>
        <p:spPr>
          <a:xfrm>
            <a:off x="3557392" y="801666"/>
            <a:ext cx="7779476" cy="58496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2920" lvl="1" indent="0">
              <a:buNone/>
            </a:pPr>
            <a:endParaRPr lang="en-US" sz="220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C3521A5-7227-AA6B-AB4B-63920AA02E24}"/>
              </a:ext>
            </a:extLst>
          </p:cNvPr>
          <p:cNvSpPr txBox="1">
            <a:spLocks/>
          </p:cNvSpPr>
          <p:nvPr/>
        </p:nvSpPr>
        <p:spPr>
          <a:xfrm>
            <a:off x="3869268" y="864108"/>
            <a:ext cx="7467600" cy="51922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endParaRPr lang="en-US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240DBC71-789D-5E2F-2986-984B3D17DF5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21668" y="801666"/>
                <a:ext cx="7467600" cy="5407068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/>
                  </a:buClr>
                  <a:buFont typeface="Wingdings 2" pitchFamily="18" charset="2"/>
                  <a:buChar char="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  <a:defRPr/>
                </a:pPr>
                <a:r>
                  <a:rPr lang="en-US" sz="24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Ridge Regression fits by finding coefficients that minimize</a:t>
                </a:r>
              </a:p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400" b="0" i="1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𝑆𝑆</m:t>
                      </m:r>
                      <m:r>
                        <a:rPr lang="en-US" sz="2400" b="0" i="1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2400" b="0" i="1" smtClean="0">
                                  <a:solidFill>
                                    <a:schemeClr val="tx1">
                                      <a:lumMod val="90000"/>
                                      <a:lumOff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solidFill>
                                    <a:schemeClr val="tx1">
                                      <a:lumMod val="90000"/>
                                      <a:lumOff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>
                                      <a:lumMod val="90000"/>
                                      <a:lumOff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2400" b="0" i="1" smtClean="0">
                                  <a:solidFill>
                                    <a:schemeClr val="tx1">
                                      <a:lumMod val="90000"/>
                                      <a:lumOff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sz="2400" dirty="0">
                  <a:solidFill>
                    <a:schemeClr val="tx1">
                      <a:lumMod val="90000"/>
                      <a:lumOff val="10000"/>
                    </a:schemeClr>
                  </a:solidFill>
                </a:endParaRPr>
              </a:p>
              <a:p>
                <a:pPr marL="0" indent="0">
                  <a:buNone/>
                  <a:defRPr/>
                </a:pPr>
                <a:r>
                  <a:rPr lang="en-US" sz="24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400" b="0" i="1" smtClean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24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 is a tuning parameter determined separately</a:t>
                </a:r>
              </a:p>
              <a:p>
                <a:pPr marL="0" indent="0">
                  <a:buNone/>
                  <a:defRPr/>
                </a:pPr>
                <a:endParaRPr lang="en-US" sz="2400" dirty="0">
                  <a:solidFill>
                    <a:schemeClr val="tx1">
                      <a:lumMod val="90000"/>
                      <a:lumOff val="10000"/>
                    </a:schemeClr>
                  </a:solidFill>
                </a:endParaRPr>
              </a:p>
              <a:p>
                <a:pPr marL="0" indent="0">
                  <a:buNone/>
                  <a:defRPr/>
                </a:pPr>
                <a:endParaRPr lang="en-US" sz="2400" dirty="0">
                  <a:solidFill>
                    <a:schemeClr val="tx1">
                      <a:lumMod val="90000"/>
                      <a:lumOff val="10000"/>
                    </a:schemeClr>
                  </a:solidFill>
                </a:endParaRPr>
              </a:p>
              <a:p>
                <a:pPr marL="0" indent="0">
                  <a:buNone/>
                  <a:defRPr/>
                </a:pPr>
                <a:endParaRPr lang="en-US" sz="2400" dirty="0">
                  <a:solidFill>
                    <a:schemeClr val="tx1">
                      <a:lumMod val="90000"/>
                      <a:lumOff val="10000"/>
                    </a:schemeClr>
                  </a:solidFill>
                </a:endParaRPr>
              </a:p>
              <a:p>
                <a:pPr>
                  <a:defRPr/>
                </a:pPr>
                <a:r>
                  <a:rPr lang="en-US" sz="24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Ridge regression works best in situations where the least-squares estimates have high variance. It trades a small increase in bias for a large reduction in variance. </a:t>
                </a: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240DBC71-789D-5E2F-2986-984B3D17DF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1668" y="801666"/>
                <a:ext cx="7467600" cy="5407068"/>
              </a:xfrm>
              <a:prstGeom prst="rect">
                <a:avLst/>
              </a:prstGeom>
              <a:blipFill>
                <a:blip r:embed="rId3"/>
                <a:stretch>
                  <a:fillRect l="-1188" t="-17371" r="-13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4F20718-FAB8-EDB6-D479-F4851C2E0460}"/>
              </a:ext>
            </a:extLst>
          </p:cNvPr>
          <p:cNvSpPr/>
          <p:nvPr/>
        </p:nvSpPr>
        <p:spPr>
          <a:xfrm>
            <a:off x="4584702" y="2699658"/>
            <a:ext cx="6341531" cy="111049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Why would ridge regression improve the fit over least-squares regression?</a:t>
            </a:r>
          </a:p>
        </p:txBody>
      </p:sp>
    </p:spTree>
    <p:extLst>
      <p:ext uri="{BB962C8B-B14F-4D97-AF65-F5344CB8AC3E}">
        <p14:creationId xmlns:p14="http://schemas.microsoft.com/office/powerpoint/2010/main" val="24118669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2AAF67-A345-98DA-69C3-3CA71EDF34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68B16-1444-0535-4551-B35753588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Ridge Regression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D922CBD-9289-F23A-D0BF-C7BFADFFE4A8}"/>
              </a:ext>
            </a:extLst>
          </p:cNvPr>
          <p:cNvSpPr txBox="1">
            <a:spLocks/>
          </p:cNvSpPr>
          <p:nvPr/>
        </p:nvSpPr>
        <p:spPr>
          <a:xfrm>
            <a:off x="3557392" y="801666"/>
            <a:ext cx="7779476" cy="58496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2920" lvl="1" indent="0">
              <a:buNone/>
            </a:pPr>
            <a:endParaRPr lang="en-US" sz="220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C3521A5-7227-AA6B-AB4B-63920AA02E24}"/>
              </a:ext>
            </a:extLst>
          </p:cNvPr>
          <p:cNvSpPr txBox="1">
            <a:spLocks/>
          </p:cNvSpPr>
          <p:nvPr/>
        </p:nvSpPr>
        <p:spPr>
          <a:xfrm>
            <a:off x="3869268" y="864108"/>
            <a:ext cx="7467600" cy="51922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endParaRPr lang="en-US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40DBC71-789D-5E2F-2986-984B3D17DF5C}"/>
              </a:ext>
            </a:extLst>
          </p:cNvPr>
          <p:cNvSpPr txBox="1">
            <a:spLocks/>
          </p:cNvSpPr>
          <p:nvPr/>
        </p:nvSpPr>
        <p:spPr>
          <a:xfrm>
            <a:off x="4021668" y="801666"/>
            <a:ext cx="7467600" cy="54070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Drawback:</a:t>
            </a:r>
          </a:p>
          <a:p>
            <a:pPr>
              <a:defRPr/>
            </a:pP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Does not actually perform variable selection </a:t>
            </a:r>
          </a:p>
          <a:p>
            <a:pPr>
              <a:defRPr/>
            </a:pP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Our final model will include all predictors</a:t>
            </a:r>
          </a:p>
          <a:p>
            <a:pPr lvl="1">
              <a:defRPr/>
            </a:pPr>
            <a:r>
              <a:rPr lang="en-US" sz="22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If all we care about is prediction accuracy, this is not a problem</a:t>
            </a:r>
          </a:p>
          <a:p>
            <a:pPr lvl="1">
              <a:defRPr/>
            </a:pPr>
            <a:r>
              <a:rPr lang="en-US" sz="22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However, if we also care about model interpretability, it does pose a problem </a:t>
            </a:r>
          </a:p>
        </p:txBody>
      </p:sp>
    </p:spTree>
    <p:extLst>
      <p:ext uri="{BB962C8B-B14F-4D97-AF65-F5344CB8AC3E}">
        <p14:creationId xmlns:p14="http://schemas.microsoft.com/office/powerpoint/2010/main" val="41575555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2AAF67-A345-98DA-69C3-3CA71EDF34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68B16-1444-0535-4551-B35753588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Lasso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D922CBD-9289-F23A-D0BF-C7BFADFFE4A8}"/>
              </a:ext>
            </a:extLst>
          </p:cNvPr>
          <p:cNvSpPr txBox="1">
            <a:spLocks/>
          </p:cNvSpPr>
          <p:nvPr/>
        </p:nvSpPr>
        <p:spPr>
          <a:xfrm>
            <a:off x="3557392" y="801666"/>
            <a:ext cx="7779476" cy="58496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2920" lvl="1" indent="0">
              <a:buNone/>
            </a:pPr>
            <a:endParaRPr lang="en-US" sz="220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C3521A5-7227-AA6B-AB4B-63920AA02E24}"/>
              </a:ext>
            </a:extLst>
          </p:cNvPr>
          <p:cNvSpPr txBox="1">
            <a:spLocks/>
          </p:cNvSpPr>
          <p:nvPr/>
        </p:nvSpPr>
        <p:spPr>
          <a:xfrm>
            <a:off x="3869268" y="864108"/>
            <a:ext cx="7467600" cy="51922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endParaRPr lang="en-US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40DBC71-789D-5E2F-2986-984B3D17DF5C}"/>
              </a:ext>
            </a:extLst>
          </p:cNvPr>
          <p:cNvSpPr txBox="1">
            <a:spLocks/>
          </p:cNvSpPr>
          <p:nvPr/>
        </p:nvSpPr>
        <p:spPr>
          <a:xfrm>
            <a:off x="4021668" y="801666"/>
            <a:ext cx="7467600" cy="54070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endParaRPr lang="en-US" sz="2200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266C77-78DB-EC46-B688-07B236F7811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04992" y="756687"/>
                <a:ext cx="7467600" cy="5407068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/>
                  </a:buClr>
                  <a:buFont typeface="Wingdings 2" pitchFamily="18" charset="2"/>
                  <a:buChar char="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  <a:defRPr/>
                </a:pPr>
                <a:r>
                  <a:rPr lang="en-US" sz="2400" b="1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Big idea</a:t>
                </a:r>
                <a:r>
                  <a:rPr lang="en-US" sz="24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: minimize RSS plus an additional penalty that rewards small (sum of) coefficient values.</a:t>
                </a:r>
              </a:p>
              <a:p>
                <a:pPr marL="0" indent="0">
                  <a:buNone/>
                  <a:defRPr/>
                </a:pPr>
                <a:endParaRPr lang="en-US" sz="2400" dirty="0">
                  <a:solidFill>
                    <a:schemeClr val="tx1">
                      <a:lumMod val="90000"/>
                      <a:lumOff val="10000"/>
                    </a:schemeClr>
                  </a:solidFill>
                </a:endParaRPr>
              </a:p>
              <a:p>
                <a:pPr marL="0" indent="0">
                  <a:buNone/>
                  <a:defRPr/>
                </a:pPr>
                <a:r>
                  <a:rPr lang="en-US" sz="24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Least squares fits by finding coefficients that minimize</a:t>
                </a:r>
              </a:p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𝑅𝑆𝑆</m:t>
                      </m:r>
                      <m:r>
                        <a:rPr lang="en-US" sz="2400" b="0" i="1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chemeClr val="tx1">
                                      <a:lumMod val="90000"/>
                                      <a:lumOff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solidFill>
                                        <a:schemeClr val="tx1">
                                          <a:lumMod val="90000"/>
                                          <a:lumOff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chemeClr val="tx1">
                                              <a:lumMod val="90000"/>
                                              <a:lumOff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>
                                              <a:lumMod val="90000"/>
                                              <a:lumOff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>
                                              <a:lumMod val="90000"/>
                                              <a:lumOff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solidFill>
                                        <a:schemeClr val="tx1">
                                          <a:lumMod val="90000"/>
                                          <a:lumOff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chemeClr val="tx1">
                                              <a:lumMod val="90000"/>
                                              <a:lumOff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>
                                              <a:lumMod val="90000"/>
                                              <a:lumOff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>
                                              <a:lumMod val="90000"/>
                                              <a:lumOff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solidFill>
                                        <a:schemeClr val="tx1">
                                          <a:lumMod val="90000"/>
                                          <a:lumOff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nary>
                                    <m:naryPr>
                                      <m:chr m:val="∑"/>
                                      <m:ctrlPr>
                                        <a:rPr lang="en-US" sz="2400" b="0" i="1" smtClean="0">
                                          <a:solidFill>
                                            <a:schemeClr val="tx1">
                                              <a:lumMod val="90000"/>
                                              <a:lumOff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sz="2400" b="0" i="1" smtClean="0">
                                          <a:solidFill>
                                            <a:schemeClr val="tx1">
                                              <a:lumMod val="90000"/>
                                              <a:lumOff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sz="2400" b="0" i="1" smtClean="0">
                                          <a:solidFill>
                                            <a:schemeClr val="tx1">
                                              <a:lumMod val="90000"/>
                                              <a:lumOff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sz="2400" b="0" i="1" smtClean="0">
                                          <a:solidFill>
                                            <a:schemeClr val="tx1">
                                              <a:lumMod val="90000"/>
                                              <a:lumOff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solidFill>
                                                <a:schemeClr val="tx1">
                                                  <a:lumMod val="90000"/>
                                                  <a:lumOff val="1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solidFill>
                                                <a:schemeClr val="tx1">
                                                  <a:lumMod val="90000"/>
                                                  <a:lumOff val="1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solidFill>
                                                <a:schemeClr val="tx1">
                                                  <a:lumMod val="90000"/>
                                                  <a:lumOff val="1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solidFill>
                                                <a:schemeClr val="tx1">
                                                  <a:lumMod val="90000"/>
                                                  <a:lumOff val="1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solidFill>
                                                <a:schemeClr val="tx1">
                                                  <a:lumMod val="90000"/>
                                                  <a:lumOff val="1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solidFill>
                                                <a:schemeClr val="tx1">
                                                  <a:lumMod val="90000"/>
                                                  <a:lumOff val="1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tx1">
                                      <a:lumMod val="90000"/>
                                      <a:lumOff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dirty="0">
                  <a:solidFill>
                    <a:schemeClr val="tx1">
                      <a:lumMod val="90000"/>
                      <a:lumOff val="10000"/>
                    </a:schemeClr>
                  </a:solidFill>
                </a:endParaRPr>
              </a:p>
              <a:p>
                <a:pPr marL="0" indent="0">
                  <a:buNone/>
                  <a:defRPr/>
                </a:pPr>
                <a:endParaRPr lang="en-US" sz="2400" dirty="0">
                  <a:solidFill>
                    <a:schemeClr val="tx1">
                      <a:lumMod val="90000"/>
                      <a:lumOff val="10000"/>
                    </a:schemeClr>
                  </a:solidFill>
                </a:endParaRPr>
              </a:p>
              <a:p>
                <a:pPr marL="0" indent="0">
                  <a:buNone/>
                  <a:defRPr/>
                </a:pPr>
                <a:r>
                  <a:rPr lang="en-US" sz="24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The Lasso fits by finding coefficients that minimize</a:t>
                </a:r>
              </a:p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400" b="0" i="1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𝑆𝑆</m:t>
                      </m:r>
                      <m:r>
                        <a:rPr lang="en-US" sz="2400" b="0" i="1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r>
                            <a:rPr lang="en-US" sz="2400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Sup>
                            <m:sSubSupPr>
                              <m:ctrlPr>
                                <a:rPr lang="en-US" sz="2400" b="0" i="1" smtClean="0">
                                  <a:solidFill>
                                    <a:schemeClr val="tx1">
                                      <a:lumMod val="90000"/>
                                      <a:lumOff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solidFill>
                                    <a:schemeClr val="tx1">
                                      <a:lumMod val="90000"/>
                                      <a:lumOff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>
                                      <a:lumMod val="90000"/>
                                      <a:lumOff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</m:sSubSup>
                          <m:r>
                            <a:rPr lang="en-US" sz="2400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nary>
                    </m:oMath>
                  </m:oMathPara>
                </a14:m>
                <a:endParaRPr lang="en-US" sz="2400" dirty="0">
                  <a:solidFill>
                    <a:schemeClr val="tx1">
                      <a:lumMod val="90000"/>
                      <a:lumOff val="10000"/>
                    </a:schemeClr>
                  </a:solidFill>
                </a:endParaRPr>
              </a:p>
              <a:p>
                <a:pPr marL="0" indent="0">
                  <a:buNone/>
                  <a:defRPr/>
                </a:pPr>
                <a:r>
                  <a:rPr lang="en-US" sz="24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400" b="0" i="1" smtClean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24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 is a tuning parameter determined separately</a:t>
                </a:r>
              </a:p>
              <a:p>
                <a:pPr marL="0" indent="0">
                  <a:buNone/>
                  <a:defRPr/>
                </a:pPr>
                <a:endParaRPr lang="en-US" sz="2400" dirty="0">
                  <a:solidFill>
                    <a:schemeClr val="tx1">
                      <a:lumMod val="90000"/>
                      <a:lumOff val="1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266C77-78DB-EC46-B688-07B236F781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4992" y="756687"/>
                <a:ext cx="7467600" cy="5407068"/>
              </a:xfrm>
              <a:prstGeom prst="rect">
                <a:avLst/>
              </a:prstGeom>
              <a:blipFill>
                <a:blip r:embed="rId3"/>
                <a:stretch>
                  <a:fillRect l="-1358" t="-1405" r="-340" b="-20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566F0F92-3458-9906-60C7-C3CF88832801}"/>
              </a:ext>
            </a:extLst>
          </p:cNvPr>
          <p:cNvSpPr/>
          <p:nvPr/>
        </p:nvSpPr>
        <p:spPr>
          <a:xfrm>
            <a:off x="8985555" y="4518031"/>
            <a:ext cx="1719942" cy="903515"/>
          </a:xfrm>
          <a:prstGeom prst="wedgeRoundRectCallout">
            <a:avLst>
              <a:gd name="adj1" fmla="val -90211"/>
              <a:gd name="adj2" fmla="val -4655"/>
              <a:gd name="adj3" fmla="val 16667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Shrinkage Penalty</a:t>
            </a:r>
          </a:p>
        </p:txBody>
      </p:sp>
    </p:spTree>
    <p:extLst>
      <p:ext uri="{BB962C8B-B14F-4D97-AF65-F5344CB8AC3E}">
        <p14:creationId xmlns:p14="http://schemas.microsoft.com/office/powerpoint/2010/main" val="4722067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2AAF67-A345-98DA-69C3-3CA71EDF34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68B16-1444-0535-4551-B35753588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Lasso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D922CBD-9289-F23A-D0BF-C7BFADFFE4A8}"/>
              </a:ext>
            </a:extLst>
          </p:cNvPr>
          <p:cNvSpPr txBox="1">
            <a:spLocks/>
          </p:cNvSpPr>
          <p:nvPr/>
        </p:nvSpPr>
        <p:spPr>
          <a:xfrm>
            <a:off x="3557392" y="801666"/>
            <a:ext cx="7779476" cy="58496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2920" lvl="1" indent="0">
              <a:buNone/>
            </a:pPr>
            <a:endParaRPr lang="en-US" sz="220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C3521A5-7227-AA6B-AB4B-63920AA02E24}"/>
              </a:ext>
            </a:extLst>
          </p:cNvPr>
          <p:cNvSpPr txBox="1">
            <a:spLocks/>
          </p:cNvSpPr>
          <p:nvPr/>
        </p:nvSpPr>
        <p:spPr>
          <a:xfrm>
            <a:off x="3869268" y="864108"/>
            <a:ext cx="7467600" cy="51922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endParaRPr lang="en-US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40DBC71-789D-5E2F-2986-984B3D17DF5C}"/>
              </a:ext>
            </a:extLst>
          </p:cNvPr>
          <p:cNvSpPr txBox="1">
            <a:spLocks/>
          </p:cNvSpPr>
          <p:nvPr/>
        </p:nvSpPr>
        <p:spPr>
          <a:xfrm>
            <a:off x="4021668" y="801666"/>
            <a:ext cx="7467600" cy="54070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endParaRPr lang="en-US" sz="2200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266C77-78DB-EC46-B688-07B236F7811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04992" y="756687"/>
                <a:ext cx="7467600" cy="5407068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/>
                  </a:buClr>
                  <a:buFont typeface="Wingdings 2" pitchFamily="18" charset="2"/>
                  <a:buChar char="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  <a:defRPr/>
                </a:pPr>
                <a:r>
                  <a:rPr lang="en-US" sz="2400" b="1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Big idea</a:t>
                </a:r>
                <a:r>
                  <a:rPr lang="en-US" sz="24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: minimize RSS plus an additional penalty that rewards small (sum of) coefficient values.</a:t>
                </a:r>
              </a:p>
              <a:p>
                <a:pPr marL="0" indent="0">
                  <a:buNone/>
                  <a:defRPr/>
                </a:pPr>
                <a:endParaRPr lang="en-US" sz="2400" dirty="0">
                  <a:solidFill>
                    <a:schemeClr val="tx1">
                      <a:lumMod val="90000"/>
                      <a:lumOff val="10000"/>
                    </a:schemeClr>
                  </a:solidFill>
                </a:endParaRPr>
              </a:p>
              <a:p>
                <a:pPr marL="0" indent="0">
                  <a:buNone/>
                  <a:defRPr/>
                </a:pPr>
                <a:r>
                  <a:rPr lang="en-US" sz="24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Least squares fits by finding coefficients that minimize</a:t>
                </a:r>
              </a:p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𝑅𝑆𝑆</m:t>
                      </m:r>
                      <m:r>
                        <a:rPr lang="en-US" sz="2400" b="0" i="1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chemeClr val="tx1">
                                      <a:lumMod val="90000"/>
                                      <a:lumOff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solidFill>
                                        <a:schemeClr val="tx1">
                                          <a:lumMod val="90000"/>
                                          <a:lumOff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chemeClr val="tx1">
                                              <a:lumMod val="90000"/>
                                              <a:lumOff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>
                                              <a:lumMod val="90000"/>
                                              <a:lumOff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>
                                              <a:lumMod val="90000"/>
                                              <a:lumOff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solidFill>
                                        <a:schemeClr val="tx1">
                                          <a:lumMod val="90000"/>
                                          <a:lumOff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chemeClr val="tx1">
                                              <a:lumMod val="90000"/>
                                              <a:lumOff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>
                                              <a:lumMod val="90000"/>
                                              <a:lumOff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>
                                              <a:lumMod val="90000"/>
                                              <a:lumOff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solidFill>
                                        <a:schemeClr val="tx1">
                                          <a:lumMod val="90000"/>
                                          <a:lumOff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nary>
                                    <m:naryPr>
                                      <m:chr m:val="∑"/>
                                      <m:ctrlPr>
                                        <a:rPr lang="en-US" sz="2400" b="0" i="1" smtClean="0">
                                          <a:solidFill>
                                            <a:schemeClr val="tx1">
                                              <a:lumMod val="90000"/>
                                              <a:lumOff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sz="2400" b="0" i="1" smtClean="0">
                                          <a:solidFill>
                                            <a:schemeClr val="tx1">
                                              <a:lumMod val="90000"/>
                                              <a:lumOff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sz="2400" b="0" i="1" smtClean="0">
                                          <a:solidFill>
                                            <a:schemeClr val="tx1">
                                              <a:lumMod val="90000"/>
                                              <a:lumOff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sz="2400" b="0" i="1" smtClean="0">
                                          <a:solidFill>
                                            <a:schemeClr val="tx1">
                                              <a:lumMod val="90000"/>
                                              <a:lumOff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solidFill>
                                                <a:schemeClr val="tx1">
                                                  <a:lumMod val="90000"/>
                                                  <a:lumOff val="1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solidFill>
                                                <a:schemeClr val="tx1">
                                                  <a:lumMod val="90000"/>
                                                  <a:lumOff val="1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solidFill>
                                                <a:schemeClr val="tx1">
                                                  <a:lumMod val="90000"/>
                                                  <a:lumOff val="1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solidFill>
                                                <a:schemeClr val="tx1">
                                                  <a:lumMod val="90000"/>
                                                  <a:lumOff val="1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solidFill>
                                                <a:schemeClr val="tx1">
                                                  <a:lumMod val="90000"/>
                                                  <a:lumOff val="1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solidFill>
                                                <a:schemeClr val="tx1">
                                                  <a:lumMod val="90000"/>
                                                  <a:lumOff val="1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tx1">
                                      <a:lumMod val="90000"/>
                                      <a:lumOff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dirty="0">
                  <a:solidFill>
                    <a:schemeClr val="tx1">
                      <a:lumMod val="90000"/>
                      <a:lumOff val="10000"/>
                    </a:schemeClr>
                  </a:solidFill>
                </a:endParaRPr>
              </a:p>
              <a:p>
                <a:pPr marL="0" indent="0">
                  <a:buNone/>
                  <a:defRPr/>
                </a:pPr>
                <a:endParaRPr lang="en-US" sz="2400" dirty="0">
                  <a:solidFill>
                    <a:schemeClr val="tx1">
                      <a:lumMod val="90000"/>
                      <a:lumOff val="10000"/>
                    </a:schemeClr>
                  </a:solidFill>
                </a:endParaRPr>
              </a:p>
              <a:p>
                <a:pPr marL="0" indent="0">
                  <a:buNone/>
                  <a:defRPr/>
                </a:pPr>
                <a:r>
                  <a:rPr lang="en-US" sz="24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The Lasso fits by finding coefficients that minimize</a:t>
                </a:r>
              </a:p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400" b="0" i="1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𝑆𝑆</m:t>
                      </m:r>
                      <m:r>
                        <a:rPr lang="en-US" sz="2400" b="0" i="1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r>
                            <a:rPr lang="en-US" sz="2400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Sup>
                            <m:sSubSupPr>
                              <m:ctrlPr>
                                <a:rPr lang="en-US" sz="2400" b="0" i="1" smtClean="0">
                                  <a:solidFill>
                                    <a:schemeClr val="tx1">
                                      <a:lumMod val="90000"/>
                                      <a:lumOff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solidFill>
                                    <a:schemeClr val="tx1">
                                      <a:lumMod val="90000"/>
                                      <a:lumOff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>
                                      <a:lumMod val="90000"/>
                                      <a:lumOff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</m:sSubSup>
                          <m:r>
                            <a:rPr lang="en-US" sz="2400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nary>
                    </m:oMath>
                  </m:oMathPara>
                </a14:m>
                <a:endParaRPr lang="en-US" sz="2400" dirty="0">
                  <a:solidFill>
                    <a:schemeClr val="tx1">
                      <a:lumMod val="90000"/>
                      <a:lumOff val="10000"/>
                    </a:schemeClr>
                  </a:solidFill>
                </a:endParaRPr>
              </a:p>
              <a:p>
                <a:pPr marL="0" indent="0">
                  <a:buNone/>
                  <a:defRPr/>
                </a:pPr>
                <a:r>
                  <a:rPr lang="en-US" sz="24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400" b="0" i="1" smtClean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24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 is a tuning parameter determined separately</a:t>
                </a:r>
              </a:p>
              <a:p>
                <a:pPr marL="0" indent="0">
                  <a:buNone/>
                  <a:defRPr/>
                </a:pPr>
                <a:endParaRPr lang="en-US" sz="2400" dirty="0">
                  <a:solidFill>
                    <a:schemeClr val="tx1">
                      <a:lumMod val="90000"/>
                      <a:lumOff val="1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266C77-78DB-EC46-B688-07B236F781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4992" y="756687"/>
                <a:ext cx="7467600" cy="5407068"/>
              </a:xfrm>
              <a:prstGeom prst="rect">
                <a:avLst/>
              </a:prstGeom>
              <a:blipFill>
                <a:blip r:embed="rId3"/>
                <a:stretch>
                  <a:fillRect l="-1358" t="-1405" r="-340" b="-20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ounded Rectangular Callout 5">
                <a:extLst>
                  <a:ext uri="{FF2B5EF4-FFF2-40B4-BE49-F238E27FC236}">
                    <a16:creationId xmlns:a16="http://schemas.microsoft.com/office/drawing/2014/main" id="{566F0F92-3458-9906-60C7-C3CF88832801}"/>
                  </a:ext>
                </a:extLst>
              </p:cNvPr>
              <p:cNvSpPr/>
              <p:nvPr/>
            </p:nvSpPr>
            <p:spPr>
              <a:xfrm>
                <a:off x="8985554" y="4518031"/>
                <a:ext cx="3206445" cy="903515"/>
              </a:xfrm>
              <a:prstGeom prst="wedgeRoundRectCallout">
                <a:avLst>
                  <a:gd name="adj1" fmla="val -72538"/>
                  <a:gd name="adj2" fmla="val -8931"/>
                  <a:gd name="adj3" fmla="val 16667"/>
                </a:avLst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Shrinkage Penalty – lasso uses 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Rounded Rectangular Callout 5">
                <a:extLst>
                  <a:ext uri="{FF2B5EF4-FFF2-40B4-BE49-F238E27FC236}">
                    <a16:creationId xmlns:a16="http://schemas.microsoft.com/office/drawing/2014/main" id="{566F0F92-3458-9906-60C7-C3CF888328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5554" y="4518031"/>
                <a:ext cx="3206445" cy="903515"/>
              </a:xfrm>
              <a:prstGeom prst="wedgeRoundRectCallout">
                <a:avLst>
                  <a:gd name="adj1" fmla="val -72538"/>
                  <a:gd name="adj2" fmla="val -8931"/>
                  <a:gd name="adj3" fmla="val 16667"/>
                </a:avLst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15895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2AAF67-A345-98DA-69C3-3CA71EDF34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68B16-1444-0535-4551-B35753588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Lasso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D922CBD-9289-F23A-D0BF-C7BFADFFE4A8}"/>
              </a:ext>
            </a:extLst>
          </p:cNvPr>
          <p:cNvSpPr txBox="1">
            <a:spLocks/>
          </p:cNvSpPr>
          <p:nvPr/>
        </p:nvSpPr>
        <p:spPr>
          <a:xfrm>
            <a:off x="3557392" y="801666"/>
            <a:ext cx="7779476" cy="58496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2920" lvl="1" indent="0">
              <a:buNone/>
            </a:pPr>
            <a:endParaRPr lang="en-US" sz="22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40DBC71-789D-5E2F-2986-984B3D17DF5C}"/>
              </a:ext>
            </a:extLst>
          </p:cNvPr>
          <p:cNvSpPr txBox="1">
            <a:spLocks/>
          </p:cNvSpPr>
          <p:nvPr/>
        </p:nvSpPr>
        <p:spPr>
          <a:xfrm>
            <a:off x="4021668" y="801666"/>
            <a:ext cx="7467600" cy="54070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endParaRPr lang="en-US" sz="2200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266C77-78DB-EC46-B688-07B236F7811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04992" y="756687"/>
                <a:ext cx="7467600" cy="5407068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/>
                  </a:buClr>
                  <a:buFont typeface="Wingdings 2" pitchFamily="18" charset="2"/>
                  <a:buChar char="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  <a:defRPr/>
                </a:pPr>
                <a:r>
                  <a:rPr lang="en-US" sz="24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How does the lasso get coefficients exactly equal to 0?</a:t>
                </a:r>
              </a:p>
              <a:p>
                <a:pPr marL="0" indent="0">
                  <a:buNone/>
                  <a:defRPr/>
                </a:pPr>
                <a:endParaRPr lang="en-US" sz="2400" dirty="0">
                  <a:solidFill>
                    <a:schemeClr val="tx1">
                      <a:lumMod val="90000"/>
                      <a:lumOff val="10000"/>
                    </a:schemeClr>
                  </a:solidFill>
                </a:endParaRPr>
              </a:p>
              <a:p>
                <a:pPr marL="0" indent="0">
                  <a:buNone/>
                  <a:defRPr/>
                </a:pPr>
                <a:r>
                  <a:rPr lang="en-US" sz="24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For each value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24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, there exists a value 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4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 such that:</a:t>
                </a:r>
              </a:p>
              <a:p>
                <a:pPr marL="0" indent="0">
                  <a:buNone/>
                  <a:defRPr/>
                </a:pPr>
                <a:endParaRPr lang="en-US" sz="2400" dirty="0">
                  <a:solidFill>
                    <a:schemeClr val="tx1">
                      <a:lumMod val="90000"/>
                      <a:lumOff val="10000"/>
                    </a:schemeClr>
                  </a:solidFill>
                </a:endParaRPr>
              </a:p>
              <a:p>
                <a:pPr>
                  <a:defRPr/>
                </a:pPr>
                <a:r>
                  <a:rPr lang="en-US" sz="24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Ridge Regression</a:t>
                </a:r>
              </a:p>
              <a:p>
                <a:pPr marL="0" indent="0" algn="ctr">
                  <a:buNone/>
                  <a:defRPr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 smtClean="0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i="1" smtClean="0">
                                <a:solidFill>
                                  <a:schemeClr val="tx1">
                                    <a:lumMod val="90000"/>
                                    <a:lumOff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 i="0" smtClean="0">
                                <a:solidFill>
                                  <a:schemeClr val="tx1">
                                    <a:lumMod val="90000"/>
                                    <a:lumOff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2400" b="0" i="1" smtClean="0">
                                <a:solidFill>
                                  <a:schemeClr val="tx1">
                                    <a:lumMod val="90000"/>
                                    <a:lumOff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lim>
                        </m:limLow>
                      </m:fName>
                      <m:e>
                        <m:r>
                          <a:rPr lang="en-US" sz="2400" b="0" i="1" smtClean="0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𝑅𝑆𝑆</m:t>
                        </m:r>
                        <m:r>
                          <a:rPr lang="en-US" sz="2400" b="0" i="1" smtClean="0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24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 subject to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b="0" i="1" smtClean="0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b="0" i="1" smtClean="0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sSubSup>
                          <m:sSubSupPr>
                            <m:ctrlPr>
                              <a:rPr lang="en-US" sz="2400" b="0" i="1" smtClean="0">
                                <a:solidFill>
                                  <a:schemeClr val="tx1">
                                    <a:lumMod val="90000"/>
                                    <a:lumOff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solidFill>
                                  <a:schemeClr val="tx1">
                                    <a:lumMod val="90000"/>
                                    <a:lumOff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>
                                    <a:lumMod val="90000"/>
                                    <a:lumOff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2400" b="0" i="1" smtClean="0">
                                <a:solidFill>
                                  <a:schemeClr val="tx1">
                                    <a:lumMod val="90000"/>
                                    <a:lumOff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sz="2400" b="0" i="1" smtClean="0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2400" b="0" i="1" smtClean="0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nary>
                  </m:oMath>
                </a14:m>
                <a:endParaRPr lang="en-US" sz="2400" dirty="0">
                  <a:solidFill>
                    <a:schemeClr val="tx1">
                      <a:lumMod val="90000"/>
                      <a:lumOff val="10000"/>
                    </a:schemeClr>
                  </a:solidFill>
                </a:endParaRPr>
              </a:p>
              <a:p>
                <a:pPr>
                  <a:defRPr/>
                </a:pPr>
                <a:endParaRPr lang="en-US" sz="2400" dirty="0">
                  <a:solidFill>
                    <a:schemeClr val="tx1">
                      <a:lumMod val="90000"/>
                      <a:lumOff val="10000"/>
                    </a:schemeClr>
                  </a:solidFill>
                </a:endParaRPr>
              </a:p>
              <a:p>
                <a:pPr>
                  <a:defRPr/>
                </a:pPr>
                <a:r>
                  <a:rPr lang="en-US" sz="24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Lasso  </a:t>
                </a:r>
              </a:p>
              <a:p>
                <a:pPr marL="0" indent="0" algn="ctr">
                  <a:buNone/>
                  <a:defRPr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 smtClean="0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i="1" smtClean="0">
                                <a:solidFill>
                                  <a:schemeClr val="tx1">
                                    <a:lumMod val="90000"/>
                                    <a:lumOff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 i="0" smtClean="0">
                                <a:solidFill>
                                  <a:schemeClr val="tx1">
                                    <a:lumMod val="90000"/>
                                    <a:lumOff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2400" b="0" i="1" smtClean="0">
                                <a:solidFill>
                                  <a:schemeClr val="tx1">
                                    <a:lumMod val="90000"/>
                                    <a:lumOff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lim>
                        </m:limLow>
                      </m:fName>
                      <m:e>
                        <m:r>
                          <a:rPr lang="en-US" sz="2400" b="0" i="1" smtClean="0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𝑅𝑆𝑆</m:t>
                        </m:r>
                        <m:r>
                          <a:rPr lang="en-US" sz="2400" b="0" i="1" smtClean="0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24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 subject to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b="0" i="1" smtClean="0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b="0" i="1" smtClean="0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r>
                          <a:rPr lang="en-US" sz="2400" b="0" i="1" smtClean="0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>
                                    <a:lumMod val="90000"/>
                                    <a:lumOff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>
                                    <a:lumMod val="90000"/>
                                    <a:lumOff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>
                                    <a:lumMod val="90000"/>
                                    <a:lumOff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| ≤</m:t>
                        </m:r>
                        <m:r>
                          <a:rPr lang="en-US" sz="2400" b="0" i="1" smtClean="0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nary>
                  </m:oMath>
                </a14:m>
                <a:endParaRPr lang="en-US" sz="2400" dirty="0">
                  <a:solidFill>
                    <a:schemeClr val="tx1">
                      <a:lumMod val="90000"/>
                      <a:lumOff val="10000"/>
                    </a:schemeClr>
                  </a:solidFill>
                </a:endParaRPr>
              </a:p>
              <a:p>
                <a:pPr marL="0" indent="0">
                  <a:buNone/>
                  <a:defRPr/>
                </a:pPr>
                <a:endParaRPr lang="en-US" sz="2400" dirty="0">
                  <a:solidFill>
                    <a:schemeClr val="tx1">
                      <a:lumMod val="90000"/>
                      <a:lumOff val="1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266C77-78DB-EC46-B688-07B236F781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4992" y="756687"/>
                <a:ext cx="7467600" cy="5407068"/>
              </a:xfrm>
              <a:prstGeom prst="rect">
                <a:avLst/>
              </a:prstGeom>
              <a:blipFill>
                <a:blip r:embed="rId3"/>
                <a:stretch>
                  <a:fillRect l="-1358" t="-1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75247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2AAF67-A345-98DA-69C3-3CA71EDF34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68B16-1444-0535-4551-B35753588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Lasso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D922CBD-9289-F23A-D0BF-C7BFADFFE4A8}"/>
              </a:ext>
            </a:extLst>
          </p:cNvPr>
          <p:cNvSpPr txBox="1">
            <a:spLocks/>
          </p:cNvSpPr>
          <p:nvPr/>
        </p:nvSpPr>
        <p:spPr>
          <a:xfrm>
            <a:off x="3557392" y="801666"/>
            <a:ext cx="7779476" cy="58496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2920" lvl="1" indent="0">
              <a:buNone/>
            </a:pPr>
            <a:endParaRPr lang="en-US" sz="22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40DBC71-789D-5E2F-2986-984B3D17DF5C}"/>
              </a:ext>
            </a:extLst>
          </p:cNvPr>
          <p:cNvSpPr txBox="1">
            <a:spLocks/>
          </p:cNvSpPr>
          <p:nvPr/>
        </p:nvSpPr>
        <p:spPr>
          <a:xfrm>
            <a:off x="4021668" y="801666"/>
            <a:ext cx="7467600" cy="54070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endParaRPr lang="en-US" sz="2200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266C77-78DB-EC46-B688-07B236F7811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04992" y="756687"/>
                <a:ext cx="7467600" cy="5407068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/>
                  </a:buClr>
                  <a:buFont typeface="Wingdings 2" pitchFamily="18" charset="2"/>
                  <a:buChar char="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  <a:defRPr/>
                </a:pPr>
                <a:r>
                  <a:rPr lang="en-US" sz="24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How does the lasso get coefficients exactly equal to 0?</a:t>
                </a:r>
              </a:p>
              <a:p>
                <a:pPr marL="0" indent="0">
                  <a:buNone/>
                  <a:defRPr/>
                </a:pPr>
                <a:endParaRPr lang="en-US" sz="2400" dirty="0">
                  <a:solidFill>
                    <a:schemeClr val="tx1">
                      <a:lumMod val="90000"/>
                      <a:lumOff val="10000"/>
                    </a:schemeClr>
                  </a:solidFill>
                </a:endParaRPr>
              </a:p>
              <a:p>
                <a:pPr marL="0" indent="0">
                  <a:buNone/>
                  <a:defRPr/>
                </a:pPr>
                <a:r>
                  <a:rPr lang="en-US" sz="24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For each value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24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, there exists a value 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4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 such that:</a:t>
                </a:r>
              </a:p>
              <a:p>
                <a:pPr marL="0" indent="0">
                  <a:buNone/>
                  <a:defRPr/>
                </a:pPr>
                <a:endParaRPr lang="en-US" sz="2400" dirty="0">
                  <a:solidFill>
                    <a:schemeClr val="tx1">
                      <a:lumMod val="90000"/>
                      <a:lumOff val="10000"/>
                    </a:schemeClr>
                  </a:solidFill>
                </a:endParaRPr>
              </a:p>
              <a:p>
                <a:pPr>
                  <a:defRPr/>
                </a:pPr>
                <a:r>
                  <a:rPr lang="en-US" sz="24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Ridge Regression</a:t>
                </a:r>
              </a:p>
              <a:p>
                <a:pPr marL="0" indent="0" algn="ctr">
                  <a:buNone/>
                  <a:defRPr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 smtClean="0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i="1" smtClean="0">
                                <a:solidFill>
                                  <a:schemeClr val="tx1">
                                    <a:lumMod val="90000"/>
                                    <a:lumOff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 i="0" smtClean="0">
                                <a:solidFill>
                                  <a:schemeClr val="tx1">
                                    <a:lumMod val="90000"/>
                                    <a:lumOff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2400" b="0" i="1" smtClean="0">
                                <a:solidFill>
                                  <a:schemeClr val="tx1">
                                    <a:lumMod val="90000"/>
                                    <a:lumOff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lim>
                        </m:limLow>
                      </m:fName>
                      <m:e>
                        <m:r>
                          <a:rPr lang="en-US" sz="2400" b="0" i="1" smtClean="0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𝑅𝑆𝑆</m:t>
                        </m:r>
                        <m:r>
                          <a:rPr lang="en-US" sz="2400" b="0" i="1" smtClean="0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24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 subject to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b="0" i="1" smtClean="0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b="0" i="1" smtClean="0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sSubSup>
                          <m:sSubSupPr>
                            <m:ctrlPr>
                              <a:rPr lang="en-US" sz="2400" b="0" i="1" smtClean="0">
                                <a:solidFill>
                                  <a:schemeClr val="tx1">
                                    <a:lumMod val="90000"/>
                                    <a:lumOff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solidFill>
                                  <a:schemeClr val="tx1">
                                    <a:lumMod val="90000"/>
                                    <a:lumOff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>
                                    <a:lumMod val="90000"/>
                                    <a:lumOff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2400" b="0" i="1" smtClean="0">
                                <a:solidFill>
                                  <a:schemeClr val="tx1">
                                    <a:lumMod val="90000"/>
                                    <a:lumOff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sz="2400" b="0" i="1" smtClean="0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2400" b="0" i="1" smtClean="0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nary>
                  </m:oMath>
                </a14:m>
                <a:endParaRPr lang="en-US" sz="2400" dirty="0">
                  <a:solidFill>
                    <a:schemeClr val="tx1">
                      <a:lumMod val="90000"/>
                      <a:lumOff val="10000"/>
                    </a:schemeClr>
                  </a:solidFill>
                </a:endParaRPr>
              </a:p>
              <a:p>
                <a:pPr>
                  <a:defRPr/>
                </a:pPr>
                <a:endParaRPr lang="en-US" sz="2400" dirty="0">
                  <a:solidFill>
                    <a:schemeClr val="tx1">
                      <a:lumMod val="90000"/>
                      <a:lumOff val="10000"/>
                    </a:schemeClr>
                  </a:solidFill>
                </a:endParaRPr>
              </a:p>
              <a:p>
                <a:pPr>
                  <a:defRPr/>
                </a:pPr>
                <a:r>
                  <a:rPr lang="en-US" sz="24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Lasso  </a:t>
                </a:r>
              </a:p>
              <a:p>
                <a:pPr marL="0" indent="0" algn="ctr">
                  <a:buNone/>
                  <a:defRPr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 smtClean="0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i="1" smtClean="0">
                                <a:solidFill>
                                  <a:schemeClr val="tx1">
                                    <a:lumMod val="90000"/>
                                    <a:lumOff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 i="0" smtClean="0">
                                <a:solidFill>
                                  <a:schemeClr val="tx1">
                                    <a:lumMod val="90000"/>
                                    <a:lumOff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2400" b="0" i="1" smtClean="0">
                                <a:solidFill>
                                  <a:schemeClr val="tx1">
                                    <a:lumMod val="90000"/>
                                    <a:lumOff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lim>
                        </m:limLow>
                      </m:fName>
                      <m:e>
                        <m:r>
                          <a:rPr lang="en-US" sz="2400" b="0" i="1" smtClean="0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𝑅𝑆𝑆</m:t>
                        </m:r>
                        <m:r>
                          <a:rPr lang="en-US" sz="2400" b="0" i="1" smtClean="0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24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 subject to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b="0" i="1" smtClean="0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b="0" i="1" smtClean="0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r>
                          <a:rPr lang="en-US" sz="2400" b="0" i="1" smtClean="0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>
                                    <a:lumMod val="90000"/>
                                    <a:lumOff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>
                                    <a:lumMod val="90000"/>
                                    <a:lumOff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>
                                    <a:lumMod val="90000"/>
                                    <a:lumOff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| ≤</m:t>
                        </m:r>
                        <m:r>
                          <a:rPr lang="en-US" sz="2400" b="0" i="1" smtClean="0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nary>
                  </m:oMath>
                </a14:m>
                <a:endParaRPr lang="en-US" sz="2400" dirty="0">
                  <a:solidFill>
                    <a:schemeClr val="tx1">
                      <a:lumMod val="90000"/>
                      <a:lumOff val="10000"/>
                    </a:schemeClr>
                  </a:solidFill>
                </a:endParaRPr>
              </a:p>
              <a:p>
                <a:pPr marL="0" indent="0">
                  <a:buNone/>
                  <a:defRPr/>
                </a:pPr>
                <a:endParaRPr lang="en-US" sz="2400" dirty="0">
                  <a:solidFill>
                    <a:schemeClr val="tx1">
                      <a:lumMod val="90000"/>
                      <a:lumOff val="1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266C77-78DB-EC46-B688-07B236F781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4992" y="756687"/>
                <a:ext cx="7467600" cy="5407068"/>
              </a:xfrm>
              <a:prstGeom prst="rect">
                <a:avLst/>
              </a:prstGeom>
              <a:blipFill>
                <a:blip r:embed="rId3"/>
                <a:stretch>
                  <a:fillRect l="-1358" t="-1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52B1B7FC-29EC-C2CF-5D67-4E5D235CBC57}"/>
                  </a:ext>
                </a:extLst>
              </p:cNvPr>
              <p:cNvSpPr/>
              <p:nvPr/>
            </p:nvSpPr>
            <p:spPr>
              <a:xfrm>
                <a:off x="4133941" y="5501089"/>
                <a:ext cx="6341531" cy="1110490"/>
              </a:xfrm>
              <a:prstGeom prst="round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Consider the case where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sz="2400" dirty="0"/>
                  <a:t>, what does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400" dirty="0"/>
                  <a:t> work out to in each case?</a:t>
                </a:r>
              </a:p>
            </p:txBody>
          </p:sp>
        </mc:Choice>
        <mc:Fallback xmlns=""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52B1B7FC-29EC-C2CF-5D67-4E5D235CBC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3941" y="5501089"/>
                <a:ext cx="6341531" cy="111049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65103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2AAF67-A345-98DA-69C3-3CA71EDF34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68B16-1444-0535-4551-B35753588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Lasso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D922CBD-9289-F23A-D0BF-C7BFADFFE4A8}"/>
              </a:ext>
            </a:extLst>
          </p:cNvPr>
          <p:cNvSpPr txBox="1">
            <a:spLocks/>
          </p:cNvSpPr>
          <p:nvPr/>
        </p:nvSpPr>
        <p:spPr>
          <a:xfrm>
            <a:off x="3557392" y="801666"/>
            <a:ext cx="7779476" cy="58496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2920" lvl="1" indent="0">
              <a:buNone/>
            </a:pPr>
            <a:endParaRPr lang="en-US" sz="22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40DBC71-789D-5E2F-2986-984B3D17DF5C}"/>
              </a:ext>
            </a:extLst>
          </p:cNvPr>
          <p:cNvSpPr txBox="1">
            <a:spLocks/>
          </p:cNvSpPr>
          <p:nvPr/>
        </p:nvSpPr>
        <p:spPr>
          <a:xfrm>
            <a:off x="4021668" y="801666"/>
            <a:ext cx="7467600" cy="54070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endParaRPr lang="en-US" sz="2200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66C77-78DB-EC46-B688-07B236F7811D}"/>
              </a:ext>
            </a:extLst>
          </p:cNvPr>
          <p:cNvSpPr txBox="1">
            <a:spLocks/>
          </p:cNvSpPr>
          <p:nvPr/>
        </p:nvSpPr>
        <p:spPr>
          <a:xfrm>
            <a:off x="3404992" y="756687"/>
            <a:ext cx="7467600" cy="54070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endParaRPr lang="en-US" sz="2400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pic>
        <p:nvPicPr>
          <p:cNvPr id="13" name="Content Placeholder 3" descr="Screen Shot 2016-03-09 at 10.16.14 AM.png">
            <a:extLst>
              <a:ext uri="{FF2B5EF4-FFF2-40B4-BE49-F238E27FC236}">
                <a16:creationId xmlns:a16="http://schemas.microsoft.com/office/drawing/2014/main" id="{1FCC4E98-19B0-7CB4-9082-D6ACEDA69CD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433" r="53650" b="-3433"/>
          <a:stretch/>
        </p:blipFill>
        <p:spPr>
          <a:xfrm>
            <a:off x="8248919" y="1095703"/>
            <a:ext cx="3814373" cy="487680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3E2958F2-D5A0-9302-DD14-9465482FDCDC}"/>
              </a:ext>
            </a:extLst>
          </p:cNvPr>
          <p:cNvGrpSpPr/>
          <p:nvPr/>
        </p:nvGrpSpPr>
        <p:grpSpPr>
          <a:xfrm>
            <a:off x="3753119" y="1062576"/>
            <a:ext cx="4194691" cy="4909927"/>
            <a:chOff x="533400" y="1109873"/>
            <a:chExt cx="4194691" cy="4909927"/>
          </a:xfrm>
        </p:grpSpPr>
        <p:pic>
          <p:nvPicPr>
            <p:cNvPr id="16" name="Content Placeholder 3" descr="Screen Shot 2016-03-09 at 10.16.14 AM.png">
              <a:extLst>
                <a:ext uri="{FF2B5EF4-FFF2-40B4-BE49-F238E27FC236}">
                  <a16:creationId xmlns:a16="http://schemas.microsoft.com/office/drawing/2014/main" id="{05F6B2DB-3166-9202-0004-A8D1021F8E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874" t="-3433" b="-3433"/>
            <a:stretch/>
          </p:blipFill>
          <p:spPr>
            <a:xfrm>
              <a:off x="533400" y="1143000"/>
              <a:ext cx="4042864" cy="4876800"/>
            </a:xfrm>
            <a:prstGeom prst="rect">
              <a:avLst/>
            </a:prstGeom>
          </p:spPr>
        </p:pic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47D8AD62-BAB3-793E-941B-28D057EC2CA4}"/>
                </a:ext>
              </a:extLst>
            </p:cNvPr>
            <p:cNvSpPr/>
            <p:nvPr/>
          </p:nvSpPr>
          <p:spPr>
            <a:xfrm>
              <a:off x="1658620" y="1109873"/>
              <a:ext cx="3069471" cy="3084166"/>
            </a:xfrm>
            <a:custGeom>
              <a:avLst/>
              <a:gdLst>
                <a:gd name="connsiteX0" fmla="*/ 21346 w 3073793"/>
                <a:gd name="connsiteY0" fmla="*/ 2230417 h 3084166"/>
                <a:gd name="connsiteX1" fmla="*/ 0 w 3073793"/>
                <a:gd name="connsiteY1" fmla="*/ 3009463 h 3084166"/>
                <a:gd name="connsiteX2" fmla="*/ 533645 w 3073793"/>
                <a:gd name="connsiteY2" fmla="*/ 3084166 h 3084166"/>
                <a:gd name="connsiteX3" fmla="*/ 2390728 w 3073793"/>
                <a:gd name="connsiteY3" fmla="*/ 1963621 h 3084166"/>
                <a:gd name="connsiteX4" fmla="*/ 3073793 w 3073793"/>
                <a:gd name="connsiteY4" fmla="*/ 661655 h 3084166"/>
                <a:gd name="connsiteX5" fmla="*/ 2913700 w 3073793"/>
                <a:gd name="connsiteY5" fmla="*/ 74703 h 3084166"/>
                <a:gd name="connsiteX6" fmla="*/ 1910448 w 3073793"/>
                <a:gd name="connsiteY6" fmla="*/ 0 h 3084166"/>
                <a:gd name="connsiteX7" fmla="*/ 1216710 w 3073793"/>
                <a:gd name="connsiteY7" fmla="*/ 501577 h 3084166"/>
                <a:gd name="connsiteX8" fmla="*/ 469607 w 3073793"/>
                <a:gd name="connsiteY8" fmla="*/ 1494059 h 3084166"/>
                <a:gd name="connsiteX9" fmla="*/ 21346 w 3073793"/>
                <a:gd name="connsiteY9" fmla="*/ 2230417 h 3084166"/>
                <a:gd name="connsiteX0" fmla="*/ 11132 w 3063579"/>
                <a:gd name="connsiteY0" fmla="*/ 2230417 h 3084166"/>
                <a:gd name="connsiteX1" fmla="*/ 0 w 3063579"/>
                <a:gd name="connsiteY1" fmla="*/ 2995844 h 3084166"/>
                <a:gd name="connsiteX2" fmla="*/ 523431 w 3063579"/>
                <a:gd name="connsiteY2" fmla="*/ 3084166 h 3084166"/>
                <a:gd name="connsiteX3" fmla="*/ 2380514 w 3063579"/>
                <a:gd name="connsiteY3" fmla="*/ 1963621 h 3084166"/>
                <a:gd name="connsiteX4" fmla="*/ 3063579 w 3063579"/>
                <a:gd name="connsiteY4" fmla="*/ 661655 h 3084166"/>
                <a:gd name="connsiteX5" fmla="*/ 2903486 w 3063579"/>
                <a:gd name="connsiteY5" fmla="*/ 74703 h 3084166"/>
                <a:gd name="connsiteX6" fmla="*/ 1900234 w 3063579"/>
                <a:gd name="connsiteY6" fmla="*/ 0 h 3084166"/>
                <a:gd name="connsiteX7" fmla="*/ 1206496 w 3063579"/>
                <a:gd name="connsiteY7" fmla="*/ 501577 h 3084166"/>
                <a:gd name="connsiteX8" fmla="*/ 459393 w 3063579"/>
                <a:gd name="connsiteY8" fmla="*/ 1494059 h 3084166"/>
                <a:gd name="connsiteX9" fmla="*/ 11132 w 3063579"/>
                <a:gd name="connsiteY9" fmla="*/ 2230417 h 3084166"/>
                <a:gd name="connsiteX0" fmla="*/ 0 w 3069471"/>
                <a:gd name="connsiteY0" fmla="*/ 2230417 h 3084166"/>
                <a:gd name="connsiteX1" fmla="*/ 5892 w 3069471"/>
                <a:gd name="connsiteY1" fmla="*/ 2995844 h 3084166"/>
                <a:gd name="connsiteX2" fmla="*/ 529323 w 3069471"/>
                <a:gd name="connsiteY2" fmla="*/ 3084166 h 3084166"/>
                <a:gd name="connsiteX3" fmla="*/ 2386406 w 3069471"/>
                <a:gd name="connsiteY3" fmla="*/ 1963621 h 3084166"/>
                <a:gd name="connsiteX4" fmla="*/ 3069471 w 3069471"/>
                <a:gd name="connsiteY4" fmla="*/ 661655 h 3084166"/>
                <a:gd name="connsiteX5" fmla="*/ 2909378 w 3069471"/>
                <a:gd name="connsiteY5" fmla="*/ 74703 h 3084166"/>
                <a:gd name="connsiteX6" fmla="*/ 1906126 w 3069471"/>
                <a:gd name="connsiteY6" fmla="*/ 0 h 3084166"/>
                <a:gd name="connsiteX7" fmla="*/ 1212388 w 3069471"/>
                <a:gd name="connsiteY7" fmla="*/ 501577 h 3084166"/>
                <a:gd name="connsiteX8" fmla="*/ 465285 w 3069471"/>
                <a:gd name="connsiteY8" fmla="*/ 1494059 h 3084166"/>
                <a:gd name="connsiteX9" fmla="*/ 0 w 3069471"/>
                <a:gd name="connsiteY9" fmla="*/ 2230417 h 3084166"/>
                <a:gd name="connsiteX0" fmla="*/ 0 w 3069471"/>
                <a:gd name="connsiteY0" fmla="*/ 2230417 h 3084166"/>
                <a:gd name="connsiteX1" fmla="*/ 5892 w 3069471"/>
                <a:gd name="connsiteY1" fmla="*/ 2995844 h 3084166"/>
                <a:gd name="connsiteX2" fmla="*/ 237850 w 3069471"/>
                <a:gd name="connsiteY2" fmla="*/ 3033697 h 3084166"/>
                <a:gd name="connsiteX3" fmla="*/ 529323 w 3069471"/>
                <a:gd name="connsiteY3" fmla="*/ 3084166 h 3084166"/>
                <a:gd name="connsiteX4" fmla="*/ 2386406 w 3069471"/>
                <a:gd name="connsiteY4" fmla="*/ 1963621 h 3084166"/>
                <a:gd name="connsiteX5" fmla="*/ 3069471 w 3069471"/>
                <a:gd name="connsiteY5" fmla="*/ 661655 h 3084166"/>
                <a:gd name="connsiteX6" fmla="*/ 2909378 w 3069471"/>
                <a:gd name="connsiteY6" fmla="*/ 74703 h 3084166"/>
                <a:gd name="connsiteX7" fmla="*/ 1906126 w 3069471"/>
                <a:gd name="connsiteY7" fmla="*/ 0 h 3084166"/>
                <a:gd name="connsiteX8" fmla="*/ 1212388 w 3069471"/>
                <a:gd name="connsiteY8" fmla="*/ 501577 h 3084166"/>
                <a:gd name="connsiteX9" fmla="*/ 465285 w 3069471"/>
                <a:gd name="connsiteY9" fmla="*/ 1494059 h 3084166"/>
                <a:gd name="connsiteX10" fmla="*/ 0 w 3069471"/>
                <a:gd name="connsiteY10" fmla="*/ 2230417 h 3084166"/>
                <a:gd name="connsiteX0" fmla="*/ 0 w 3069471"/>
                <a:gd name="connsiteY0" fmla="*/ 2230417 h 3084166"/>
                <a:gd name="connsiteX1" fmla="*/ 5892 w 3069471"/>
                <a:gd name="connsiteY1" fmla="*/ 2995844 h 3084166"/>
                <a:gd name="connsiteX2" fmla="*/ 244659 w 3069471"/>
                <a:gd name="connsiteY2" fmla="*/ 3020078 h 3084166"/>
                <a:gd name="connsiteX3" fmla="*/ 529323 w 3069471"/>
                <a:gd name="connsiteY3" fmla="*/ 3084166 h 3084166"/>
                <a:gd name="connsiteX4" fmla="*/ 2386406 w 3069471"/>
                <a:gd name="connsiteY4" fmla="*/ 1963621 h 3084166"/>
                <a:gd name="connsiteX5" fmla="*/ 3069471 w 3069471"/>
                <a:gd name="connsiteY5" fmla="*/ 661655 h 3084166"/>
                <a:gd name="connsiteX6" fmla="*/ 2909378 w 3069471"/>
                <a:gd name="connsiteY6" fmla="*/ 74703 h 3084166"/>
                <a:gd name="connsiteX7" fmla="*/ 1906126 w 3069471"/>
                <a:gd name="connsiteY7" fmla="*/ 0 h 3084166"/>
                <a:gd name="connsiteX8" fmla="*/ 1212388 w 3069471"/>
                <a:gd name="connsiteY8" fmla="*/ 501577 h 3084166"/>
                <a:gd name="connsiteX9" fmla="*/ 465285 w 3069471"/>
                <a:gd name="connsiteY9" fmla="*/ 1494059 h 3084166"/>
                <a:gd name="connsiteX10" fmla="*/ 0 w 3069471"/>
                <a:gd name="connsiteY10" fmla="*/ 2230417 h 3084166"/>
                <a:gd name="connsiteX0" fmla="*/ 0 w 3069471"/>
                <a:gd name="connsiteY0" fmla="*/ 2230417 h 3084166"/>
                <a:gd name="connsiteX1" fmla="*/ 5892 w 3069471"/>
                <a:gd name="connsiteY1" fmla="*/ 2995844 h 3084166"/>
                <a:gd name="connsiteX2" fmla="*/ 244659 w 3069471"/>
                <a:gd name="connsiteY2" fmla="*/ 3020078 h 3084166"/>
                <a:gd name="connsiteX3" fmla="*/ 529323 w 3069471"/>
                <a:gd name="connsiteY3" fmla="*/ 3084166 h 3084166"/>
                <a:gd name="connsiteX4" fmla="*/ 2386406 w 3069471"/>
                <a:gd name="connsiteY4" fmla="*/ 1963621 h 3084166"/>
                <a:gd name="connsiteX5" fmla="*/ 3069471 w 3069471"/>
                <a:gd name="connsiteY5" fmla="*/ 661655 h 3084166"/>
                <a:gd name="connsiteX6" fmla="*/ 2909378 w 3069471"/>
                <a:gd name="connsiteY6" fmla="*/ 74703 h 3084166"/>
                <a:gd name="connsiteX7" fmla="*/ 1906126 w 3069471"/>
                <a:gd name="connsiteY7" fmla="*/ 0 h 3084166"/>
                <a:gd name="connsiteX8" fmla="*/ 1212388 w 3069471"/>
                <a:gd name="connsiteY8" fmla="*/ 501577 h 3084166"/>
                <a:gd name="connsiteX9" fmla="*/ 465285 w 3069471"/>
                <a:gd name="connsiteY9" fmla="*/ 1494059 h 3084166"/>
                <a:gd name="connsiteX10" fmla="*/ 0 w 3069471"/>
                <a:gd name="connsiteY10" fmla="*/ 2230417 h 3084166"/>
                <a:gd name="connsiteX0" fmla="*/ 0 w 3069471"/>
                <a:gd name="connsiteY0" fmla="*/ 2230417 h 3084166"/>
                <a:gd name="connsiteX1" fmla="*/ 5892 w 3069471"/>
                <a:gd name="connsiteY1" fmla="*/ 2995844 h 3084166"/>
                <a:gd name="connsiteX2" fmla="*/ 244659 w 3069471"/>
                <a:gd name="connsiteY2" fmla="*/ 3020078 h 3084166"/>
                <a:gd name="connsiteX3" fmla="*/ 529323 w 3069471"/>
                <a:gd name="connsiteY3" fmla="*/ 3084166 h 3084166"/>
                <a:gd name="connsiteX4" fmla="*/ 2386406 w 3069471"/>
                <a:gd name="connsiteY4" fmla="*/ 1963621 h 3084166"/>
                <a:gd name="connsiteX5" fmla="*/ 3069471 w 3069471"/>
                <a:gd name="connsiteY5" fmla="*/ 661655 h 3084166"/>
                <a:gd name="connsiteX6" fmla="*/ 2909378 w 3069471"/>
                <a:gd name="connsiteY6" fmla="*/ 74703 h 3084166"/>
                <a:gd name="connsiteX7" fmla="*/ 1906126 w 3069471"/>
                <a:gd name="connsiteY7" fmla="*/ 0 h 3084166"/>
                <a:gd name="connsiteX8" fmla="*/ 1212388 w 3069471"/>
                <a:gd name="connsiteY8" fmla="*/ 501577 h 3084166"/>
                <a:gd name="connsiteX9" fmla="*/ 465285 w 3069471"/>
                <a:gd name="connsiteY9" fmla="*/ 1494059 h 3084166"/>
                <a:gd name="connsiteX10" fmla="*/ 0 w 3069471"/>
                <a:gd name="connsiteY10" fmla="*/ 2230417 h 3084166"/>
                <a:gd name="connsiteX0" fmla="*/ 0 w 3069471"/>
                <a:gd name="connsiteY0" fmla="*/ 2230417 h 3084166"/>
                <a:gd name="connsiteX1" fmla="*/ 5892 w 3069471"/>
                <a:gd name="connsiteY1" fmla="*/ 2978820 h 3084166"/>
                <a:gd name="connsiteX2" fmla="*/ 244659 w 3069471"/>
                <a:gd name="connsiteY2" fmla="*/ 3020078 h 3084166"/>
                <a:gd name="connsiteX3" fmla="*/ 529323 w 3069471"/>
                <a:gd name="connsiteY3" fmla="*/ 3084166 h 3084166"/>
                <a:gd name="connsiteX4" fmla="*/ 2386406 w 3069471"/>
                <a:gd name="connsiteY4" fmla="*/ 1963621 h 3084166"/>
                <a:gd name="connsiteX5" fmla="*/ 3069471 w 3069471"/>
                <a:gd name="connsiteY5" fmla="*/ 661655 h 3084166"/>
                <a:gd name="connsiteX6" fmla="*/ 2909378 w 3069471"/>
                <a:gd name="connsiteY6" fmla="*/ 74703 h 3084166"/>
                <a:gd name="connsiteX7" fmla="*/ 1906126 w 3069471"/>
                <a:gd name="connsiteY7" fmla="*/ 0 h 3084166"/>
                <a:gd name="connsiteX8" fmla="*/ 1212388 w 3069471"/>
                <a:gd name="connsiteY8" fmla="*/ 501577 h 3084166"/>
                <a:gd name="connsiteX9" fmla="*/ 465285 w 3069471"/>
                <a:gd name="connsiteY9" fmla="*/ 1494059 h 3084166"/>
                <a:gd name="connsiteX10" fmla="*/ 0 w 3069471"/>
                <a:gd name="connsiteY10" fmla="*/ 2230417 h 3084166"/>
                <a:gd name="connsiteX0" fmla="*/ 0 w 3069471"/>
                <a:gd name="connsiteY0" fmla="*/ 2230417 h 3084166"/>
                <a:gd name="connsiteX1" fmla="*/ 5892 w 3069471"/>
                <a:gd name="connsiteY1" fmla="*/ 2978820 h 3084166"/>
                <a:gd name="connsiteX2" fmla="*/ 261683 w 3069471"/>
                <a:gd name="connsiteY2" fmla="*/ 3030292 h 3084166"/>
                <a:gd name="connsiteX3" fmla="*/ 529323 w 3069471"/>
                <a:gd name="connsiteY3" fmla="*/ 3084166 h 3084166"/>
                <a:gd name="connsiteX4" fmla="*/ 2386406 w 3069471"/>
                <a:gd name="connsiteY4" fmla="*/ 1963621 h 3084166"/>
                <a:gd name="connsiteX5" fmla="*/ 3069471 w 3069471"/>
                <a:gd name="connsiteY5" fmla="*/ 661655 h 3084166"/>
                <a:gd name="connsiteX6" fmla="*/ 2909378 w 3069471"/>
                <a:gd name="connsiteY6" fmla="*/ 74703 h 3084166"/>
                <a:gd name="connsiteX7" fmla="*/ 1906126 w 3069471"/>
                <a:gd name="connsiteY7" fmla="*/ 0 h 3084166"/>
                <a:gd name="connsiteX8" fmla="*/ 1212388 w 3069471"/>
                <a:gd name="connsiteY8" fmla="*/ 501577 h 3084166"/>
                <a:gd name="connsiteX9" fmla="*/ 465285 w 3069471"/>
                <a:gd name="connsiteY9" fmla="*/ 1494059 h 3084166"/>
                <a:gd name="connsiteX10" fmla="*/ 0 w 3069471"/>
                <a:gd name="connsiteY10" fmla="*/ 2230417 h 3084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69471" h="3084166">
                  <a:moveTo>
                    <a:pt x="0" y="2230417"/>
                  </a:moveTo>
                  <a:lnTo>
                    <a:pt x="5892" y="2978820"/>
                  </a:lnTo>
                  <a:cubicBezTo>
                    <a:pt x="85481" y="2986898"/>
                    <a:pt x="188904" y="3015404"/>
                    <a:pt x="261683" y="3030292"/>
                  </a:cubicBezTo>
                  <a:cubicBezTo>
                    <a:pt x="366786" y="3075488"/>
                    <a:pt x="434435" y="3062803"/>
                    <a:pt x="529323" y="3084166"/>
                  </a:cubicBezTo>
                  <a:lnTo>
                    <a:pt x="2386406" y="1963621"/>
                  </a:lnTo>
                  <a:lnTo>
                    <a:pt x="3069471" y="661655"/>
                  </a:lnTo>
                  <a:lnTo>
                    <a:pt x="2909378" y="74703"/>
                  </a:lnTo>
                  <a:lnTo>
                    <a:pt x="1906126" y="0"/>
                  </a:lnTo>
                  <a:lnTo>
                    <a:pt x="1212388" y="501577"/>
                  </a:lnTo>
                  <a:lnTo>
                    <a:pt x="465285" y="1494059"/>
                  </a:lnTo>
                  <a:lnTo>
                    <a:pt x="0" y="22304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EA2A8A3-800D-4CBC-7469-BCA3FB0F963F}"/>
              </a:ext>
            </a:extLst>
          </p:cNvPr>
          <p:cNvGrpSpPr/>
          <p:nvPr/>
        </p:nvGrpSpPr>
        <p:grpSpPr>
          <a:xfrm>
            <a:off x="8276351" y="1095703"/>
            <a:ext cx="4194691" cy="3084166"/>
            <a:chOff x="533400" y="1109873"/>
            <a:chExt cx="4194691" cy="3084166"/>
          </a:xfrm>
        </p:grpSpPr>
        <p:pic>
          <p:nvPicPr>
            <p:cNvPr id="19" name="Content Placeholder 3" descr="Screen Shot 2016-03-09 at 10.16.14 AM.png">
              <a:extLst>
                <a:ext uri="{FF2B5EF4-FFF2-40B4-BE49-F238E27FC236}">
                  <a16:creationId xmlns:a16="http://schemas.microsoft.com/office/drawing/2014/main" id="{36842B9E-7FAA-EB8E-4459-5CB8BFB0FA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874" t="-3433" b="38534"/>
            <a:stretch/>
          </p:blipFill>
          <p:spPr>
            <a:xfrm>
              <a:off x="533400" y="1143000"/>
              <a:ext cx="4042864" cy="2961640"/>
            </a:xfrm>
            <a:prstGeom prst="rect">
              <a:avLst/>
            </a:prstGeom>
          </p:spPr>
        </p:pic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5FD2CE5-31DD-80B2-9493-ABA2ECD12A8B}"/>
                </a:ext>
              </a:extLst>
            </p:cNvPr>
            <p:cNvSpPr/>
            <p:nvPr/>
          </p:nvSpPr>
          <p:spPr>
            <a:xfrm>
              <a:off x="1658620" y="1109873"/>
              <a:ext cx="3069471" cy="3084166"/>
            </a:xfrm>
            <a:custGeom>
              <a:avLst/>
              <a:gdLst>
                <a:gd name="connsiteX0" fmla="*/ 21346 w 3073793"/>
                <a:gd name="connsiteY0" fmla="*/ 2230417 h 3084166"/>
                <a:gd name="connsiteX1" fmla="*/ 0 w 3073793"/>
                <a:gd name="connsiteY1" fmla="*/ 3009463 h 3084166"/>
                <a:gd name="connsiteX2" fmla="*/ 533645 w 3073793"/>
                <a:gd name="connsiteY2" fmla="*/ 3084166 h 3084166"/>
                <a:gd name="connsiteX3" fmla="*/ 2390728 w 3073793"/>
                <a:gd name="connsiteY3" fmla="*/ 1963621 h 3084166"/>
                <a:gd name="connsiteX4" fmla="*/ 3073793 w 3073793"/>
                <a:gd name="connsiteY4" fmla="*/ 661655 h 3084166"/>
                <a:gd name="connsiteX5" fmla="*/ 2913700 w 3073793"/>
                <a:gd name="connsiteY5" fmla="*/ 74703 h 3084166"/>
                <a:gd name="connsiteX6" fmla="*/ 1910448 w 3073793"/>
                <a:gd name="connsiteY6" fmla="*/ 0 h 3084166"/>
                <a:gd name="connsiteX7" fmla="*/ 1216710 w 3073793"/>
                <a:gd name="connsiteY7" fmla="*/ 501577 h 3084166"/>
                <a:gd name="connsiteX8" fmla="*/ 469607 w 3073793"/>
                <a:gd name="connsiteY8" fmla="*/ 1494059 h 3084166"/>
                <a:gd name="connsiteX9" fmla="*/ 21346 w 3073793"/>
                <a:gd name="connsiteY9" fmla="*/ 2230417 h 3084166"/>
                <a:gd name="connsiteX0" fmla="*/ 11132 w 3063579"/>
                <a:gd name="connsiteY0" fmla="*/ 2230417 h 3084166"/>
                <a:gd name="connsiteX1" fmla="*/ 0 w 3063579"/>
                <a:gd name="connsiteY1" fmla="*/ 2995844 h 3084166"/>
                <a:gd name="connsiteX2" fmla="*/ 523431 w 3063579"/>
                <a:gd name="connsiteY2" fmla="*/ 3084166 h 3084166"/>
                <a:gd name="connsiteX3" fmla="*/ 2380514 w 3063579"/>
                <a:gd name="connsiteY3" fmla="*/ 1963621 h 3084166"/>
                <a:gd name="connsiteX4" fmla="*/ 3063579 w 3063579"/>
                <a:gd name="connsiteY4" fmla="*/ 661655 h 3084166"/>
                <a:gd name="connsiteX5" fmla="*/ 2903486 w 3063579"/>
                <a:gd name="connsiteY5" fmla="*/ 74703 h 3084166"/>
                <a:gd name="connsiteX6" fmla="*/ 1900234 w 3063579"/>
                <a:gd name="connsiteY6" fmla="*/ 0 h 3084166"/>
                <a:gd name="connsiteX7" fmla="*/ 1206496 w 3063579"/>
                <a:gd name="connsiteY7" fmla="*/ 501577 h 3084166"/>
                <a:gd name="connsiteX8" fmla="*/ 459393 w 3063579"/>
                <a:gd name="connsiteY8" fmla="*/ 1494059 h 3084166"/>
                <a:gd name="connsiteX9" fmla="*/ 11132 w 3063579"/>
                <a:gd name="connsiteY9" fmla="*/ 2230417 h 3084166"/>
                <a:gd name="connsiteX0" fmla="*/ 0 w 3069471"/>
                <a:gd name="connsiteY0" fmla="*/ 2230417 h 3084166"/>
                <a:gd name="connsiteX1" fmla="*/ 5892 w 3069471"/>
                <a:gd name="connsiteY1" fmla="*/ 2995844 h 3084166"/>
                <a:gd name="connsiteX2" fmla="*/ 529323 w 3069471"/>
                <a:gd name="connsiteY2" fmla="*/ 3084166 h 3084166"/>
                <a:gd name="connsiteX3" fmla="*/ 2386406 w 3069471"/>
                <a:gd name="connsiteY3" fmla="*/ 1963621 h 3084166"/>
                <a:gd name="connsiteX4" fmla="*/ 3069471 w 3069471"/>
                <a:gd name="connsiteY4" fmla="*/ 661655 h 3084166"/>
                <a:gd name="connsiteX5" fmla="*/ 2909378 w 3069471"/>
                <a:gd name="connsiteY5" fmla="*/ 74703 h 3084166"/>
                <a:gd name="connsiteX6" fmla="*/ 1906126 w 3069471"/>
                <a:gd name="connsiteY6" fmla="*/ 0 h 3084166"/>
                <a:gd name="connsiteX7" fmla="*/ 1212388 w 3069471"/>
                <a:gd name="connsiteY7" fmla="*/ 501577 h 3084166"/>
                <a:gd name="connsiteX8" fmla="*/ 465285 w 3069471"/>
                <a:gd name="connsiteY8" fmla="*/ 1494059 h 3084166"/>
                <a:gd name="connsiteX9" fmla="*/ 0 w 3069471"/>
                <a:gd name="connsiteY9" fmla="*/ 2230417 h 3084166"/>
                <a:gd name="connsiteX0" fmla="*/ 0 w 3069471"/>
                <a:gd name="connsiteY0" fmla="*/ 2230417 h 3084166"/>
                <a:gd name="connsiteX1" fmla="*/ 5892 w 3069471"/>
                <a:gd name="connsiteY1" fmla="*/ 2995844 h 3084166"/>
                <a:gd name="connsiteX2" fmla="*/ 237850 w 3069471"/>
                <a:gd name="connsiteY2" fmla="*/ 3033697 h 3084166"/>
                <a:gd name="connsiteX3" fmla="*/ 529323 w 3069471"/>
                <a:gd name="connsiteY3" fmla="*/ 3084166 h 3084166"/>
                <a:gd name="connsiteX4" fmla="*/ 2386406 w 3069471"/>
                <a:gd name="connsiteY4" fmla="*/ 1963621 h 3084166"/>
                <a:gd name="connsiteX5" fmla="*/ 3069471 w 3069471"/>
                <a:gd name="connsiteY5" fmla="*/ 661655 h 3084166"/>
                <a:gd name="connsiteX6" fmla="*/ 2909378 w 3069471"/>
                <a:gd name="connsiteY6" fmla="*/ 74703 h 3084166"/>
                <a:gd name="connsiteX7" fmla="*/ 1906126 w 3069471"/>
                <a:gd name="connsiteY7" fmla="*/ 0 h 3084166"/>
                <a:gd name="connsiteX8" fmla="*/ 1212388 w 3069471"/>
                <a:gd name="connsiteY8" fmla="*/ 501577 h 3084166"/>
                <a:gd name="connsiteX9" fmla="*/ 465285 w 3069471"/>
                <a:gd name="connsiteY9" fmla="*/ 1494059 h 3084166"/>
                <a:gd name="connsiteX10" fmla="*/ 0 w 3069471"/>
                <a:gd name="connsiteY10" fmla="*/ 2230417 h 3084166"/>
                <a:gd name="connsiteX0" fmla="*/ 0 w 3069471"/>
                <a:gd name="connsiteY0" fmla="*/ 2230417 h 3084166"/>
                <a:gd name="connsiteX1" fmla="*/ 5892 w 3069471"/>
                <a:gd name="connsiteY1" fmla="*/ 2995844 h 3084166"/>
                <a:gd name="connsiteX2" fmla="*/ 244659 w 3069471"/>
                <a:gd name="connsiteY2" fmla="*/ 3020078 h 3084166"/>
                <a:gd name="connsiteX3" fmla="*/ 529323 w 3069471"/>
                <a:gd name="connsiteY3" fmla="*/ 3084166 h 3084166"/>
                <a:gd name="connsiteX4" fmla="*/ 2386406 w 3069471"/>
                <a:gd name="connsiteY4" fmla="*/ 1963621 h 3084166"/>
                <a:gd name="connsiteX5" fmla="*/ 3069471 w 3069471"/>
                <a:gd name="connsiteY5" fmla="*/ 661655 h 3084166"/>
                <a:gd name="connsiteX6" fmla="*/ 2909378 w 3069471"/>
                <a:gd name="connsiteY6" fmla="*/ 74703 h 3084166"/>
                <a:gd name="connsiteX7" fmla="*/ 1906126 w 3069471"/>
                <a:gd name="connsiteY7" fmla="*/ 0 h 3084166"/>
                <a:gd name="connsiteX8" fmla="*/ 1212388 w 3069471"/>
                <a:gd name="connsiteY8" fmla="*/ 501577 h 3084166"/>
                <a:gd name="connsiteX9" fmla="*/ 465285 w 3069471"/>
                <a:gd name="connsiteY9" fmla="*/ 1494059 h 3084166"/>
                <a:gd name="connsiteX10" fmla="*/ 0 w 3069471"/>
                <a:gd name="connsiteY10" fmla="*/ 2230417 h 3084166"/>
                <a:gd name="connsiteX0" fmla="*/ 0 w 3069471"/>
                <a:gd name="connsiteY0" fmla="*/ 2230417 h 3084166"/>
                <a:gd name="connsiteX1" fmla="*/ 5892 w 3069471"/>
                <a:gd name="connsiteY1" fmla="*/ 2995844 h 3084166"/>
                <a:gd name="connsiteX2" fmla="*/ 244659 w 3069471"/>
                <a:gd name="connsiteY2" fmla="*/ 3020078 h 3084166"/>
                <a:gd name="connsiteX3" fmla="*/ 529323 w 3069471"/>
                <a:gd name="connsiteY3" fmla="*/ 3084166 h 3084166"/>
                <a:gd name="connsiteX4" fmla="*/ 2386406 w 3069471"/>
                <a:gd name="connsiteY4" fmla="*/ 1963621 h 3084166"/>
                <a:gd name="connsiteX5" fmla="*/ 3069471 w 3069471"/>
                <a:gd name="connsiteY5" fmla="*/ 661655 h 3084166"/>
                <a:gd name="connsiteX6" fmla="*/ 2909378 w 3069471"/>
                <a:gd name="connsiteY6" fmla="*/ 74703 h 3084166"/>
                <a:gd name="connsiteX7" fmla="*/ 1906126 w 3069471"/>
                <a:gd name="connsiteY7" fmla="*/ 0 h 3084166"/>
                <a:gd name="connsiteX8" fmla="*/ 1212388 w 3069471"/>
                <a:gd name="connsiteY8" fmla="*/ 501577 h 3084166"/>
                <a:gd name="connsiteX9" fmla="*/ 465285 w 3069471"/>
                <a:gd name="connsiteY9" fmla="*/ 1494059 h 3084166"/>
                <a:gd name="connsiteX10" fmla="*/ 0 w 3069471"/>
                <a:gd name="connsiteY10" fmla="*/ 2230417 h 3084166"/>
                <a:gd name="connsiteX0" fmla="*/ 0 w 3069471"/>
                <a:gd name="connsiteY0" fmla="*/ 2230417 h 3084166"/>
                <a:gd name="connsiteX1" fmla="*/ 5892 w 3069471"/>
                <a:gd name="connsiteY1" fmla="*/ 2995844 h 3084166"/>
                <a:gd name="connsiteX2" fmla="*/ 244659 w 3069471"/>
                <a:gd name="connsiteY2" fmla="*/ 3020078 h 3084166"/>
                <a:gd name="connsiteX3" fmla="*/ 529323 w 3069471"/>
                <a:gd name="connsiteY3" fmla="*/ 3084166 h 3084166"/>
                <a:gd name="connsiteX4" fmla="*/ 2386406 w 3069471"/>
                <a:gd name="connsiteY4" fmla="*/ 1963621 h 3084166"/>
                <a:gd name="connsiteX5" fmla="*/ 3069471 w 3069471"/>
                <a:gd name="connsiteY5" fmla="*/ 661655 h 3084166"/>
                <a:gd name="connsiteX6" fmla="*/ 2909378 w 3069471"/>
                <a:gd name="connsiteY6" fmla="*/ 74703 h 3084166"/>
                <a:gd name="connsiteX7" fmla="*/ 1906126 w 3069471"/>
                <a:gd name="connsiteY7" fmla="*/ 0 h 3084166"/>
                <a:gd name="connsiteX8" fmla="*/ 1212388 w 3069471"/>
                <a:gd name="connsiteY8" fmla="*/ 501577 h 3084166"/>
                <a:gd name="connsiteX9" fmla="*/ 465285 w 3069471"/>
                <a:gd name="connsiteY9" fmla="*/ 1494059 h 3084166"/>
                <a:gd name="connsiteX10" fmla="*/ 0 w 3069471"/>
                <a:gd name="connsiteY10" fmla="*/ 2230417 h 3084166"/>
                <a:gd name="connsiteX0" fmla="*/ 0 w 3069471"/>
                <a:gd name="connsiteY0" fmla="*/ 2230417 h 3084166"/>
                <a:gd name="connsiteX1" fmla="*/ 5892 w 3069471"/>
                <a:gd name="connsiteY1" fmla="*/ 2978820 h 3084166"/>
                <a:gd name="connsiteX2" fmla="*/ 244659 w 3069471"/>
                <a:gd name="connsiteY2" fmla="*/ 3020078 h 3084166"/>
                <a:gd name="connsiteX3" fmla="*/ 529323 w 3069471"/>
                <a:gd name="connsiteY3" fmla="*/ 3084166 h 3084166"/>
                <a:gd name="connsiteX4" fmla="*/ 2386406 w 3069471"/>
                <a:gd name="connsiteY4" fmla="*/ 1963621 h 3084166"/>
                <a:gd name="connsiteX5" fmla="*/ 3069471 w 3069471"/>
                <a:gd name="connsiteY5" fmla="*/ 661655 h 3084166"/>
                <a:gd name="connsiteX6" fmla="*/ 2909378 w 3069471"/>
                <a:gd name="connsiteY6" fmla="*/ 74703 h 3084166"/>
                <a:gd name="connsiteX7" fmla="*/ 1906126 w 3069471"/>
                <a:gd name="connsiteY7" fmla="*/ 0 h 3084166"/>
                <a:gd name="connsiteX8" fmla="*/ 1212388 w 3069471"/>
                <a:gd name="connsiteY8" fmla="*/ 501577 h 3084166"/>
                <a:gd name="connsiteX9" fmla="*/ 465285 w 3069471"/>
                <a:gd name="connsiteY9" fmla="*/ 1494059 h 3084166"/>
                <a:gd name="connsiteX10" fmla="*/ 0 w 3069471"/>
                <a:gd name="connsiteY10" fmla="*/ 2230417 h 3084166"/>
                <a:gd name="connsiteX0" fmla="*/ 0 w 3069471"/>
                <a:gd name="connsiteY0" fmla="*/ 2230417 h 3084166"/>
                <a:gd name="connsiteX1" fmla="*/ 5892 w 3069471"/>
                <a:gd name="connsiteY1" fmla="*/ 2978820 h 3084166"/>
                <a:gd name="connsiteX2" fmla="*/ 261683 w 3069471"/>
                <a:gd name="connsiteY2" fmla="*/ 3030292 h 3084166"/>
                <a:gd name="connsiteX3" fmla="*/ 529323 w 3069471"/>
                <a:gd name="connsiteY3" fmla="*/ 3084166 h 3084166"/>
                <a:gd name="connsiteX4" fmla="*/ 2386406 w 3069471"/>
                <a:gd name="connsiteY4" fmla="*/ 1963621 h 3084166"/>
                <a:gd name="connsiteX5" fmla="*/ 3069471 w 3069471"/>
                <a:gd name="connsiteY5" fmla="*/ 661655 h 3084166"/>
                <a:gd name="connsiteX6" fmla="*/ 2909378 w 3069471"/>
                <a:gd name="connsiteY6" fmla="*/ 74703 h 3084166"/>
                <a:gd name="connsiteX7" fmla="*/ 1906126 w 3069471"/>
                <a:gd name="connsiteY7" fmla="*/ 0 h 3084166"/>
                <a:gd name="connsiteX8" fmla="*/ 1212388 w 3069471"/>
                <a:gd name="connsiteY8" fmla="*/ 501577 h 3084166"/>
                <a:gd name="connsiteX9" fmla="*/ 465285 w 3069471"/>
                <a:gd name="connsiteY9" fmla="*/ 1494059 h 3084166"/>
                <a:gd name="connsiteX10" fmla="*/ 0 w 3069471"/>
                <a:gd name="connsiteY10" fmla="*/ 2230417 h 3084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69471" h="3084166">
                  <a:moveTo>
                    <a:pt x="0" y="2230417"/>
                  </a:moveTo>
                  <a:lnTo>
                    <a:pt x="5892" y="2978820"/>
                  </a:lnTo>
                  <a:cubicBezTo>
                    <a:pt x="85481" y="2986898"/>
                    <a:pt x="188904" y="3015404"/>
                    <a:pt x="261683" y="3030292"/>
                  </a:cubicBezTo>
                  <a:cubicBezTo>
                    <a:pt x="366786" y="3075488"/>
                    <a:pt x="434435" y="3062803"/>
                    <a:pt x="529323" y="3084166"/>
                  </a:cubicBezTo>
                  <a:lnTo>
                    <a:pt x="2386406" y="1963621"/>
                  </a:lnTo>
                  <a:lnTo>
                    <a:pt x="3069471" y="661655"/>
                  </a:lnTo>
                  <a:lnTo>
                    <a:pt x="2909378" y="74703"/>
                  </a:lnTo>
                  <a:lnTo>
                    <a:pt x="1906126" y="0"/>
                  </a:lnTo>
                  <a:lnTo>
                    <a:pt x="1212388" y="501577"/>
                  </a:lnTo>
                  <a:lnTo>
                    <a:pt x="465285" y="1494059"/>
                  </a:lnTo>
                  <a:lnTo>
                    <a:pt x="0" y="22304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3A965CFA-EF85-C77F-DA75-C7A96C1CADDC}"/>
              </a:ext>
            </a:extLst>
          </p:cNvPr>
          <p:cNvSpPr/>
          <p:nvPr/>
        </p:nvSpPr>
        <p:spPr>
          <a:xfrm>
            <a:off x="3905519" y="5907971"/>
            <a:ext cx="20703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Ridge regression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712CB32-150E-CD19-1B5A-3CB25585FA81}"/>
              </a:ext>
            </a:extLst>
          </p:cNvPr>
          <p:cNvSpPr/>
          <p:nvPr/>
        </p:nvSpPr>
        <p:spPr>
          <a:xfrm>
            <a:off x="8934719" y="5907971"/>
            <a:ext cx="851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Lasso</a:t>
            </a:r>
          </a:p>
        </p:txBody>
      </p:sp>
    </p:spTree>
    <p:extLst>
      <p:ext uri="{BB962C8B-B14F-4D97-AF65-F5344CB8AC3E}">
        <p14:creationId xmlns:p14="http://schemas.microsoft.com/office/powerpoint/2010/main" val="33674988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2AAF67-A345-98DA-69C3-3CA71EDF34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68B16-1444-0535-4551-B35753588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Lasso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D922CBD-9289-F23A-D0BF-C7BFADFFE4A8}"/>
              </a:ext>
            </a:extLst>
          </p:cNvPr>
          <p:cNvSpPr txBox="1">
            <a:spLocks/>
          </p:cNvSpPr>
          <p:nvPr/>
        </p:nvSpPr>
        <p:spPr>
          <a:xfrm>
            <a:off x="3557392" y="801666"/>
            <a:ext cx="7779476" cy="58496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2920" lvl="1" indent="0">
              <a:buNone/>
            </a:pPr>
            <a:endParaRPr lang="en-US" sz="22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40DBC71-789D-5E2F-2986-984B3D17DF5C}"/>
              </a:ext>
            </a:extLst>
          </p:cNvPr>
          <p:cNvSpPr txBox="1">
            <a:spLocks/>
          </p:cNvSpPr>
          <p:nvPr/>
        </p:nvSpPr>
        <p:spPr>
          <a:xfrm>
            <a:off x="4021668" y="801666"/>
            <a:ext cx="7467600" cy="54070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endParaRPr lang="en-US" sz="2200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66C77-78DB-EC46-B688-07B236F7811D}"/>
              </a:ext>
            </a:extLst>
          </p:cNvPr>
          <p:cNvSpPr txBox="1">
            <a:spLocks/>
          </p:cNvSpPr>
          <p:nvPr/>
        </p:nvSpPr>
        <p:spPr>
          <a:xfrm>
            <a:off x="3404992" y="756687"/>
            <a:ext cx="7467600" cy="54070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endParaRPr lang="en-US" sz="2400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pic>
        <p:nvPicPr>
          <p:cNvPr id="13" name="Content Placeholder 3" descr="Screen Shot 2016-03-09 at 10.16.14 AM.png">
            <a:extLst>
              <a:ext uri="{FF2B5EF4-FFF2-40B4-BE49-F238E27FC236}">
                <a16:creationId xmlns:a16="http://schemas.microsoft.com/office/drawing/2014/main" id="{1FCC4E98-19B0-7CB4-9082-D6ACEDA69CD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433" r="53650" b="-3433"/>
          <a:stretch/>
        </p:blipFill>
        <p:spPr>
          <a:xfrm>
            <a:off x="8248919" y="1095703"/>
            <a:ext cx="3814373" cy="4876800"/>
          </a:xfrm>
          <a:prstGeom prst="rect">
            <a:avLst/>
          </a:prstGeom>
        </p:spPr>
      </p:pic>
      <p:pic>
        <p:nvPicPr>
          <p:cNvPr id="16" name="Content Placeholder 3" descr="Screen Shot 2016-03-09 at 10.16.14 AM.png">
            <a:extLst>
              <a:ext uri="{FF2B5EF4-FFF2-40B4-BE49-F238E27FC236}">
                <a16:creationId xmlns:a16="http://schemas.microsoft.com/office/drawing/2014/main" id="{05F6B2DB-3166-9202-0004-A8D1021F8E1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74" t="-3433" b="-3433"/>
          <a:stretch/>
        </p:blipFill>
        <p:spPr>
          <a:xfrm>
            <a:off x="3753119" y="1095703"/>
            <a:ext cx="4042864" cy="48768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3A965CFA-EF85-C77F-DA75-C7A96C1CADDC}"/>
              </a:ext>
            </a:extLst>
          </p:cNvPr>
          <p:cNvSpPr/>
          <p:nvPr/>
        </p:nvSpPr>
        <p:spPr>
          <a:xfrm>
            <a:off x="3905519" y="5907971"/>
            <a:ext cx="20703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Ridge regression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712CB32-150E-CD19-1B5A-3CB25585FA81}"/>
              </a:ext>
            </a:extLst>
          </p:cNvPr>
          <p:cNvSpPr/>
          <p:nvPr/>
        </p:nvSpPr>
        <p:spPr>
          <a:xfrm>
            <a:off x="8934719" y="5907971"/>
            <a:ext cx="851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Lasso</a:t>
            </a:r>
          </a:p>
        </p:txBody>
      </p:sp>
    </p:spTree>
    <p:extLst>
      <p:ext uri="{BB962C8B-B14F-4D97-AF65-F5344CB8AC3E}">
        <p14:creationId xmlns:p14="http://schemas.microsoft.com/office/powerpoint/2010/main" val="40204282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2AAF67-A345-98DA-69C3-3CA71EDF34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68B16-1444-0535-4551-B35753588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Tuning Parameter Selection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D922CBD-9289-F23A-D0BF-C7BFADFFE4A8}"/>
              </a:ext>
            </a:extLst>
          </p:cNvPr>
          <p:cNvSpPr txBox="1">
            <a:spLocks/>
          </p:cNvSpPr>
          <p:nvPr/>
        </p:nvSpPr>
        <p:spPr>
          <a:xfrm>
            <a:off x="3557392" y="801666"/>
            <a:ext cx="7779476" cy="58496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2920" lvl="1" indent="0">
              <a:buNone/>
            </a:pPr>
            <a:endParaRPr lang="en-US" sz="22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40DBC71-789D-5E2F-2986-984B3D17DF5C}"/>
              </a:ext>
            </a:extLst>
          </p:cNvPr>
          <p:cNvSpPr txBox="1">
            <a:spLocks/>
          </p:cNvSpPr>
          <p:nvPr/>
        </p:nvSpPr>
        <p:spPr>
          <a:xfrm>
            <a:off x="4021668" y="801666"/>
            <a:ext cx="7467600" cy="54070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endParaRPr lang="en-US" sz="2200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66C77-78DB-EC46-B688-07B236F7811D}"/>
              </a:ext>
            </a:extLst>
          </p:cNvPr>
          <p:cNvSpPr txBox="1">
            <a:spLocks/>
          </p:cNvSpPr>
          <p:nvPr/>
        </p:nvSpPr>
        <p:spPr>
          <a:xfrm>
            <a:off x="3404992" y="756687"/>
            <a:ext cx="7467600" cy="54070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endParaRPr lang="en-US" sz="2400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FBE9E997-9E00-69A0-0A84-73C99F9AF22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557392" y="909087"/>
                <a:ext cx="7467600" cy="5407068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/>
                  </a:buClr>
                  <a:buFont typeface="Wingdings 2" pitchFamily="18" charset="2"/>
                  <a:buChar char="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sz="24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We choose the appropriate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24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 using cross validation</a:t>
                </a:r>
              </a:p>
              <a:p>
                <a:pPr lvl="1">
                  <a:defRPr/>
                </a:pPr>
                <a:r>
                  <a:rPr lang="en-US" sz="22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Choose a grid of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en-US" sz="2200" dirty="0">
                  <a:solidFill>
                    <a:schemeClr val="tx1">
                      <a:lumMod val="90000"/>
                      <a:lumOff val="10000"/>
                    </a:schemeClr>
                  </a:solidFill>
                </a:endParaRPr>
              </a:p>
              <a:p>
                <a:pPr lvl="1">
                  <a:defRPr/>
                </a:pPr>
                <a:r>
                  <a:rPr lang="en-US" sz="22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Use CV to compute test error for each </a:t>
                </a:r>
              </a:p>
              <a:p>
                <a:pPr lvl="1">
                  <a:defRPr/>
                </a:pPr>
                <a:r>
                  <a:rPr lang="en-US" sz="22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Select the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22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 for which CV test error </a:t>
                </a:r>
                <a:r>
                  <a:rPr lang="en-US" sz="220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is smallest  </a:t>
                </a:r>
                <a:endParaRPr lang="en-US" sz="2200" dirty="0">
                  <a:solidFill>
                    <a:schemeClr val="tx1">
                      <a:lumMod val="90000"/>
                      <a:lumOff val="10000"/>
                    </a:schemeClr>
                  </a:solidFill>
                </a:endParaRPr>
              </a:p>
              <a:p>
                <a:pPr marL="0" indent="0">
                  <a:buNone/>
                  <a:defRPr/>
                </a:pPr>
                <a:endParaRPr lang="en-US" sz="2400" dirty="0">
                  <a:solidFill>
                    <a:schemeClr val="tx1">
                      <a:lumMod val="90000"/>
                      <a:lumOff val="1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FBE9E997-9E00-69A0-0A84-73C99F9AF2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7392" y="909087"/>
                <a:ext cx="7467600" cy="5407068"/>
              </a:xfrm>
              <a:prstGeom prst="rect">
                <a:avLst/>
              </a:prstGeom>
              <a:blipFill>
                <a:blip r:embed="rId3"/>
                <a:stretch>
                  <a:fillRect l="-1019" t="-1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3424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BF25BF-81E1-D2F9-F9C7-87C78428BB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0B909-1AF2-8068-958E-2F7DA03E5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E77D7-FA87-7FF8-FBA7-E956B4B4A4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  <a:defRPr/>
            </a:pPr>
            <a:endParaRPr lang="en-US" sz="2400" dirty="0"/>
          </a:p>
          <a:p>
            <a:pPr>
              <a:defRPr/>
            </a:pPr>
            <a:r>
              <a:rPr lang="en-US" sz="2400" dirty="0"/>
              <a:t>Shrinkage Methods</a:t>
            </a:r>
          </a:p>
          <a:p>
            <a:pPr lvl="1">
              <a:defRPr/>
            </a:pPr>
            <a:r>
              <a:rPr lang="en-US" sz="2400" dirty="0"/>
              <a:t>Ridge Regression</a:t>
            </a:r>
          </a:p>
          <a:p>
            <a:pPr lvl="1">
              <a:defRPr/>
            </a:pPr>
            <a:r>
              <a:rPr lang="en-US" sz="2400" dirty="0"/>
              <a:t>The Lasso </a:t>
            </a:r>
          </a:p>
          <a:p>
            <a:pPr lvl="1">
              <a:defRPr/>
            </a:pPr>
            <a:r>
              <a:rPr lang="en-US" sz="2400" dirty="0"/>
              <a:t>Selecting the Tuning Parameter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641650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2AAF67-A345-98DA-69C3-3CA71EDF34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68B16-1444-0535-4551-B35753588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Inventory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D922CBD-9289-F23A-D0BF-C7BFADFFE4A8}"/>
              </a:ext>
            </a:extLst>
          </p:cNvPr>
          <p:cNvSpPr txBox="1">
            <a:spLocks/>
          </p:cNvSpPr>
          <p:nvPr/>
        </p:nvSpPr>
        <p:spPr>
          <a:xfrm>
            <a:off x="3557392" y="801666"/>
            <a:ext cx="7779476" cy="58496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2920" lvl="1" indent="0">
              <a:buNone/>
            </a:pPr>
            <a:endParaRPr lang="en-US" sz="22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40DBC71-789D-5E2F-2986-984B3D17DF5C}"/>
              </a:ext>
            </a:extLst>
          </p:cNvPr>
          <p:cNvSpPr txBox="1">
            <a:spLocks/>
          </p:cNvSpPr>
          <p:nvPr/>
        </p:nvSpPr>
        <p:spPr>
          <a:xfrm>
            <a:off x="4021668" y="801666"/>
            <a:ext cx="7467600" cy="54070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endParaRPr lang="en-US" sz="2200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66C77-78DB-EC46-B688-07B236F7811D}"/>
              </a:ext>
            </a:extLst>
          </p:cNvPr>
          <p:cNvSpPr txBox="1">
            <a:spLocks/>
          </p:cNvSpPr>
          <p:nvPr/>
        </p:nvSpPr>
        <p:spPr>
          <a:xfrm>
            <a:off x="3404992" y="812107"/>
            <a:ext cx="7467600" cy="54070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endParaRPr lang="en-US" sz="2400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FBE9E997-9E00-69A0-0A84-73C99F9AF22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557392" y="206680"/>
                <a:ext cx="7779476" cy="6651319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 fontScale="77500" lnSpcReduction="20000"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/>
                  </a:buClr>
                  <a:buFont typeface="Wingdings 2" pitchFamily="18" charset="2"/>
                  <a:buChar char="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  <a:defRPr/>
                </a:pPr>
                <a:r>
                  <a:rPr lang="en-US" sz="28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So far, we’ve talked about solving the problem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800" b="0" i="1" smtClean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8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 in linear regression via subset selection (best and stepwise approaches), and via shrinkage methods (ridge regression and the lasso). </a:t>
                </a:r>
              </a:p>
              <a:p>
                <a:pPr marL="0" indent="0">
                  <a:buNone/>
                  <a:defRPr/>
                </a:pPr>
                <a:endParaRPr lang="en-US" sz="2800" dirty="0">
                  <a:solidFill>
                    <a:schemeClr val="tx1">
                      <a:lumMod val="90000"/>
                      <a:lumOff val="10000"/>
                    </a:schemeClr>
                  </a:solidFill>
                </a:endParaRPr>
              </a:p>
              <a:p>
                <a:pPr marL="0" indent="0">
                  <a:buNone/>
                  <a:defRPr/>
                </a:pPr>
                <a:r>
                  <a:rPr lang="en-US" sz="28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Let’s recap and take inventory of these options. Break into 4 groups. Each group will be assigned one option. </a:t>
                </a:r>
              </a:p>
              <a:p>
                <a:pPr marL="0" indent="0">
                  <a:buNone/>
                  <a:defRPr/>
                </a:pPr>
                <a:endParaRPr lang="en-US" sz="2800" dirty="0">
                  <a:solidFill>
                    <a:schemeClr val="tx1">
                      <a:lumMod val="90000"/>
                      <a:lumOff val="10000"/>
                    </a:schemeClr>
                  </a:solidFill>
                </a:endParaRPr>
              </a:p>
              <a:p>
                <a:pPr marL="0" indent="0">
                  <a:buNone/>
                  <a:defRPr/>
                </a:pPr>
                <a:r>
                  <a:rPr lang="en-US" sz="28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With your group: </a:t>
                </a:r>
              </a:p>
              <a:p>
                <a:pPr>
                  <a:defRPr/>
                </a:pPr>
                <a:r>
                  <a:rPr lang="en-US" sz="28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If you’ve been assigned a subset selection approach</a:t>
                </a:r>
              </a:p>
              <a:p>
                <a:pPr lvl="1">
                  <a:defRPr/>
                </a:pPr>
                <a:r>
                  <a:rPr lang="en-US" sz="28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Write out the algorithm in pseudo code </a:t>
                </a:r>
              </a:p>
              <a:p>
                <a:pPr lvl="1">
                  <a:defRPr/>
                </a:pPr>
                <a:r>
                  <a:rPr lang="en-US" sz="28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Visualize the algorithm running on an example</a:t>
                </a:r>
              </a:p>
              <a:p>
                <a:pPr lvl="1">
                  <a:defRPr/>
                </a:pPr>
                <a:r>
                  <a:rPr lang="en-US" sz="28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ID the pro’s and con’s to your approach compared to others </a:t>
                </a:r>
              </a:p>
              <a:p>
                <a:pPr>
                  <a:defRPr/>
                </a:pPr>
                <a:r>
                  <a:rPr lang="en-US" sz="28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If you’ve been assigned a shrinkage method</a:t>
                </a:r>
              </a:p>
              <a:p>
                <a:pPr lvl="1">
                  <a:defRPr/>
                </a:pPr>
                <a:r>
                  <a:rPr lang="en-US" sz="28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Write out the shrinkage penalty for your approach</a:t>
                </a:r>
              </a:p>
              <a:p>
                <a:pPr lvl="1">
                  <a:defRPr/>
                </a:pPr>
                <a:r>
                  <a:rPr lang="en-US" sz="28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Show how the penalty works with an example </a:t>
                </a:r>
              </a:p>
              <a:p>
                <a:pPr lvl="1">
                  <a:defRPr/>
                </a:pPr>
                <a:r>
                  <a:rPr lang="en-US" sz="28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ID the pro’s and con’s to your approach compared to others</a:t>
                </a:r>
              </a:p>
              <a:p>
                <a:pPr>
                  <a:defRPr/>
                </a:pPr>
                <a:r>
                  <a:rPr lang="en-US" sz="28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 Be prepared to share with the class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FBE9E997-9E00-69A0-0A84-73C99F9AF2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7392" y="206680"/>
                <a:ext cx="7779476" cy="6651319"/>
              </a:xfrm>
              <a:prstGeom prst="rect">
                <a:avLst/>
              </a:prstGeom>
              <a:blipFill>
                <a:blip r:embed="rId3"/>
                <a:stretch>
                  <a:fillRect l="-979" t="-19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05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D5E2B-E901-1C44-1A8E-003E5F5AD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 Up: Subset Selection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7E33BF9-ECA9-BE0B-1008-917BF8E3F71A}"/>
              </a:ext>
            </a:extLst>
          </p:cNvPr>
          <p:cNvSpPr txBox="1">
            <a:spLocks/>
          </p:cNvSpPr>
          <p:nvPr/>
        </p:nvSpPr>
        <p:spPr>
          <a:xfrm>
            <a:off x="3557392" y="801666"/>
            <a:ext cx="7779476" cy="58496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2920" lvl="1" indent="0">
              <a:buNone/>
            </a:pPr>
            <a:endParaRPr lang="en-US" sz="220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3846566-D3E6-C81F-FAAF-13818B8114B8}"/>
              </a:ext>
            </a:extLst>
          </p:cNvPr>
          <p:cNvSpPr txBox="1">
            <a:spLocks/>
          </p:cNvSpPr>
          <p:nvPr/>
        </p:nvSpPr>
        <p:spPr>
          <a:xfrm>
            <a:off x="3869268" y="864108"/>
            <a:ext cx="7467600" cy="51922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Form 3 groups. </a:t>
            </a:r>
          </a:p>
          <a:p>
            <a:pPr marL="0" indent="0">
              <a:buNone/>
              <a:defRPr/>
            </a:pP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With your group write out the algorithm for your assigned subset selection method.</a:t>
            </a:r>
          </a:p>
          <a:p>
            <a:pPr marL="0" indent="0">
              <a:buNone/>
              <a:defRPr/>
            </a:pPr>
            <a:endParaRPr lang="en-US" sz="2400" dirty="0">
              <a:solidFill>
                <a:schemeClr val="tx1">
                  <a:lumMod val="90000"/>
                  <a:lumOff val="10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Best Subset 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Forward Selection 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Backward Selection</a:t>
            </a:r>
          </a:p>
          <a:p>
            <a:pPr marL="457200" indent="-457200">
              <a:buFont typeface="+mj-lt"/>
              <a:buAutoNum type="arabicPeriod"/>
              <a:defRPr/>
            </a:pPr>
            <a:endParaRPr lang="en-US" sz="2400" dirty="0">
              <a:solidFill>
                <a:schemeClr val="tx1">
                  <a:lumMod val="90000"/>
                  <a:lumOff val="10000"/>
                </a:schemeClr>
              </a:solidFill>
            </a:endParaRPr>
          </a:p>
          <a:p>
            <a:pPr marL="0" indent="0">
              <a:buNone/>
              <a:defRPr/>
            </a:pP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What are the pros and cons of your method? </a:t>
            </a:r>
          </a:p>
        </p:txBody>
      </p:sp>
    </p:spTree>
    <p:extLst>
      <p:ext uri="{BB962C8B-B14F-4D97-AF65-F5344CB8AC3E}">
        <p14:creationId xmlns:p14="http://schemas.microsoft.com/office/powerpoint/2010/main" val="872661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2AAF67-A345-98DA-69C3-3CA71EDF34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68B16-1444-0535-4551-B35753588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D922CBD-9289-F23A-D0BF-C7BFADFFE4A8}"/>
              </a:ext>
            </a:extLst>
          </p:cNvPr>
          <p:cNvSpPr txBox="1">
            <a:spLocks/>
          </p:cNvSpPr>
          <p:nvPr/>
        </p:nvSpPr>
        <p:spPr>
          <a:xfrm>
            <a:off x="3557392" y="801666"/>
            <a:ext cx="7779476" cy="58496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2920" lvl="1" indent="0">
              <a:buNone/>
            </a:pPr>
            <a:endParaRPr lang="en-US" sz="220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C3521A5-7227-AA6B-AB4B-63920AA02E24}"/>
              </a:ext>
            </a:extLst>
          </p:cNvPr>
          <p:cNvSpPr txBox="1">
            <a:spLocks/>
          </p:cNvSpPr>
          <p:nvPr/>
        </p:nvSpPr>
        <p:spPr>
          <a:xfrm>
            <a:off x="3869268" y="864108"/>
            <a:ext cx="7467600" cy="51922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endParaRPr lang="en-US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40DBC71-789D-5E2F-2986-984B3D17DF5C}"/>
              </a:ext>
            </a:extLst>
          </p:cNvPr>
          <p:cNvSpPr txBox="1">
            <a:spLocks/>
          </p:cNvSpPr>
          <p:nvPr/>
        </p:nvSpPr>
        <p:spPr>
          <a:xfrm>
            <a:off x="4021668" y="801666"/>
            <a:ext cx="7467600" cy="54070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So far, we looked at methods that determine good subsets of predictors to use when fitting linear models using least squares.  </a:t>
            </a:r>
          </a:p>
        </p:txBody>
      </p:sp>
    </p:spTree>
    <p:extLst>
      <p:ext uri="{BB962C8B-B14F-4D97-AF65-F5344CB8AC3E}">
        <p14:creationId xmlns:p14="http://schemas.microsoft.com/office/powerpoint/2010/main" val="62141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2AAF67-A345-98DA-69C3-3CA71EDF34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68B16-1444-0535-4551-B35753588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D922CBD-9289-F23A-D0BF-C7BFADFFE4A8}"/>
              </a:ext>
            </a:extLst>
          </p:cNvPr>
          <p:cNvSpPr txBox="1">
            <a:spLocks/>
          </p:cNvSpPr>
          <p:nvPr/>
        </p:nvSpPr>
        <p:spPr>
          <a:xfrm>
            <a:off x="3557392" y="801666"/>
            <a:ext cx="7779476" cy="58496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2920" lvl="1" indent="0">
              <a:buNone/>
            </a:pPr>
            <a:endParaRPr lang="en-US" sz="220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C3521A5-7227-AA6B-AB4B-63920AA02E24}"/>
              </a:ext>
            </a:extLst>
          </p:cNvPr>
          <p:cNvSpPr txBox="1">
            <a:spLocks/>
          </p:cNvSpPr>
          <p:nvPr/>
        </p:nvSpPr>
        <p:spPr>
          <a:xfrm>
            <a:off x="3869268" y="864108"/>
            <a:ext cx="7467600" cy="51922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endParaRPr lang="en-US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240DBC71-789D-5E2F-2986-984B3D17DF5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21668" y="801666"/>
                <a:ext cx="7467600" cy="5407068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/>
                  </a:buClr>
                  <a:buFont typeface="Wingdings 2" pitchFamily="18" charset="2"/>
                  <a:buChar char="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  <a:defRPr/>
                </a:pPr>
                <a:r>
                  <a:rPr lang="en-US" sz="24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So far, we looked at methods that determine good subsets of predictors to use when fitting linear models using least squares.  </a:t>
                </a:r>
              </a:p>
              <a:p>
                <a:pPr marL="0" indent="0">
                  <a:buNone/>
                  <a:defRPr/>
                </a:pPr>
                <a:endParaRPr lang="en-US" sz="2400" dirty="0">
                  <a:solidFill>
                    <a:schemeClr val="tx1">
                      <a:lumMod val="90000"/>
                      <a:lumOff val="10000"/>
                    </a:schemeClr>
                  </a:solidFill>
                </a:endParaRPr>
              </a:p>
              <a:p>
                <a:pPr marL="0" indent="0">
                  <a:buNone/>
                  <a:defRPr/>
                </a:pPr>
                <a:r>
                  <a:rPr lang="en-US" sz="24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An alternative approach is to fit a model containing all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 predictors, but to </a:t>
                </a:r>
                <a:r>
                  <a:rPr lang="en-US" sz="2400" b="1" i="1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constrain</a:t>
                </a:r>
                <a:r>
                  <a:rPr lang="en-US" sz="24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 or </a:t>
                </a:r>
                <a:r>
                  <a:rPr lang="en-US" sz="2400" b="1" i="1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regularize</a:t>
                </a:r>
                <a:r>
                  <a:rPr lang="en-US" sz="24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 the coefficient estimates. </a:t>
                </a: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240DBC71-789D-5E2F-2986-984B3D17DF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1668" y="801666"/>
                <a:ext cx="7467600" cy="5407068"/>
              </a:xfrm>
              <a:prstGeom prst="rect">
                <a:avLst/>
              </a:prstGeom>
              <a:blipFill>
                <a:blip r:embed="rId3"/>
                <a:stretch>
                  <a:fillRect l="-1188" t="-1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0362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2AAF67-A345-98DA-69C3-3CA71EDF34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68B16-1444-0535-4551-B35753588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Ridge Regression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D922CBD-9289-F23A-D0BF-C7BFADFFE4A8}"/>
              </a:ext>
            </a:extLst>
          </p:cNvPr>
          <p:cNvSpPr txBox="1">
            <a:spLocks/>
          </p:cNvSpPr>
          <p:nvPr/>
        </p:nvSpPr>
        <p:spPr>
          <a:xfrm>
            <a:off x="3557392" y="801666"/>
            <a:ext cx="7779476" cy="58496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2920" lvl="1" indent="0">
              <a:buNone/>
            </a:pPr>
            <a:endParaRPr lang="en-US" sz="220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C3521A5-7227-AA6B-AB4B-63920AA02E24}"/>
              </a:ext>
            </a:extLst>
          </p:cNvPr>
          <p:cNvSpPr txBox="1">
            <a:spLocks/>
          </p:cNvSpPr>
          <p:nvPr/>
        </p:nvSpPr>
        <p:spPr>
          <a:xfrm>
            <a:off x="3869268" y="864108"/>
            <a:ext cx="7467600" cy="51922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endParaRPr lang="en-US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240DBC71-789D-5E2F-2986-984B3D17DF5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21668" y="801666"/>
                <a:ext cx="7467600" cy="5407068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/>
                  </a:buClr>
                  <a:buFont typeface="Wingdings 2" pitchFamily="18" charset="2"/>
                  <a:buChar char="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  <a:defRPr/>
                </a:pPr>
                <a:r>
                  <a:rPr lang="en-US" sz="2400" b="1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Big idea</a:t>
                </a:r>
                <a:r>
                  <a:rPr lang="en-US" sz="24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: minimize RSS plus an additional penalty that rewards small (sum of) coefficient values.</a:t>
                </a:r>
              </a:p>
              <a:p>
                <a:pPr marL="0" indent="0">
                  <a:buNone/>
                  <a:defRPr/>
                </a:pPr>
                <a:endParaRPr lang="en-US" sz="2400" dirty="0">
                  <a:solidFill>
                    <a:schemeClr val="tx1">
                      <a:lumMod val="90000"/>
                      <a:lumOff val="10000"/>
                    </a:schemeClr>
                  </a:solidFill>
                </a:endParaRPr>
              </a:p>
              <a:p>
                <a:pPr marL="0" indent="0">
                  <a:buNone/>
                  <a:defRPr/>
                </a:pPr>
                <a:r>
                  <a:rPr lang="en-US" sz="24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Least squares fits by finding coefficients that minimize</a:t>
                </a:r>
              </a:p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𝑅𝑆𝑆</m:t>
                      </m:r>
                      <m:r>
                        <a:rPr lang="en-US" sz="2400" b="0" i="1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chemeClr val="tx1">
                                      <a:lumMod val="90000"/>
                                      <a:lumOff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solidFill>
                                        <a:schemeClr val="tx1">
                                          <a:lumMod val="90000"/>
                                          <a:lumOff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chemeClr val="tx1">
                                              <a:lumMod val="90000"/>
                                              <a:lumOff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>
                                              <a:lumMod val="90000"/>
                                              <a:lumOff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>
                                              <a:lumMod val="90000"/>
                                              <a:lumOff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solidFill>
                                        <a:schemeClr val="tx1">
                                          <a:lumMod val="90000"/>
                                          <a:lumOff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chemeClr val="tx1">
                                              <a:lumMod val="90000"/>
                                              <a:lumOff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>
                                              <a:lumMod val="90000"/>
                                              <a:lumOff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>
                                              <a:lumMod val="90000"/>
                                              <a:lumOff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solidFill>
                                        <a:schemeClr val="tx1">
                                          <a:lumMod val="90000"/>
                                          <a:lumOff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nary>
                                    <m:naryPr>
                                      <m:chr m:val="∑"/>
                                      <m:ctrlPr>
                                        <a:rPr lang="en-US" sz="2400" b="0" i="1" smtClean="0">
                                          <a:solidFill>
                                            <a:schemeClr val="tx1">
                                              <a:lumMod val="90000"/>
                                              <a:lumOff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sz="2400" b="0" i="1" smtClean="0">
                                          <a:solidFill>
                                            <a:schemeClr val="tx1">
                                              <a:lumMod val="90000"/>
                                              <a:lumOff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sz="2400" b="0" i="1" smtClean="0">
                                          <a:solidFill>
                                            <a:schemeClr val="tx1">
                                              <a:lumMod val="90000"/>
                                              <a:lumOff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sz="2400" b="0" i="1" smtClean="0">
                                          <a:solidFill>
                                            <a:schemeClr val="tx1">
                                              <a:lumMod val="90000"/>
                                              <a:lumOff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solidFill>
                                                <a:schemeClr val="tx1">
                                                  <a:lumMod val="90000"/>
                                                  <a:lumOff val="1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solidFill>
                                                <a:schemeClr val="tx1">
                                                  <a:lumMod val="90000"/>
                                                  <a:lumOff val="1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solidFill>
                                                <a:schemeClr val="tx1">
                                                  <a:lumMod val="90000"/>
                                                  <a:lumOff val="1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solidFill>
                                                <a:schemeClr val="tx1">
                                                  <a:lumMod val="90000"/>
                                                  <a:lumOff val="1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solidFill>
                                                <a:schemeClr val="tx1">
                                                  <a:lumMod val="90000"/>
                                                  <a:lumOff val="1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solidFill>
                                                <a:schemeClr val="tx1">
                                                  <a:lumMod val="90000"/>
                                                  <a:lumOff val="1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tx1">
                                      <a:lumMod val="90000"/>
                                      <a:lumOff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dirty="0">
                  <a:solidFill>
                    <a:schemeClr val="tx1">
                      <a:lumMod val="90000"/>
                      <a:lumOff val="1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240DBC71-789D-5E2F-2986-984B3D17DF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1668" y="801666"/>
                <a:ext cx="7467600" cy="5407068"/>
              </a:xfrm>
              <a:prstGeom prst="rect">
                <a:avLst/>
              </a:prstGeom>
              <a:blipFill>
                <a:blip r:embed="rId3"/>
                <a:stretch>
                  <a:fillRect l="-1188" t="-1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9710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2AAF67-A345-98DA-69C3-3CA71EDF34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68B16-1444-0535-4551-B35753588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Ridge Regression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D922CBD-9289-F23A-D0BF-C7BFADFFE4A8}"/>
              </a:ext>
            </a:extLst>
          </p:cNvPr>
          <p:cNvSpPr txBox="1">
            <a:spLocks/>
          </p:cNvSpPr>
          <p:nvPr/>
        </p:nvSpPr>
        <p:spPr>
          <a:xfrm>
            <a:off x="3557392" y="801666"/>
            <a:ext cx="7779476" cy="58496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2920" lvl="1" indent="0">
              <a:buNone/>
            </a:pPr>
            <a:endParaRPr lang="en-US" sz="220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C3521A5-7227-AA6B-AB4B-63920AA02E24}"/>
              </a:ext>
            </a:extLst>
          </p:cNvPr>
          <p:cNvSpPr txBox="1">
            <a:spLocks/>
          </p:cNvSpPr>
          <p:nvPr/>
        </p:nvSpPr>
        <p:spPr>
          <a:xfrm>
            <a:off x="3869268" y="864108"/>
            <a:ext cx="7467600" cy="51922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endParaRPr lang="en-US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240DBC71-789D-5E2F-2986-984B3D17DF5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21668" y="801666"/>
                <a:ext cx="7467600" cy="5407068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/>
                  </a:buClr>
                  <a:buFont typeface="Wingdings 2" pitchFamily="18" charset="2"/>
                  <a:buChar char="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  <a:defRPr/>
                </a:pPr>
                <a:r>
                  <a:rPr lang="en-US" sz="2400" b="1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Big idea</a:t>
                </a:r>
                <a:r>
                  <a:rPr lang="en-US" sz="24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: minimize RSS plus an additional penalty that rewards small (sum of) coefficient values.</a:t>
                </a:r>
              </a:p>
              <a:p>
                <a:pPr marL="0" indent="0">
                  <a:buNone/>
                  <a:defRPr/>
                </a:pPr>
                <a:endParaRPr lang="en-US" sz="2400" dirty="0">
                  <a:solidFill>
                    <a:schemeClr val="tx1">
                      <a:lumMod val="90000"/>
                      <a:lumOff val="10000"/>
                    </a:schemeClr>
                  </a:solidFill>
                </a:endParaRPr>
              </a:p>
              <a:p>
                <a:pPr marL="0" indent="0">
                  <a:buNone/>
                  <a:defRPr/>
                </a:pPr>
                <a:r>
                  <a:rPr lang="en-US" sz="24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Least squares fits by finding coefficients that minimize</a:t>
                </a:r>
              </a:p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𝑅𝑆𝑆</m:t>
                      </m:r>
                      <m:r>
                        <a:rPr lang="en-US" sz="2400" b="0" i="1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chemeClr val="tx1">
                                      <a:lumMod val="90000"/>
                                      <a:lumOff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solidFill>
                                        <a:schemeClr val="tx1">
                                          <a:lumMod val="90000"/>
                                          <a:lumOff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chemeClr val="tx1">
                                              <a:lumMod val="90000"/>
                                              <a:lumOff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>
                                              <a:lumMod val="90000"/>
                                              <a:lumOff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>
                                              <a:lumMod val="90000"/>
                                              <a:lumOff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solidFill>
                                        <a:schemeClr val="tx1">
                                          <a:lumMod val="90000"/>
                                          <a:lumOff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chemeClr val="tx1">
                                              <a:lumMod val="90000"/>
                                              <a:lumOff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>
                                              <a:lumMod val="90000"/>
                                              <a:lumOff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>
                                              <a:lumMod val="90000"/>
                                              <a:lumOff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solidFill>
                                        <a:schemeClr val="tx1">
                                          <a:lumMod val="90000"/>
                                          <a:lumOff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nary>
                                    <m:naryPr>
                                      <m:chr m:val="∑"/>
                                      <m:ctrlPr>
                                        <a:rPr lang="en-US" sz="2400" b="0" i="1" smtClean="0">
                                          <a:solidFill>
                                            <a:schemeClr val="tx1">
                                              <a:lumMod val="90000"/>
                                              <a:lumOff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sz="2400" b="0" i="1" smtClean="0">
                                          <a:solidFill>
                                            <a:schemeClr val="tx1">
                                              <a:lumMod val="90000"/>
                                              <a:lumOff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sz="2400" b="0" i="1" smtClean="0">
                                          <a:solidFill>
                                            <a:schemeClr val="tx1">
                                              <a:lumMod val="90000"/>
                                              <a:lumOff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sz="2400" b="0" i="1" smtClean="0">
                                          <a:solidFill>
                                            <a:schemeClr val="tx1">
                                              <a:lumMod val="90000"/>
                                              <a:lumOff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solidFill>
                                                <a:schemeClr val="tx1">
                                                  <a:lumMod val="90000"/>
                                                  <a:lumOff val="1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solidFill>
                                                <a:schemeClr val="tx1">
                                                  <a:lumMod val="90000"/>
                                                  <a:lumOff val="1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solidFill>
                                                <a:schemeClr val="tx1">
                                                  <a:lumMod val="90000"/>
                                                  <a:lumOff val="1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solidFill>
                                                <a:schemeClr val="tx1">
                                                  <a:lumMod val="90000"/>
                                                  <a:lumOff val="1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solidFill>
                                                <a:schemeClr val="tx1">
                                                  <a:lumMod val="90000"/>
                                                  <a:lumOff val="1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solidFill>
                                                <a:schemeClr val="tx1">
                                                  <a:lumMod val="90000"/>
                                                  <a:lumOff val="1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tx1">
                                      <a:lumMod val="90000"/>
                                      <a:lumOff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dirty="0">
                  <a:solidFill>
                    <a:schemeClr val="tx1">
                      <a:lumMod val="90000"/>
                      <a:lumOff val="10000"/>
                    </a:schemeClr>
                  </a:solidFill>
                </a:endParaRPr>
              </a:p>
              <a:p>
                <a:pPr marL="0" indent="0">
                  <a:buNone/>
                  <a:defRPr/>
                </a:pPr>
                <a:r>
                  <a:rPr lang="en-US" sz="24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Ridge Regression fits by finding coefficients that minimize</a:t>
                </a:r>
              </a:p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400" b="0" i="1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𝑆𝑆</m:t>
                      </m:r>
                      <m:r>
                        <a:rPr lang="en-US" sz="2400" b="0" i="1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2400" b="0" i="1" smtClean="0">
                                  <a:solidFill>
                                    <a:schemeClr val="tx1">
                                      <a:lumMod val="90000"/>
                                      <a:lumOff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solidFill>
                                    <a:schemeClr val="tx1">
                                      <a:lumMod val="90000"/>
                                      <a:lumOff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>
                                      <a:lumMod val="90000"/>
                                      <a:lumOff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2400" b="0" i="1" smtClean="0">
                                  <a:solidFill>
                                    <a:schemeClr val="tx1">
                                      <a:lumMod val="90000"/>
                                      <a:lumOff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sz="2400" dirty="0">
                  <a:solidFill>
                    <a:schemeClr val="tx1">
                      <a:lumMod val="90000"/>
                      <a:lumOff val="10000"/>
                    </a:schemeClr>
                  </a:solidFill>
                </a:endParaRPr>
              </a:p>
              <a:p>
                <a:pPr marL="0" indent="0">
                  <a:buNone/>
                  <a:defRPr/>
                </a:pPr>
                <a:r>
                  <a:rPr lang="en-US" sz="24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400" b="0" i="1" smtClean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24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 is a tuning parameter determined separately</a:t>
                </a: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240DBC71-789D-5E2F-2986-984B3D17DF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1668" y="801666"/>
                <a:ext cx="7467600" cy="5407068"/>
              </a:xfrm>
              <a:prstGeom prst="rect">
                <a:avLst/>
              </a:prstGeom>
              <a:blipFill>
                <a:blip r:embed="rId3"/>
                <a:stretch>
                  <a:fillRect l="-1188" t="-1408" r="-1358" b="-119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ounded Rectangular Callout 2">
            <a:extLst>
              <a:ext uri="{FF2B5EF4-FFF2-40B4-BE49-F238E27FC236}">
                <a16:creationId xmlns:a16="http://schemas.microsoft.com/office/drawing/2014/main" id="{2ACC2915-3CBE-EF09-E3CE-9D837E5E35DF}"/>
              </a:ext>
            </a:extLst>
          </p:cNvPr>
          <p:cNvSpPr/>
          <p:nvPr/>
        </p:nvSpPr>
        <p:spPr>
          <a:xfrm>
            <a:off x="9405258" y="4093028"/>
            <a:ext cx="1719942" cy="903515"/>
          </a:xfrm>
          <a:prstGeom prst="wedgeRoundRectCallout">
            <a:avLst>
              <a:gd name="adj1" fmla="val -90211"/>
              <a:gd name="adj2" fmla="val -4655"/>
              <a:gd name="adj3" fmla="val 16667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Shrinkage Penalty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4F20718-FAB8-EDB6-D479-F4851C2E0460}"/>
              </a:ext>
            </a:extLst>
          </p:cNvPr>
          <p:cNvSpPr/>
          <p:nvPr/>
        </p:nvSpPr>
        <p:spPr>
          <a:xfrm>
            <a:off x="4416577" y="5797083"/>
            <a:ext cx="6372982" cy="511628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What will the shrinkage penalty reward?</a:t>
            </a:r>
          </a:p>
        </p:txBody>
      </p:sp>
    </p:spTree>
    <p:extLst>
      <p:ext uri="{BB962C8B-B14F-4D97-AF65-F5344CB8AC3E}">
        <p14:creationId xmlns:p14="http://schemas.microsoft.com/office/powerpoint/2010/main" val="2244254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2AAF67-A345-98DA-69C3-3CA71EDF34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68B16-1444-0535-4551-B35753588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Ridge Regression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D922CBD-9289-F23A-D0BF-C7BFADFFE4A8}"/>
              </a:ext>
            </a:extLst>
          </p:cNvPr>
          <p:cNvSpPr txBox="1">
            <a:spLocks/>
          </p:cNvSpPr>
          <p:nvPr/>
        </p:nvSpPr>
        <p:spPr>
          <a:xfrm>
            <a:off x="3557392" y="801666"/>
            <a:ext cx="7779476" cy="58496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2920" lvl="1" indent="0">
              <a:buNone/>
            </a:pPr>
            <a:endParaRPr lang="en-US" sz="220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C3521A5-7227-AA6B-AB4B-63920AA02E24}"/>
              </a:ext>
            </a:extLst>
          </p:cNvPr>
          <p:cNvSpPr txBox="1">
            <a:spLocks/>
          </p:cNvSpPr>
          <p:nvPr/>
        </p:nvSpPr>
        <p:spPr>
          <a:xfrm>
            <a:off x="3869268" y="864108"/>
            <a:ext cx="7467600" cy="51922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endParaRPr lang="en-US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240DBC71-789D-5E2F-2986-984B3D17DF5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21668" y="801666"/>
                <a:ext cx="7467600" cy="5407068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/>
                  </a:buClr>
                  <a:buFont typeface="Wingdings 2" pitchFamily="18" charset="2"/>
                  <a:buChar char="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  <a:defRPr/>
                </a:pPr>
                <a:r>
                  <a:rPr lang="en-US" sz="2400" b="1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Big idea</a:t>
                </a:r>
                <a:r>
                  <a:rPr lang="en-US" sz="24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: minimize RSS plus an additional penalty that rewards small (sum of) coefficient values.</a:t>
                </a:r>
              </a:p>
              <a:p>
                <a:pPr marL="0" indent="0">
                  <a:buNone/>
                  <a:defRPr/>
                </a:pPr>
                <a:endParaRPr lang="en-US" sz="2400" dirty="0">
                  <a:solidFill>
                    <a:schemeClr val="tx1">
                      <a:lumMod val="90000"/>
                      <a:lumOff val="10000"/>
                    </a:schemeClr>
                  </a:solidFill>
                </a:endParaRPr>
              </a:p>
              <a:p>
                <a:pPr marL="0" indent="0">
                  <a:buNone/>
                  <a:defRPr/>
                </a:pPr>
                <a:r>
                  <a:rPr lang="en-US" sz="24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Least squares fits by finding coefficients that minimize</a:t>
                </a:r>
              </a:p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𝑅𝑆𝑆</m:t>
                      </m:r>
                      <m:r>
                        <a:rPr lang="en-US" sz="2400" b="0" i="1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chemeClr val="tx1">
                                      <a:lumMod val="90000"/>
                                      <a:lumOff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solidFill>
                                        <a:schemeClr val="tx1">
                                          <a:lumMod val="90000"/>
                                          <a:lumOff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chemeClr val="tx1">
                                              <a:lumMod val="90000"/>
                                              <a:lumOff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>
                                              <a:lumMod val="90000"/>
                                              <a:lumOff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>
                                              <a:lumMod val="90000"/>
                                              <a:lumOff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solidFill>
                                        <a:schemeClr val="tx1">
                                          <a:lumMod val="90000"/>
                                          <a:lumOff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chemeClr val="tx1">
                                              <a:lumMod val="90000"/>
                                              <a:lumOff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>
                                              <a:lumMod val="90000"/>
                                              <a:lumOff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>
                                              <a:lumMod val="90000"/>
                                              <a:lumOff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solidFill>
                                        <a:schemeClr val="tx1">
                                          <a:lumMod val="90000"/>
                                          <a:lumOff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nary>
                                    <m:naryPr>
                                      <m:chr m:val="∑"/>
                                      <m:ctrlPr>
                                        <a:rPr lang="en-US" sz="2400" b="0" i="1" smtClean="0">
                                          <a:solidFill>
                                            <a:schemeClr val="tx1">
                                              <a:lumMod val="90000"/>
                                              <a:lumOff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sz="2400" b="0" i="1" smtClean="0">
                                          <a:solidFill>
                                            <a:schemeClr val="tx1">
                                              <a:lumMod val="90000"/>
                                              <a:lumOff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sz="2400" b="0" i="1" smtClean="0">
                                          <a:solidFill>
                                            <a:schemeClr val="tx1">
                                              <a:lumMod val="90000"/>
                                              <a:lumOff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sz="2400" b="0" i="1" smtClean="0">
                                          <a:solidFill>
                                            <a:schemeClr val="tx1">
                                              <a:lumMod val="90000"/>
                                              <a:lumOff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solidFill>
                                                <a:schemeClr val="tx1">
                                                  <a:lumMod val="90000"/>
                                                  <a:lumOff val="1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solidFill>
                                                <a:schemeClr val="tx1">
                                                  <a:lumMod val="90000"/>
                                                  <a:lumOff val="1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solidFill>
                                                <a:schemeClr val="tx1">
                                                  <a:lumMod val="90000"/>
                                                  <a:lumOff val="1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solidFill>
                                                <a:schemeClr val="tx1">
                                                  <a:lumMod val="90000"/>
                                                  <a:lumOff val="1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solidFill>
                                                <a:schemeClr val="tx1">
                                                  <a:lumMod val="90000"/>
                                                  <a:lumOff val="1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solidFill>
                                                <a:schemeClr val="tx1">
                                                  <a:lumMod val="90000"/>
                                                  <a:lumOff val="1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tx1">
                                      <a:lumMod val="90000"/>
                                      <a:lumOff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dirty="0">
                  <a:solidFill>
                    <a:schemeClr val="tx1">
                      <a:lumMod val="90000"/>
                      <a:lumOff val="10000"/>
                    </a:schemeClr>
                  </a:solidFill>
                </a:endParaRPr>
              </a:p>
              <a:p>
                <a:pPr marL="0" indent="0">
                  <a:buNone/>
                  <a:defRPr/>
                </a:pPr>
                <a:r>
                  <a:rPr lang="en-US" sz="24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Ridge Regression fits by finding coefficients that minimize</a:t>
                </a:r>
              </a:p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400" b="0" i="1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𝑆𝑆</m:t>
                      </m:r>
                      <m:r>
                        <a:rPr lang="en-US" sz="2400" b="0" i="1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2400" b="0" i="1" smtClean="0">
                                  <a:solidFill>
                                    <a:schemeClr val="tx1">
                                      <a:lumMod val="90000"/>
                                      <a:lumOff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solidFill>
                                    <a:schemeClr val="tx1">
                                      <a:lumMod val="90000"/>
                                      <a:lumOff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>
                                      <a:lumMod val="90000"/>
                                      <a:lumOff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2400" b="0" i="1" smtClean="0">
                                  <a:solidFill>
                                    <a:schemeClr val="tx1">
                                      <a:lumMod val="90000"/>
                                      <a:lumOff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sz="2400" dirty="0">
                  <a:solidFill>
                    <a:schemeClr val="tx1">
                      <a:lumMod val="90000"/>
                      <a:lumOff val="10000"/>
                    </a:schemeClr>
                  </a:solidFill>
                </a:endParaRPr>
              </a:p>
              <a:p>
                <a:pPr marL="0" indent="0">
                  <a:buNone/>
                  <a:defRPr/>
                </a:pPr>
                <a:r>
                  <a:rPr lang="en-US" sz="24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400" b="0" i="1" smtClean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24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 is a tuning parameter determined separately</a:t>
                </a: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240DBC71-789D-5E2F-2986-984B3D17DF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1668" y="801666"/>
                <a:ext cx="7467600" cy="5407068"/>
              </a:xfrm>
              <a:prstGeom prst="rect">
                <a:avLst/>
              </a:prstGeom>
              <a:blipFill>
                <a:blip r:embed="rId3"/>
                <a:stretch>
                  <a:fillRect l="-1188" t="-1408" r="-1358" b="-119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ounded Rectangular Callout 2">
            <a:extLst>
              <a:ext uri="{FF2B5EF4-FFF2-40B4-BE49-F238E27FC236}">
                <a16:creationId xmlns:a16="http://schemas.microsoft.com/office/drawing/2014/main" id="{2ACC2915-3CBE-EF09-E3CE-9D837E5E35DF}"/>
              </a:ext>
            </a:extLst>
          </p:cNvPr>
          <p:cNvSpPr/>
          <p:nvPr/>
        </p:nvSpPr>
        <p:spPr>
          <a:xfrm>
            <a:off x="9405258" y="4093028"/>
            <a:ext cx="1719942" cy="903515"/>
          </a:xfrm>
          <a:prstGeom prst="wedgeRoundRectCallout">
            <a:avLst>
              <a:gd name="adj1" fmla="val -90211"/>
              <a:gd name="adj2" fmla="val -4655"/>
              <a:gd name="adj3" fmla="val 16667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Shrinkage Penalty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54F20718-FAB8-EDB6-D479-F4851C2E0460}"/>
                  </a:ext>
                </a:extLst>
              </p:cNvPr>
              <p:cNvSpPr/>
              <p:nvPr/>
            </p:nvSpPr>
            <p:spPr>
              <a:xfrm>
                <a:off x="4417485" y="5667458"/>
                <a:ext cx="6371166" cy="854236"/>
              </a:xfrm>
              <a:prstGeom prst="round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What does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2400" dirty="0"/>
                  <a:t> do in this equation? What happens when it is small (near 0)? Large (near infinity)?</a:t>
                </a:r>
              </a:p>
            </p:txBody>
          </p:sp>
        </mc:Choice>
        <mc:Fallback xmlns=""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54F20718-FAB8-EDB6-D479-F4851C2E04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7485" y="5667458"/>
                <a:ext cx="6371166" cy="854236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1198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2AAF67-A345-98DA-69C3-3CA71EDF34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68B16-1444-0535-4551-B35753588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Ridge Regression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D922CBD-9289-F23A-D0BF-C7BFADFFE4A8}"/>
              </a:ext>
            </a:extLst>
          </p:cNvPr>
          <p:cNvSpPr txBox="1">
            <a:spLocks/>
          </p:cNvSpPr>
          <p:nvPr/>
        </p:nvSpPr>
        <p:spPr>
          <a:xfrm>
            <a:off x="3557392" y="801666"/>
            <a:ext cx="7779476" cy="58496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2920" lvl="1" indent="0">
              <a:buNone/>
            </a:pPr>
            <a:endParaRPr lang="en-US" sz="220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C3521A5-7227-AA6B-AB4B-63920AA02E24}"/>
              </a:ext>
            </a:extLst>
          </p:cNvPr>
          <p:cNvSpPr txBox="1">
            <a:spLocks/>
          </p:cNvSpPr>
          <p:nvPr/>
        </p:nvSpPr>
        <p:spPr>
          <a:xfrm>
            <a:off x="3869268" y="864108"/>
            <a:ext cx="7467600" cy="51922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endParaRPr lang="en-US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240DBC71-789D-5E2F-2986-984B3D17DF5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21668" y="801666"/>
                <a:ext cx="7467600" cy="5407068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/>
                  </a:buClr>
                  <a:buFont typeface="Wingdings 2" pitchFamily="18" charset="2"/>
                  <a:buChar char="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  <a:defRPr/>
                </a:pPr>
                <a:r>
                  <a:rPr lang="en-US" sz="2400" b="1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Big idea</a:t>
                </a:r>
                <a:r>
                  <a:rPr lang="en-US" sz="24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: minimize RSS plus an additional penalty that rewards small (sum of) coefficient values.</a:t>
                </a:r>
              </a:p>
              <a:p>
                <a:pPr marL="0" indent="0">
                  <a:buNone/>
                  <a:defRPr/>
                </a:pPr>
                <a:endParaRPr lang="en-US" sz="2400" dirty="0">
                  <a:solidFill>
                    <a:schemeClr val="tx1">
                      <a:lumMod val="90000"/>
                      <a:lumOff val="10000"/>
                    </a:schemeClr>
                  </a:solidFill>
                </a:endParaRPr>
              </a:p>
              <a:p>
                <a:pPr marL="0" indent="0">
                  <a:buNone/>
                  <a:defRPr/>
                </a:pPr>
                <a:r>
                  <a:rPr lang="en-US" sz="24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Least squares fits by finding coefficients that minimize</a:t>
                </a:r>
              </a:p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𝑅𝑆𝑆</m:t>
                      </m:r>
                      <m:r>
                        <a:rPr lang="en-US" sz="2400" b="0" i="1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chemeClr val="tx1">
                                      <a:lumMod val="90000"/>
                                      <a:lumOff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solidFill>
                                        <a:schemeClr val="tx1">
                                          <a:lumMod val="90000"/>
                                          <a:lumOff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chemeClr val="tx1">
                                              <a:lumMod val="90000"/>
                                              <a:lumOff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>
                                              <a:lumMod val="90000"/>
                                              <a:lumOff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>
                                              <a:lumMod val="90000"/>
                                              <a:lumOff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solidFill>
                                        <a:schemeClr val="tx1">
                                          <a:lumMod val="90000"/>
                                          <a:lumOff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chemeClr val="tx1">
                                              <a:lumMod val="90000"/>
                                              <a:lumOff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>
                                              <a:lumMod val="90000"/>
                                              <a:lumOff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>
                                              <a:lumMod val="90000"/>
                                              <a:lumOff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solidFill>
                                        <a:schemeClr val="tx1">
                                          <a:lumMod val="90000"/>
                                          <a:lumOff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nary>
                                    <m:naryPr>
                                      <m:chr m:val="∑"/>
                                      <m:ctrlPr>
                                        <a:rPr lang="en-US" sz="2400" b="0" i="1" smtClean="0">
                                          <a:solidFill>
                                            <a:schemeClr val="tx1">
                                              <a:lumMod val="90000"/>
                                              <a:lumOff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sz="2400" b="0" i="1" smtClean="0">
                                          <a:solidFill>
                                            <a:schemeClr val="tx1">
                                              <a:lumMod val="90000"/>
                                              <a:lumOff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sz="2400" b="0" i="1" smtClean="0">
                                          <a:solidFill>
                                            <a:schemeClr val="tx1">
                                              <a:lumMod val="90000"/>
                                              <a:lumOff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sz="2400" b="0" i="1" smtClean="0">
                                          <a:solidFill>
                                            <a:schemeClr val="tx1">
                                              <a:lumMod val="90000"/>
                                              <a:lumOff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solidFill>
                                                <a:schemeClr val="tx1">
                                                  <a:lumMod val="90000"/>
                                                  <a:lumOff val="1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solidFill>
                                                <a:schemeClr val="tx1">
                                                  <a:lumMod val="90000"/>
                                                  <a:lumOff val="1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solidFill>
                                                <a:schemeClr val="tx1">
                                                  <a:lumMod val="90000"/>
                                                  <a:lumOff val="1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solidFill>
                                                <a:schemeClr val="tx1">
                                                  <a:lumMod val="90000"/>
                                                  <a:lumOff val="1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solidFill>
                                                <a:schemeClr val="tx1">
                                                  <a:lumMod val="90000"/>
                                                  <a:lumOff val="1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solidFill>
                                                <a:schemeClr val="tx1">
                                                  <a:lumMod val="90000"/>
                                                  <a:lumOff val="1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tx1">
                                      <a:lumMod val="90000"/>
                                      <a:lumOff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dirty="0">
                  <a:solidFill>
                    <a:schemeClr val="tx1">
                      <a:lumMod val="90000"/>
                      <a:lumOff val="10000"/>
                    </a:schemeClr>
                  </a:solidFill>
                </a:endParaRPr>
              </a:p>
              <a:p>
                <a:pPr marL="0" indent="0">
                  <a:buNone/>
                  <a:defRPr/>
                </a:pPr>
                <a:r>
                  <a:rPr lang="en-US" sz="24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Ridge Regression fits by finding coefficients that minimize</a:t>
                </a:r>
              </a:p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400" b="0" i="1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𝑆𝑆</m:t>
                      </m:r>
                      <m:r>
                        <a:rPr lang="en-US" sz="2400" b="0" i="1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2400" b="0" i="1" smtClean="0">
                                  <a:solidFill>
                                    <a:schemeClr val="tx1">
                                      <a:lumMod val="90000"/>
                                      <a:lumOff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solidFill>
                                    <a:schemeClr val="tx1">
                                      <a:lumMod val="90000"/>
                                      <a:lumOff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>
                                      <a:lumMod val="90000"/>
                                      <a:lumOff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2400" b="0" i="1" smtClean="0">
                                  <a:solidFill>
                                    <a:schemeClr val="tx1">
                                      <a:lumMod val="90000"/>
                                      <a:lumOff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sz="2400" dirty="0">
                  <a:solidFill>
                    <a:schemeClr val="tx1">
                      <a:lumMod val="90000"/>
                      <a:lumOff val="10000"/>
                    </a:schemeClr>
                  </a:solidFill>
                </a:endParaRPr>
              </a:p>
              <a:p>
                <a:pPr marL="0" indent="0">
                  <a:buNone/>
                  <a:defRPr/>
                </a:pPr>
                <a:r>
                  <a:rPr lang="en-US" sz="24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400" b="0" i="1" smtClean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24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 is a tuning parameter determined separately</a:t>
                </a: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240DBC71-789D-5E2F-2986-984B3D17DF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1668" y="801666"/>
                <a:ext cx="7467600" cy="5407068"/>
              </a:xfrm>
              <a:prstGeom prst="rect">
                <a:avLst/>
              </a:prstGeom>
              <a:blipFill>
                <a:blip r:embed="rId3"/>
                <a:stretch>
                  <a:fillRect l="-1188" t="-1408" r="-1358" b="-119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ounded Rectangular Callout 2">
            <a:extLst>
              <a:ext uri="{FF2B5EF4-FFF2-40B4-BE49-F238E27FC236}">
                <a16:creationId xmlns:a16="http://schemas.microsoft.com/office/drawing/2014/main" id="{2ACC2915-3CBE-EF09-E3CE-9D837E5E35DF}"/>
              </a:ext>
            </a:extLst>
          </p:cNvPr>
          <p:cNvSpPr/>
          <p:nvPr/>
        </p:nvSpPr>
        <p:spPr>
          <a:xfrm>
            <a:off x="9405258" y="4093028"/>
            <a:ext cx="1719942" cy="903515"/>
          </a:xfrm>
          <a:prstGeom prst="wedgeRoundRectCallout">
            <a:avLst>
              <a:gd name="adj1" fmla="val -90211"/>
              <a:gd name="adj2" fmla="val -4655"/>
              <a:gd name="adj3" fmla="val 16667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Shrinkage Penalty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4F20718-FAB8-EDB6-D479-F4851C2E0460}"/>
              </a:ext>
            </a:extLst>
          </p:cNvPr>
          <p:cNvSpPr/>
          <p:nvPr/>
        </p:nvSpPr>
        <p:spPr>
          <a:xfrm>
            <a:off x="3512278" y="5540830"/>
            <a:ext cx="7976990" cy="111049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RSS is scale invariant (multiplying any predictor by a constant won’t change RSS). Is the shrinkage penalty? </a:t>
            </a:r>
          </a:p>
        </p:txBody>
      </p:sp>
    </p:spTree>
    <p:extLst>
      <p:ext uri="{BB962C8B-B14F-4D97-AF65-F5344CB8AC3E}">
        <p14:creationId xmlns:p14="http://schemas.microsoft.com/office/powerpoint/2010/main" val="2330486351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18A1B607-7BAE-46D6-8090-545AC7BDD73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{44CAA6D2-73C3-084C-8F3A-B537DB3AE7AC}tf10001124</Template>
  <TotalTime>2206</TotalTime>
  <Words>1318</Words>
  <Application>Microsoft Macintosh PowerPoint</Application>
  <PresentationFormat>Widescreen</PresentationFormat>
  <Paragraphs>191</Paragraphs>
  <Slides>20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Cambria Math</vt:lpstr>
      <vt:lpstr>Corbel</vt:lpstr>
      <vt:lpstr>Helvetica</vt:lpstr>
      <vt:lpstr>Wingdings 2</vt:lpstr>
      <vt:lpstr>Frame</vt:lpstr>
      <vt:lpstr>Introduction to Machine Learning – Shrinkage Methods</vt:lpstr>
      <vt:lpstr>Plan for Today</vt:lpstr>
      <vt:lpstr>Warm Up: Subset Selection</vt:lpstr>
      <vt:lpstr>Motivation</vt:lpstr>
      <vt:lpstr>Motivation</vt:lpstr>
      <vt:lpstr>Ridge Regression</vt:lpstr>
      <vt:lpstr>Ridge Regression</vt:lpstr>
      <vt:lpstr>Ridge Regression</vt:lpstr>
      <vt:lpstr>Ridge Regression</vt:lpstr>
      <vt:lpstr>Ridge Regression</vt:lpstr>
      <vt:lpstr>Ridge Regression</vt:lpstr>
      <vt:lpstr>Ridge Regression</vt:lpstr>
      <vt:lpstr>The Lasso</vt:lpstr>
      <vt:lpstr>The Lasso</vt:lpstr>
      <vt:lpstr>The Lasso</vt:lpstr>
      <vt:lpstr>The Lasso</vt:lpstr>
      <vt:lpstr>The Lasso</vt:lpstr>
      <vt:lpstr>The Lasso</vt:lpstr>
      <vt:lpstr>Tuning Parameter Selection</vt:lpstr>
      <vt:lpstr>Inventory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for Everyone – Welcome!</dc:title>
  <dc:creator>Mosca, Ab</dc:creator>
  <cp:lastModifiedBy>Mosca, Ab E.</cp:lastModifiedBy>
  <cp:revision>75</cp:revision>
  <cp:lastPrinted>2024-02-02T12:14:26Z</cp:lastPrinted>
  <dcterms:created xsi:type="dcterms:W3CDTF">2023-08-03T18:49:17Z</dcterms:created>
  <dcterms:modified xsi:type="dcterms:W3CDTF">2024-03-04T19:54:15Z</dcterms:modified>
</cp:coreProperties>
</file>