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35"/>
  </p:notesMasterIdLst>
  <p:sldIdLst>
    <p:sldId id="256" r:id="rId2"/>
    <p:sldId id="570" r:id="rId3"/>
    <p:sldId id="491" r:id="rId4"/>
    <p:sldId id="376" r:id="rId5"/>
    <p:sldId id="375" r:id="rId6"/>
    <p:sldId id="387" r:id="rId7"/>
    <p:sldId id="385" r:id="rId8"/>
    <p:sldId id="386" r:id="rId9"/>
    <p:sldId id="571" r:id="rId10"/>
    <p:sldId id="572" r:id="rId11"/>
    <p:sldId id="418" r:id="rId12"/>
    <p:sldId id="419" r:id="rId13"/>
    <p:sldId id="420" r:id="rId14"/>
    <p:sldId id="388" r:id="rId15"/>
    <p:sldId id="390" r:id="rId16"/>
    <p:sldId id="407" r:id="rId17"/>
    <p:sldId id="392" r:id="rId18"/>
    <p:sldId id="409" r:id="rId19"/>
    <p:sldId id="413" r:id="rId20"/>
    <p:sldId id="414" r:id="rId21"/>
    <p:sldId id="410" r:id="rId22"/>
    <p:sldId id="415" r:id="rId23"/>
    <p:sldId id="416" r:id="rId24"/>
    <p:sldId id="417" r:id="rId25"/>
    <p:sldId id="397" r:id="rId26"/>
    <p:sldId id="421" r:id="rId27"/>
    <p:sldId id="395" r:id="rId28"/>
    <p:sldId id="422" r:id="rId29"/>
    <p:sldId id="400" r:id="rId30"/>
    <p:sldId id="399" r:id="rId31"/>
    <p:sldId id="402" r:id="rId32"/>
    <p:sldId id="403" r:id="rId33"/>
    <p:sldId id="40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FFFFFF"/>
    <a:srgbClr val="E3DFB2"/>
    <a:srgbClr val="F6E1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85"/>
    <p:restoredTop sz="75680"/>
  </p:normalViewPr>
  <p:slideViewPr>
    <p:cSldViewPr snapToGrid="0">
      <p:cViewPr varScale="1">
        <p:scale>
          <a:sx n="80" d="100"/>
          <a:sy n="80" d="100"/>
        </p:scale>
        <p:origin x="224" y="18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3/5/24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Ridge: (1455 – 3beta_0-352beta_1)^2+ lambda*beta_1^2  (0.5 </a:t>
                </a:r>
                <a:r>
                  <a:rPr lang="en-US" dirty="0">
                    <a:sym typeface="Wingdings" pitchFamily="2" charset="2"/>
                  </a:rPr>
                  <a:t> 0, 4.13), (100 -&gt; 0, 4.13) </a:t>
                </a:r>
                <a:endParaRPr lang="en-US" dirty="0"/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Lasso: (1455 – 3beta_0-352beta_1)^2+ lambda*|beta_1| (0.5 </a:t>
                </a:r>
                <a:r>
                  <a:rPr lang="en-US" dirty="0">
                    <a:sym typeface="Wingdings" pitchFamily="2" charset="2"/>
                  </a:rPr>
                  <a:t> 0, 4.13), (100 -&gt; 0, 4.13) </a:t>
                </a:r>
                <a:endParaRPr lang="en-US" dirty="0"/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An alternative approach is to fit a model containing all </a:t>
                </a:r>
                <a:r>
                  <a:rPr lang="en-US" sz="1200" b="0" i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Cambria Math" panose="02040503050406030204" pitchFamily="18" charset="0"/>
                  </a:rPr>
                  <a:t>𝑝</a:t>
                </a:r>
                <a:r>
                  <a:rPr lang="en-US" sz="12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predictors, but to </a:t>
                </a:r>
                <a:r>
                  <a:rPr lang="en-US" sz="1200" b="1" i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constrain</a:t>
                </a:r>
                <a:r>
                  <a:rPr lang="en-US" sz="12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or </a:t>
                </a:r>
                <a:r>
                  <a:rPr lang="en-US" sz="1200" b="1" i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regularize</a:t>
                </a:r>
                <a:r>
                  <a:rPr lang="en-US" sz="12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the coefficient estimates. </a:t>
                </a:r>
              </a:p>
              <a:p>
                <a:pPr lvl="1"/>
                <a:r>
                  <a:rPr lang="en-US" dirty="0"/>
                  <a:t>When n &lt;= p, we have almost infinite variance! We need to reduced this variance and we can reduce variance by increasing bias 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47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Drax</a:t>
            </a:r>
            <a:endParaRPr lang="en-US" dirty="0"/>
          </a:p>
          <a:p>
            <a:r>
              <a:rPr lang="en-US" dirty="0" err="1"/>
              <a:t>Gamora</a:t>
            </a:r>
            <a:endParaRPr lang="en-US" dirty="0"/>
          </a:p>
          <a:p>
            <a:r>
              <a:rPr lang="en-US" dirty="0"/>
              <a:t>Rocket </a:t>
            </a:r>
            <a:r>
              <a:rPr lang="en-US" dirty="0" err="1"/>
              <a:t>Racoon</a:t>
            </a:r>
            <a:endParaRPr lang="en-US" dirty="0"/>
          </a:p>
          <a:p>
            <a:r>
              <a:rPr lang="en-US" dirty="0" err="1"/>
              <a:t>Starlord</a:t>
            </a:r>
            <a:r>
              <a:rPr lang="en-US" dirty="0"/>
              <a:t> / Peter</a:t>
            </a:r>
            <a:r>
              <a:rPr lang="en-US" baseline="0" dirty="0"/>
              <a:t> Quill</a:t>
            </a:r>
          </a:p>
          <a:p>
            <a:r>
              <a:rPr lang="en-US" baseline="0" dirty="0"/>
              <a:t>Groot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D726F-AA01-4A9D-81D1-A09838CFA85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33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42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35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uncorrelated because we’re trying to reduce redundancy!!!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54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Drax</a:t>
            </a:r>
            <a:endParaRPr lang="en-US" dirty="0"/>
          </a:p>
          <a:p>
            <a:r>
              <a:rPr lang="en-US" dirty="0" err="1"/>
              <a:t>Gamora</a:t>
            </a:r>
            <a:endParaRPr lang="en-US" dirty="0"/>
          </a:p>
          <a:p>
            <a:r>
              <a:rPr lang="en-US" dirty="0"/>
              <a:t>Rocket </a:t>
            </a:r>
            <a:r>
              <a:rPr lang="en-US" dirty="0" err="1"/>
              <a:t>Racoon</a:t>
            </a:r>
            <a:endParaRPr lang="en-US" dirty="0"/>
          </a:p>
          <a:p>
            <a:r>
              <a:rPr lang="en-US" dirty="0" err="1"/>
              <a:t>Starlord</a:t>
            </a:r>
            <a:r>
              <a:rPr lang="en-US" dirty="0"/>
              <a:t> / Peter</a:t>
            </a:r>
            <a:r>
              <a:rPr lang="en-US" baseline="0" dirty="0"/>
              <a:t> Quill</a:t>
            </a:r>
          </a:p>
          <a:p>
            <a:r>
              <a:rPr lang="en-US" baseline="0" dirty="0"/>
              <a:t>Groot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D726F-AA01-4A9D-81D1-A09838CFA85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39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dirty="0"/>
              <a:t>Reduces dimensionality of the solution space (like Lasso)</a:t>
            </a:r>
          </a:p>
          <a:p>
            <a:pPr lvl="1"/>
            <a:r>
              <a:rPr lang="en-US" sz="1200" dirty="0"/>
              <a:t>Finds a solution in the space of all features (like RR)</a:t>
            </a:r>
          </a:p>
          <a:p>
            <a:pPr lvl="1"/>
            <a:r>
              <a:rPr lang="en-US" sz="1200" dirty="0"/>
              <a:t>Results can be difficult to interpret (like RR)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74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dirty="0"/>
              <a:t>What if the values you’re trying to predict aren’t correlated with the first few components?</a:t>
            </a:r>
          </a:p>
          <a:p>
            <a:pPr lvl="1"/>
            <a:r>
              <a:rPr lang="en-US" sz="1200" dirty="0"/>
              <a:t>You lose all predictive power!</a:t>
            </a:r>
          </a:p>
          <a:p>
            <a:endParaRPr lang="en-US" dirty="0"/>
          </a:p>
          <a:p>
            <a:r>
              <a:rPr lang="en-US" i="1" dirty="0">
                <a:effectLst/>
                <a:latin typeface="Helvetica" pitchFamily="2" charset="0"/>
              </a:rPr>
              <a:t>These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directions (components) are identified in an unsupervised way, since the response Y is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not used to help determine the principal component directions.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D726F-AA01-4A9D-81D1-A09838CFA85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91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fi is the correlation between the predictor and the response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9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3/5/24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3/5/24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3/5/24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3/5/24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3/5/24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10.bin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6.sv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12.emf"/><Relationship Id="rId9" Type="http://schemas.openxmlformats.org/officeDocument/2006/relationships/image" Target="../media/image14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5.bin"/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12" Type="http://schemas.openxmlformats.org/officeDocument/2006/relationships/image" Target="../media/image9.emf"/><Relationship Id="rId17" Type="http://schemas.openxmlformats.org/officeDocument/2006/relationships/image" Target="../media/image11.png"/><Relationship Id="rId2" Type="http://schemas.openxmlformats.org/officeDocument/2006/relationships/image" Target="../media/image3.png"/><Relationship Id="rId16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10" Type="http://schemas.openxmlformats.org/officeDocument/2006/relationships/image" Target="../media/image8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emf"/><Relationship Id="rId1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8.bin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6.sv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12.emf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.bin"/><Relationship Id="rId18" Type="http://schemas.openxmlformats.org/officeDocument/2006/relationships/image" Target="../media/image15.png"/><Relationship Id="rId12" Type="http://schemas.openxmlformats.org/officeDocument/2006/relationships/image" Target="../media/image8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openxmlformats.org/officeDocument/2006/relationships/image" Target="../media/image35.png"/><Relationship Id="rId19" Type="http://schemas.openxmlformats.org/officeDocument/2006/relationships/image" Target="../media/image16.svg"/><Relationship Id="rId1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Machine Learning – Dimension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b="1" dirty="0"/>
              <a:t>Current situation</a:t>
            </a:r>
            <a:r>
              <a:rPr lang="en-US" sz="2800" dirty="0"/>
              <a:t>: our data live in </a:t>
            </a:r>
            <a:r>
              <a:rPr lang="en-US" sz="2800" i="1" dirty="0"/>
              <a:t>p</a:t>
            </a:r>
            <a:r>
              <a:rPr lang="en-US" sz="2800" dirty="0"/>
              <a:t>-dimensional space, but not all </a:t>
            </a:r>
            <a:r>
              <a:rPr lang="en-US" sz="2800" i="1" dirty="0"/>
              <a:t>p</a:t>
            </a:r>
            <a:r>
              <a:rPr lang="en-US" sz="2800" dirty="0"/>
              <a:t> dimensions are equally useful</a:t>
            </a:r>
          </a:p>
          <a:p>
            <a:r>
              <a:rPr lang="en-US" sz="2800" b="1" dirty="0"/>
              <a:t>Subset selection</a:t>
            </a:r>
            <a:r>
              <a:rPr lang="en-US" sz="2800" dirty="0"/>
              <a:t>: throw some out</a:t>
            </a:r>
          </a:p>
          <a:p>
            <a:pPr lvl="1"/>
            <a:r>
              <a:rPr lang="en-US" sz="2400" dirty="0"/>
              <a:t>Pro: pretty easy to do</a:t>
            </a:r>
          </a:p>
          <a:p>
            <a:pPr lvl="1"/>
            <a:r>
              <a:rPr lang="en-US" sz="2400" dirty="0"/>
              <a:t>Con: lose some information</a:t>
            </a:r>
          </a:p>
          <a:p>
            <a:r>
              <a:rPr lang="en-US" sz="2800" b="1" dirty="0"/>
              <a:t>Alternate approach</a:t>
            </a:r>
            <a:r>
              <a:rPr lang="en-US" sz="2800" dirty="0"/>
              <a:t>: create </a:t>
            </a:r>
            <a:r>
              <a:rPr lang="en-US" sz="2800" b="1" dirty="0"/>
              <a:t>new </a:t>
            </a:r>
            <a:r>
              <a:rPr lang="en-US" sz="2800" dirty="0"/>
              <a:t>features that are combinations of the old ones</a:t>
            </a:r>
          </a:p>
          <a:p>
            <a:pPr lvl="1"/>
            <a:r>
              <a:rPr lang="en-US" sz="2600" dirty="0"/>
              <a:t>In other words: We can </a:t>
            </a:r>
            <a:r>
              <a:rPr lang="en-US" sz="2600" b="1" i="1" dirty="0"/>
              <a:t>project</a:t>
            </a:r>
            <a:r>
              <a:rPr lang="en-US" sz="2600" dirty="0"/>
              <a:t> the data into a new feature space to reduce variance in the estimate of coefficients </a:t>
            </a:r>
          </a:p>
        </p:txBody>
      </p:sp>
    </p:spTree>
    <p:extLst>
      <p:ext uri="{BB962C8B-B14F-4D97-AF65-F5344CB8AC3E}">
        <p14:creationId xmlns:p14="http://schemas.microsoft.com/office/powerpoint/2010/main" val="1791064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9988" t="7812" r="7043"/>
          <a:stretch/>
        </p:blipFill>
        <p:spPr>
          <a:xfrm>
            <a:off x="1981200" y="1676400"/>
            <a:ext cx="6324600" cy="4495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Projection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648200" y="2438400"/>
            <a:ext cx="2514600" cy="3429000"/>
          </a:xfrm>
          <a:prstGeom prst="straightConnector1">
            <a:avLst/>
          </a:prstGeom>
          <a:ln w="57150" cmpd="sng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30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9988" t="7812" r="7043"/>
          <a:stretch/>
        </p:blipFill>
        <p:spPr>
          <a:xfrm>
            <a:off x="1981200" y="1676400"/>
            <a:ext cx="6324600" cy="4495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0" y="2438400"/>
            <a:ext cx="2667000" cy="335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4648200" y="2438400"/>
            <a:ext cx="2514600" cy="3429000"/>
          </a:xfrm>
          <a:prstGeom prst="straightConnector1">
            <a:avLst/>
          </a:prstGeom>
          <a:ln w="57150" cmpd="sng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 rot="18381664">
            <a:off x="4056888" y="4123944"/>
            <a:ext cx="3657600" cy="164592"/>
            <a:chOff x="2286000" y="3733800"/>
            <a:chExt cx="3657600" cy="164592"/>
          </a:xfrm>
        </p:grpSpPr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2286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2438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2590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2743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2895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3048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3200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3352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3505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3657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3810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3962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4114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4267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4419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4572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4724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4876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>
              <a:spLocks noChangeAspect="1"/>
            </p:cNvSpPr>
            <p:nvPr/>
          </p:nvSpPr>
          <p:spPr>
            <a:xfrm>
              <a:off x="5029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5181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53218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54742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56266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>
              <a:spLocks noChangeAspect="1"/>
            </p:cNvSpPr>
            <p:nvPr/>
          </p:nvSpPr>
          <p:spPr>
            <a:xfrm>
              <a:off x="57790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2362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2667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2819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2971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3124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>
              <a:spLocks noChangeAspect="1"/>
            </p:cNvSpPr>
            <p:nvPr/>
          </p:nvSpPr>
          <p:spPr>
            <a:xfrm>
              <a:off x="3276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>
            <a:xfrm>
              <a:off x="3581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3733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3886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4038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4191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4343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4648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4800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5105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53980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Right Arrow 92"/>
          <p:cNvSpPr/>
          <p:nvPr/>
        </p:nvSpPr>
        <p:spPr>
          <a:xfrm rot="2353663">
            <a:off x="4358372" y="3122786"/>
            <a:ext cx="1562542" cy="690744"/>
          </a:xfrm>
          <a:prstGeom prst="rightArrow">
            <a:avLst/>
          </a:prstGeom>
          <a:solidFill>
            <a:srgbClr val="FFC000"/>
          </a:solidFill>
          <a:ln w="38100">
            <a:solidFill>
              <a:srgbClr val="003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336F"/>
                </a:solidFill>
              </a:rPr>
              <a:t>SMOOSH!</a:t>
            </a:r>
          </a:p>
        </p:txBody>
      </p:sp>
      <p:sp>
        <p:nvSpPr>
          <p:cNvPr id="94" name="Right Arrow 93"/>
          <p:cNvSpPr/>
          <p:nvPr/>
        </p:nvSpPr>
        <p:spPr>
          <a:xfrm rot="2357189" flipH="1">
            <a:off x="5956125" y="4443861"/>
            <a:ext cx="1562542" cy="690744"/>
          </a:xfrm>
          <a:prstGeom prst="rightArrow">
            <a:avLst/>
          </a:prstGeom>
          <a:solidFill>
            <a:srgbClr val="FFC000"/>
          </a:solidFill>
          <a:ln w="38100">
            <a:solidFill>
              <a:srgbClr val="003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336F"/>
                </a:solidFill>
              </a:rPr>
              <a:t>SMOOSH!</a:t>
            </a:r>
          </a:p>
        </p:txBody>
      </p:sp>
    </p:spTree>
    <p:extLst>
      <p:ext uri="{BB962C8B-B14F-4D97-AF65-F5344CB8AC3E}">
        <p14:creationId xmlns:p14="http://schemas.microsoft.com/office/powerpoint/2010/main" val="187484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50000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9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9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93" grpId="0" animBg="1"/>
          <p:bldP spid="9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9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9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93" grpId="0" animBg="1"/>
          <p:bldP spid="94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9988" t="7812" r="7043"/>
          <a:stretch/>
        </p:blipFill>
        <p:spPr>
          <a:xfrm>
            <a:off x="1981200" y="1676400"/>
            <a:ext cx="6324600" cy="4495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0" y="2438400"/>
            <a:ext cx="2667000" cy="335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4648200" y="2438400"/>
            <a:ext cx="2514600" cy="3429000"/>
          </a:xfrm>
          <a:prstGeom prst="straightConnector1">
            <a:avLst/>
          </a:prstGeom>
          <a:ln w="57150" cmpd="sng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 rot="18381664">
            <a:off x="4056888" y="4123944"/>
            <a:ext cx="3657600" cy="164592"/>
            <a:chOff x="2286000" y="3733800"/>
            <a:chExt cx="3657600" cy="164592"/>
          </a:xfrm>
        </p:grpSpPr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2286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2438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2590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2743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2895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3048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3200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3352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3505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3657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3810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3962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4114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4267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4419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4572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4724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4876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>
              <a:spLocks noChangeAspect="1"/>
            </p:cNvSpPr>
            <p:nvPr/>
          </p:nvSpPr>
          <p:spPr>
            <a:xfrm>
              <a:off x="5029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5181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53218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54742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56266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>
              <a:spLocks noChangeAspect="1"/>
            </p:cNvSpPr>
            <p:nvPr/>
          </p:nvSpPr>
          <p:spPr>
            <a:xfrm>
              <a:off x="57790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2362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2667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2819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2971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3124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>
              <a:spLocks noChangeAspect="1"/>
            </p:cNvSpPr>
            <p:nvPr/>
          </p:nvSpPr>
          <p:spPr>
            <a:xfrm>
              <a:off x="3276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>
            <a:xfrm>
              <a:off x="3581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3733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3886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4038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4191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4343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4648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4800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5105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53980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543105" y="2718065"/>
            <a:ext cx="2953390" cy="2488670"/>
            <a:chOff x="3019105" y="2718065"/>
            <a:chExt cx="2953390" cy="2488670"/>
          </a:xfrm>
        </p:grpSpPr>
        <p:sp>
          <p:nvSpPr>
            <p:cNvPr id="92" name="Freeform 91"/>
            <p:cNvSpPr/>
            <p:nvPr/>
          </p:nvSpPr>
          <p:spPr>
            <a:xfrm rot="21047624">
              <a:off x="3019105" y="2718065"/>
              <a:ext cx="1524000" cy="1436475"/>
            </a:xfrm>
            <a:custGeom>
              <a:avLst/>
              <a:gdLst>
                <a:gd name="connsiteX0" fmla="*/ 44562 w 1026801"/>
                <a:gd name="connsiteY0" fmla="*/ 1005926 h 1005926"/>
                <a:gd name="connsiteX1" fmla="*/ 114013 w 1026801"/>
                <a:gd name="connsiteY1" fmla="*/ 83258 h 1005926"/>
                <a:gd name="connsiteX2" fmla="*/ 1026801 w 1026801"/>
                <a:gd name="connsiteY2" fmla="*/ 43574 h 1005926"/>
                <a:gd name="connsiteX0" fmla="*/ 10872 w 993111"/>
                <a:gd name="connsiteY0" fmla="*/ 962537 h 962537"/>
                <a:gd name="connsiteX1" fmla="*/ 239069 w 993111"/>
                <a:gd name="connsiteY1" fmla="*/ 149002 h 962537"/>
                <a:gd name="connsiteX2" fmla="*/ 993111 w 993111"/>
                <a:gd name="connsiteY2" fmla="*/ 185 h 962537"/>
                <a:gd name="connsiteX0" fmla="*/ 18413 w 1000652"/>
                <a:gd name="connsiteY0" fmla="*/ 979275 h 979275"/>
                <a:gd name="connsiteX1" fmla="*/ 246610 w 1000652"/>
                <a:gd name="connsiteY1" fmla="*/ 165740 h 979275"/>
                <a:gd name="connsiteX2" fmla="*/ 1000652 w 1000652"/>
                <a:gd name="connsiteY2" fmla="*/ 16923 h 97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652" h="979275">
                  <a:moveTo>
                    <a:pt x="18413" y="979275"/>
                  </a:moveTo>
                  <a:cubicBezTo>
                    <a:pt x="-28715" y="598137"/>
                    <a:pt x="3531" y="405501"/>
                    <a:pt x="246610" y="165740"/>
                  </a:cubicBezTo>
                  <a:cubicBezTo>
                    <a:pt x="489689" y="-74021"/>
                    <a:pt x="1000652" y="16923"/>
                    <a:pt x="1000652" y="16923"/>
                  </a:cubicBezTo>
                </a:path>
              </a:pathLst>
            </a:custGeom>
            <a:ln w="5715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 rot="10247624">
              <a:off x="4448495" y="3770260"/>
              <a:ext cx="1524000" cy="1436475"/>
            </a:xfrm>
            <a:custGeom>
              <a:avLst/>
              <a:gdLst>
                <a:gd name="connsiteX0" fmla="*/ 44562 w 1026801"/>
                <a:gd name="connsiteY0" fmla="*/ 1005926 h 1005926"/>
                <a:gd name="connsiteX1" fmla="*/ 114013 w 1026801"/>
                <a:gd name="connsiteY1" fmla="*/ 83258 h 1005926"/>
                <a:gd name="connsiteX2" fmla="*/ 1026801 w 1026801"/>
                <a:gd name="connsiteY2" fmla="*/ 43574 h 1005926"/>
                <a:gd name="connsiteX0" fmla="*/ 10872 w 993111"/>
                <a:gd name="connsiteY0" fmla="*/ 962537 h 962537"/>
                <a:gd name="connsiteX1" fmla="*/ 239069 w 993111"/>
                <a:gd name="connsiteY1" fmla="*/ 149002 h 962537"/>
                <a:gd name="connsiteX2" fmla="*/ 993111 w 993111"/>
                <a:gd name="connsiteY2" fmla="*/ 185 h 962537"/>
                <a:gd name="connsiteX0" fmla="*/ 18413 w 1000652"/>
                <a:gd name="connsiteY0" fmla="*/ 979275 h 979275"/>
                <a:gd name="connsiteX1" fmla="*/ 246610 w 1000652"/>
                <a:gd name="connsiteY1" fmla="*/ 165740 h 979275"/>
                <a:gd name="connsiteX2" fmla="*/ 1000652 w 1000652"/>
                <a:gd name="connsiteY2" fmla="*/ 16923 h 97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652" h="979275">
                  <a:moveTo>
                    <a:pt x="18413" y="979275"/>
                  </a:moveTo>
                  <a:cubicBezTo>
                    <a:pt x="-28715" y="598137"/>
                    <a:pt x="3531" y="405501"/>
                    <a:pt x="246610" y="165740"/>
                  </a:cubicBezTo>
                  <a:cubicBezTo>
                    <a:pt x="489689" y="-74021"/>
                    <a:pt x="1000652" y="16923"/>
                    <a:pt x="1000652" y="16923"/>
                  </a:cubicBezTo>
                </a:path>
              </a:pathLst>
            </a:custGeom>
            <a:ln w="5715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3838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reduction via projection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97179" y="625642"/>
                <a:ext cx="8441901" cy="5710990"/>
              </a:xfrm>
            </p:spPr>
            <p:txBody>
              <a:bodyPr>
                <a:noAutofit/>
              </a:bodyPr>
              <a:lstStyle/>
              <a:p>
                <a:r>
                  <a:rPr lang="en-US" sz="2800" b="1" dirty="0"/>
                  <a:t>Big idea</a:t>
                </a:r>
                <a:r>
                  <a:rPr lang="en-US" sz="2800" dirty="0"/>
                  <a:t>: </a:t>
                </a:r>
                <a:r>
                  <a:rPr lang="en-US" sz="2800" i="1" dirty="0"/>
                  <a:t>transform</a:t>
                </a:r>
                <a:r>
                  <a:rPr lang="en-US" sz="2800" dirty="0"/>
                  <a:t> the data before performing regression</a:t>
                </a:r>
                <a:endParaRPr lang="en-US" sz="1600" i="1" dirty="0">
                  <a:latin typeface="Cambria Math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i="1">
                                        <a:latin typeface="Cambria Math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40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latin typeface="Cambria Math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4000" i="1">
                                              <a:latin typeface="Cambria Math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4000" i="1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latin typeface="Cambria Math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latin typeface="Cambria Math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latin typeface="Cambria Math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4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40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40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  <a:p>
                <a:endParaRPr lang="en-US" sz="2800" dirty="0"/>
              </a:p>
              <a:p>
                <a:r>
                  <a:rPr lang="en-US" sz="2800" dirty="0"/>
                  <a:t>Then instead of: </a:t>
                </a:r>
                <a:br>
                  <a:rPr lang="en-US" sz="2800" dirty="0"/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𝑌</m:t>
                    </m:r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charset="0"/>
                          </a:rPr>
                          <m:t>𝑖</m:t>
                        </m:r>
                        <m:r>
                          <a:rPr lang="en-US" sz="2800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  we solve: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</m:e>
                      </m:nary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97179" y="625642"/>
                <a:ext cx="8441901" cy="5710990"/>
              </a:xfrm>
              <a:blipFill>
                <a:blip r:embed="rId2"/>
                <a:stretch>
                  <a:fillRect l="-1201" b="-3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311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432759" y="3801979"/>
            <a:ext cx="1925052" cy="2037347"/>
          </a:xfrm>
          <a:prstGeom prst="roundRect">
            <a:avLst>
              <a:gd name="adj" fmla="val 9056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glow rad="228600">
              <a:srgbClr val="FFC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projection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81137" y="864108"/>
                <a:ext cx="8457944" cy="5247934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/>
                  <a:t>New features are </a:t>
                </a:r>
                <a:r>
                  <a:rPr lang="en-US" sz="2800" b="1" dirty="0"/>
                  <a:t>linear combinations </a:t>
                </a:r>
                <a:r>
                  <a:rPr lang="en-US" sz="2800" dirty="0"/>
                  <a:t>of original data: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charset="0"/>
                            </a:rPr>
                            <m:t>𝑍</m:t>
                          </m:r>
                        </m:e>
                        <m:sub>
                          <m:r>
                            <a:rPr lang="en-US" sz="4000" i="1"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4000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i="1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en-US" sz="4000" i="1">
                              <a:latin typeface="Cambria Math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  <a:p>
                <a:r>
                  <a:rPr lang="en-US" sz="2800" dirty="0">
                    <a:solidFill>
                      <a:schemeClr val="tx2"/>
                    </a:solidFill>
                  </a:rPr>
                  <a:t>We get them by multiplying the </a:t>
                </a:r>
                <a:r>
                  <a:rPr lang="en-US" sz="2800" i="1" dirty="0">
                    <a:solidFill>
                      <a:schemeClr val="tx2"/>
                    </a:solidFill>
                  </a:rPr>
                  <a:t>data matrix</a:t>
                </a:r>
                <a:r>
                  <a:rPr lang="en-US" sz="2800" dirty="0">
                    <a:solidFill>
                      <a:schemeClr val="tx2"/>
                    </a:solidFill>
                  </a:rPr>
                  <a:t> by a </a:t>
                </a:r>
                <a:r>
                  <a:rPr lang="en-US" sz="2800" i="1" dirty="0">
                    <a:solidFill>
                      <a:schemeClr val="tx2"/>
                    </a:solidFill>
                  </a:rPr>
                  <a:t>projection matrix</a:t>
                </a:r>
                <a:endParaRPr lang="en-US" i="1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solidFill>
                            <a:schemeClr val="tx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8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mr-I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mr-IN" sz="28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mr-IN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mr-IN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mr-IN" sz="28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mr-IN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mr-IN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mr-IN" sz="28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mr-IN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mr-IN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mr-IN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5,1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mr-IN" sz="28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mr-IN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mr-IN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mr-IN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2"/>
                                            </a:solidFill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5,2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sz="2800" dirty="0"/>
                </a:b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81137" y="864108"/>
                <a:ext cx="8457944" cy="5247934"/>
              </a:xfrm>
              <a:blipFill>
                <a:blip r:embed="rId2"/>
                <a:stretch>
                  <a:fillRect l="-1349" t="-27536" r="-150" b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415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deal with projection?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Data can be rotated, scaled, and translated without changing the </a:t>
            </a:r>
            <a:r>
              <a:rPr lang="en-US" sz="2400" b="1" dirty="0"/>
              <a:t>underlying relationships</a:t>
            </a:r>
          </a:p>
          <a:p>
            <a:r>
              <a:rPr lang="en-US" sz="2400" dirty="0"/>
              <a:t>This means you’re allowed to look at the data from whatever angle makes your life easier</a:t>
            </a:r>
            <a:r>
              <a:rPr lang="mr-IN" sz="2400" dirty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0498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9988" t="7812" r="7043"/>
          <a:stretch/>
        </p:blipFill>
        <p:spPr>
          <a:xfrm>
            <a:off x="1981200" y="1676400"/>
            <a:ext cx="6324600" cy="4495800"/>
          </a:xfrm>
        </p:spPr>
      </p:pic>
      <p:cxnSp>
        <p:nvCxnSpPr>
          <p:cNvPr id="9" name="Straight Arrow Connector 8"/>
          <p:cNvCxnSpPr/>
          <p:nvPr/>
        </p:nvCxnSpPr>
        <p:spPr>
          <a:xfrm flipV="1">
            <a:off x="4648200" y="2438400"/>
            <a:ext cx="2514600" cy="3429000"/>
          </a:xfrm>
          <a:prstGeom prst="straightConnector1">
            <a:avLst/>
          </a:prstGeom>
          <a:ln w="57150" cmpd="sng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Flashback: why did we pick this line?</a:t>
            </a:r>
          </a:p>
        </p:txBody>
      </p:sp>
    </p:spTree>
    <p:extLst>
      <p:ext uri="{BB962C8B-B14F-4D97-AF65-F5344CB8AC3E}">
        <p14:creationId xmlns:p14="http://schemas.microsoft.com/office/powerpoint/2010/main" val="3116506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Explains the most </a:t>
            </a:r>
            <a:r>
              <a:rPr lang="en-US" b="1" dirty="0"/>
              <a:t>variance</a:t>
            </a:r>
            <a:r>
              <a:rPr lang="en-US" dirty="0"/>
              <a:t> in the data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9988" t="7812" r="7043"/>
          <a:stretch/>
        </p:blipFill>
        <p:spPr>
          <a:xfrm>
            <a:off x="1981200" y="1676400"/>
            <a:ext cx="6324600" cy="4495800"/>
          </a:xfrm>
        </p:spPr>
      </p:pic>
      <p:cxnSp>
        <p:nvCxnSpPr>
          <p:cNvPr id="14" name="Straight Arrow Connector 13"/>
          <p:cNvCxnSpPr/>
          <p:nvPr/>
        </p:nvCxnSpPr>
        <p:spPr>
          <a:xfrm flipV="1">
            <a:off x="4648200" y="2438400"/>
            <a:ext cx="2514600" cy="3429000"/>
          </a:xfrm>
          <a:prstGeom prst="straightConnector1">
            <a:avLst/>
          </a:prstGeom>
          <a:ln w="57150" cmpd="sng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8448675">
            <a:off x="4223273" y="3085700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variance</a:t>
            </a:r>
          </a:p>
        </p:txBody>
      </p:sp>
    </p:spTree>
    <p:extLst>
      <p:ext uri="{BB962C8B-B14F-4D97-AF65-F5344CB8AC3E}">
        <p14:creationId xmlns:p14="http://schemas.microsoft.com/office/powerpoint/2010/main" val="1527967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 this line as a new dimension</a:t>
            </a:r>
            <a:r>
              <a:rPr lang="mr-IN" dirty="0"/>
              <a:t>…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2213" t="7812" r="7043"/>
          <a:stretch/>
        </p:blipFill>
        <p:spPr>
          <a:xfrm>
            <a:off x="2895600" y="1676400"/>
            <a:ext cx="5410200" cy="4495800"/>
          </a:xfrm>
        </p:spPr>
      </p:pic>
      <p:cxnSp>
        <p:nvCxnSpPr>
          <p:cNvPr id="14" name="Straight Arrow Connector 13"/>
          <p:cNvCxnSpPr/>
          <p:nvPr/>
        </p:nvCxnSpPr>
        <p:spPr>
          <a:xfrm flipV="1">
            <a:off x="4648200" y="2438400"/>
            <a:ext cx="2514600" cy="3429000"/>
          </a:xfrm>
          <a:prstGeom prst="straightConnector1">
            <a:avLst/>
          </a:prstGeom>
          <a:ln w="57150" cmpd="sng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8448675">
            <a:off x="4223273" y="3085700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variance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19895" y="2551061"/>
            <a:ext cx="3276600" cy="2655675"/>
            <a:chOff x="2695895" y="2551060"/>
            <a:chExt cx="3276600" cy="2655675"/>
          </a:xfrm>
        </p:grpSpPr>
        <p:sp>
          <p:nvSpPr>
            <p:cNvPr id="7" name="Freeform 6"/>
            <p:cNvSpPr/>
            <p:nvPr/>
          </p:nvSpPr>
          <p:spPr>
            <a:xfrm rot="21047624">
              <a:off x="2695895" y="2551060"/>
              <a:ext cx="1524000" cy="1436475"/>
            </a:xfrm>
            <a:custGeom>
              <a:avLst/>
              <a:gdLst>
                <a:gd name="connsiteX0" fmla="*/ 44562 w 1026801"/>
                <a:gd name="connsiteY0" fmla="*/ 1005926 h 1005926"/>
                <a:gd name="connsiteX1" fmla="*/ 114013 w 1026801"/>
                <a:gd name="connsiteY1" fmla="*/ 83258 h 1005926"/>
                <a:gd name="connsiteX2" fmla="*/ 1026801 w 1026801"/>
                <a:gd name="connsiteY2" fmla="*/ 43574 h 1005926"/>
                <a:gd name="connsiteX0" fmla="*/ 10872 w 993111"/>
                <a:gd name="connsiteY0" fmla="*/ 962537 h 962537"/>
                <a:gd name="connsiteX1" fmla="*/ 239069 w 993111"/>
                <a:gd name="connsiteY1" fmla="*/ 149002 h 962537"/>
                <a:gd name="connsiteX2" fmla="*/ 993111 w 993111"/>
                <a:gd name="connsiteY2" fmla="*/ 185 h 962537"/>
                <a:gd name="connsiteX0" fmla="*/ 18413 w 1000652"/>
                <a:gd name="connsiteY0" fmla="*/ 979275 h 979275"/>
                <a:gd name="connsiteX1" fmla="*/ 246610 w 1000652"/>
                <a:gd name="connsiteY1" fmla="*/ 165740 h 979275"/>
                <a:gd name="connsiteX2" fmla="*/ 1000652 w 1000652"/>
                <a:gd name="connsiteY2" fmla="*/ 16923 h 97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652" h="979275">
                  <a:moveTo>
                    <a:pt x="18413" y="979275"/>
                  </a:moveTo>
                  <a:cubicBezTo>
                    <a:pt x="-28715" y="598137"/>
                    <a:pt x="3531" y="405501"/>
                    <a:pt x="246610" y="165740"/>
                  </a:cubicBezTo>
                  <a:cubicBezTo>
                    <a:pt x="489689" y="-74021"/>
                    <a:pt x="1000652" y="16923"/>
                    <a:pt x="1000652" y="16923"/>
                  </a:cubicBezTo>
                </a:path>
              </a:pathLst>
            </a:custGeom>
            <a:ln w="5715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 rot="10247624">
              <a:off x="4448495" y="3770260"/>
              <a:ext cx="1524000" cy="1436475"/>
            </a:xfrm>
            <a:custGeom>
              <a:avLst/>
              <a:gdLst>
                <a:gd name="connsiteX0" fmla="*/ 44562 w 1026801"/>
                <a:gd name="connsiteY0" fmla="*/ 1005926 h 1005926"/>
                <a:gd name="connsiteX1" fmla="*/ 114013 w 1026801"/>
                <a:gd name="connsiteY1" fmla="*/ 83258 h 1005926"/>
                <a:gd name="connsiteX2" fmla="*/ 1026801 w 1026801"/>
                <a:gd name="connsiteY2" fmla="*/ 43574 h 1005926"/>
                <a:gd name="connsiteX0" fmla="*/ 10872 w 993111"/>
                <a:gd name="connsiteY0" fmla="*/ 962537 h 962537"/>
                <a:gd name="connsiteX1" fmla="*/ 239069 w 993111"/>
                <a:gd name="connsiteY1" fmla="*/ 149002 h 962537"/>
                <a:gd name="connsiteX2" fmla="*/ 993111 w 993111"/>
                <a:gd name="connsiteY2" fmla="*/ 185 h 962537"/>
                <a:gd name="connsiteX0" fmla="*/ 18413 w 1000652"/>
                <a:gd name="connsiteY0" fmla="*/ 979275 h 979275"/>
                <a:gd name="connsiteX1" fmla="*/ 246610 w 1000652"/>
                <a:gd name="connsiteY1" fmla="*/ 165740 h 979275"/>
                <a:gd name="connsiteX2" fmla="*/ 1000652 w 1000652"/>
                <a:gd name="connsiteY2" fmla="*/ 16923 h 97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652" h="979275">
                  <a:moveTo>
                    <a:pt x="18413" y="979275"/>
                  </a:moveTo>
                  <a:cubicBezTo>
                    <a:pt x="-28715" y="598137"/>
                    <a:pt x="3531" y="405501"/>
                    <a:pt x="246610" y="165740"/>
                  </a:cubicBezTo>
                  <a:cubicBezTo>
                    <a:pt x="489689" y="-74021"/>
                    <a:pt x="1000652" y="16923"/>
                    <a:pt x="1000652" y="16923"/>
                  </a:cubicBezTo>
                </a:path>
              </a:pathLst>
            </a:custGeom>
            <a:ln w="5715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15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F25BF-81E1-D2F9-F9C7-87C78428B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0B909-1AF2-8068-958E-2F7DA03E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E77D7-FA87-7FF8-FBA7-E956B4B4A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Dimension Reduction:</a:t>
            </a:r>
          </a:p>
          <a:p>
            <a:pPr lvl="1">
              <a:defRPr/>
            </a:pPr>
            <a:r>
              <a:rPr lang="en-US" sz="2000" dirty="0"/>
              <a:t>Principle components regression </a:t>
            </a:r>
          </a:p>
          <a:p>
            <a:pPr lvl="1">
              <a:defRPr/>
            </a:pPr>
            <a:r>
              <a:rPr lang="en-US" sz="2000" dirty="0"/>
              <a:t>Partial least squares</a:t>
            </a:r>
          </a:p>
          <a:p>
            <a:pPr>
              <a:defRPr/>
            </a:pPr>
            <a:r>
              <a:rPr lang="en-US" sz="2200" dirty="0"/>
              <a:t>Linear Models and Regularization Lab </a:t>
            </a:r>
          </a:p>
          <a:p>
            <a:pPr>
              <a:defRPr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64165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“Principal component”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629" t="8013" r="26465" b="8286"/>
          <a:stretch/>
        </p:blipFill>
        <p:spPr>
          <a:xfrm rot="3187830">
            <a:off x="5837466" y="1560699"/>
            <a:ext cx="3133145" cy="4081955"/>
          </a:xfrm>
        </p:spPr>
      </p:pic>
      <p:cxnSp>
        <p:nvCxnSpPr>
          <p:cNvPr id="14" name="Straight Arrow Connector 13"/>
          <p:cNvCxnSpPr/>
          <p:nvPr/>
        </p:nvCxnSpPr>
        <p:spPr>
          <a:xfrm>
            <a:off x="4792796" y="3966543"/>
            <a:ext cx="4953000" cy="0"/>
          </a:xfrm>
          <a:prstGeom prst="straightConnector1">
            <a:avLst/>
          </a:prstGeom>
          <a:ln w="57150" cmpd="sng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36505">
            <a:off x="6509312" y="2396485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variance</a:t>
            </a:r>
          </a:p>
        </p:txBody>
      </p:sp>
    </p:spTree>
    <p:extLst>
      <p:ext uri="{BB962C8B-B14F-4D97-AF65-F5344CB8AC3E}">
        <p14:creationId xmlns:p14="http://schemas.microsoft.com/office/powerpoint/2010/main" val="490870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200401" cy="4601183"/>
          </a:xfrm>
        </p:spPr>
        <p:txBody>
          <a:bodyPr/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458924" cy="512064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b="1" dirty="0"/>
                  <a:t>1</a:t>
                </a:r>
                <a:r>
                  <a:rPr lang="en-US" sz="2400" b="1" baseline="30000" dirty="0"/>
                  <a:t>st</a:t>
                </a:r>
                <a:r>
                  <a:rPr lang="en-US" sz="2400" b="1" dirty="0"/>
                  <a:t> principal component</a:t>
                </a:r>
                <a:r>
                  <a:rPr lang="en-US" sz="2400" dirty="0"/>
                  <a:t> is the normalized</a:t>
                </a:r>
                <a:r>
                  <a:rPr lang="en-US" sz="2400" baseline="30000" dirty="0"/>
                  <a:t>*</a:t>
                </a:r>
                <a:r>
                  <a:rPr lang="en-US" sz="2400" dirty="0"/>
                  <a:t> linear combination of features: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𝑍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6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𝜙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6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𝜙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3600" i="1">
                          <a:latin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𝜙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𝑝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that has the largest variance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11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: the </a:t>
                </a:r>
                <a:r>
                  <a:rPr lang="en-US" sz="2400" b="1" dirty="0"/>
                  <a:t>loadings</a:t>
                </a:r>
                <a:r>
                  <a:rPr lang="en-US" sz="2400" dirty="0"/>
                  <a:t> of the 1</a:t>
                </a:r>
                <a:r>
                  <a:rPr lang="en-US" sz="2400" baseline="30000" dirty="0"/>
                  <a:t>st</a:t>
                </a:r>
                <a:r>
                  <a:rPr lang="en-US" sz="2400" dirty="0"/>
                  <a:t> principal component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458924" cy="5120640"/>
              </a:xfrm>
              <a:blipFill>
                <a:blip r:embed="rId2"/>
                <a:stretch>
                  <a:fillRect l="-850" r="-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6336632" y="5566611"/>
            <a:ext cx="5044471" cy="1125861"/>
            <a:chOff x="6324600" y="6168326"/>
            <a:chExt cx="2868304" cy="807378"/>
          </a:xfrm>
        </p:grpSpPr>
        <p:sp>
          <p:nvSpPr>
            <p:cNvPr id="6" name="TextBox 5"/>
            <p:cNvSpPr txBox="1"/>
            <p:nvPr/>
          </p:nvSpPr>
          <p:spPr>
            <a:xfrm>
              <a:off x="6324600" y="6338500"/>
              <a:ext cx="2088090" cy="333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* By </a:t>
              </a:r>
              <a:r>
                <a:rPr lang="en-US" sz="2000" b="1" dirty="0">
                  <a:solidFill>
                    <a:schemeClr val="tx2"/>
                  </a:solidFill>
                </a:rPr>
                <a:t>normalized</a:t>
              </a:r>
              <a:r>
                <a:rPr lang="en-US" sz="2000" dirty="0">
                  <a:solidFill>
                    <a:schemeClr val="tx2"/>
                  </a:solidFill>
                </a:rPr>
                <a:t> we mean: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/>
                <p:cNvSpPr/>
                <p:nvPr/>
              </p:nvSpPr>
              <p:spPr>
                <a:xfrm>
                  <a:off x="8180696" y="6168326"/>
                  <a:ext cx="1012208" cy="8073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20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𝑝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=1</m:t>
                            </m:r>
                          </m:e>
                        </m:nary>
                      </m:oMath>
                    </m:oMathPara>
                  </a14:m>
                  <a:endParaRPr lang="en-US" sz="2000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0696" y="6168326"/>
                  <a:ext cx="1012208" cy="807378"/>
                </a:xfrm>
                <a:prstGeom prst="rect">
                  <a:avLst/>
                </a:prstGeom>
                <a:blipFill>
                  <a:blip r:embed="rId3"/>
                  <a:stretch>
                    <a:fillRect l="-40426" t="-85556" b="-11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36422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loadings to project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993105" y="3441034"/>
            <a:ext cx="4953000" cy="0"/>
          </a:xfrm>
          <a:prstGeom prst="straightConnector1">
            <a:avLst/>
          </a:prstGeom>
          <a:ln w="57150" cmpd="sng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4100388" y="1439888"/>
                <a:ext cx="6566991" cy="16265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2"/>
                    </a:solidFill>
                  </a:rPr>
                  <a:t>Multiply by loading vector to project (“smoosh”) </a:t>
                </a:r>
              </a:p>
              <a:p>
                <a:pPr algn="ctr"/>
                <a:r>
                  <a:rPr lang="en-US" sz="2400" dirty="0">
                    <a:solidFill>
                      <a:schemeClr val="tx2"/>
                    </a:solidFill>
                  </a:rPr>
                  <a:t>each observation onto the line: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𝑖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𝜙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𝑖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𝜙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𝑖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latin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𝜙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𝑖𝑝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388" y="1439888"/>
                <a:ext cx="6566991" cy="1626599"/>
              </a:xfrm>
              <a:prstGeom prst="rect">
                <a:avLst/>
              </a:prstGeom>
              <a:blipFill>
                <a:blip r:embed="rId2"/>
                <a:stretch>
                  <a:fillRect t="-3101" b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526505" y="3364834"/>
            <a:ext cx="3657600" cy="164592"/>
            <a:chOff x="2286000" y="3733800"/>
            <a:chExt cx="3657600" cy="164592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2286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2438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2590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2743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2895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3048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3200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3352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3505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3657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3810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3962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4114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4267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4419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4572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4724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4876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5029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181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53218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54742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56266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57790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2362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2667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819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2971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3124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3276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3581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37338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3886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4038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41910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4343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46482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48006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5105400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5398008" y="3733800"/>
              <a:ext cx="164592" cy="164592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092352" y="3701719"/>
            <a:ext cx="4532011" cy="1328301"/>
            <a:chOff x="1851847" y="4038600"/>
            <a:chExt cx="4532011" cy="1328301"/>
          </a:xfrm>
        </p:grpSpPr>
        <p:sp>
          <p:nvSpPr>
            <p:cNvPr id="50" name="TextBox 49"/>
            <p:cNvSpPr txBox="1"/>
            <p:nvPr/>
          </p:nvSpPr>
          <p:spPr>
            <a:xfrm>
              <a:off x="1851847" y="4535904"/>
              <a:ext cx="45320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These values are called the </a:t>
              </a:r>
              <a:r>
                <a:rPr lang="en-US" sz="2400" b="1" dirty="0">
                  <a:solidFill>
                    <a:schemeClr val="tx2"/>
                  </a:solidFill>
                </a:rPr>
                <a:t>scores</a:t>
              </a:r>
              <a:r>
                <a:rPr lang="en-US" sz="2400" dirty="0">
                  <a:solidFill>
                    <a:schemeClr val="tx2"/>
                  </a:solidFill>
                </a:rPr>
                <a:t> </a:t>
              </a:r>
            </a:p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of the 1</a:t>
              </a:r>
              <a:r>
                <a:rPr lang="en-US" sz="2400" baseline="30000" dirty="0">
                  <a:solidFill>
                    <a:schemeClr val="tx2"/>
                  </a:solidFill>
                </a:rPr>
                <a:t>st</a:t>
              </a:r>
              <a:r>
                <a:rPr lang="en-US" sz="2400" dirty="0">
                  <a:solidFill>
                    <a:schemeClr val="tx2"/>
                  </a:solidFill>
                </a:rPr>
                <a:t> principal component</a:t>
              </a:r>
            </a:p>
          </p:txBody>
        </p:sp>
        <p:sp>
          <p:nvSpPr>
            <p:cNvPr id="54" name="Left Bracket 53"/>
            <p:cNvSpPr/>
            <p:nvPr/>
          </p:nvSpPr>
          <p:spPr>
            <a:xfrm rot="16200000">
              <a:off x="4000500" y="2400300"/>
              <a:ext cx="228600" cy="3505200"/>
            </a:xfrm>
            <a:prstGeom prst="leftBracket">
              <a:avLst/>
            </a:prstGeom>
            <a:ln w="57150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3200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principal components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b="1" dirty="0"/>
                  <a:t>2</a:t>
                </a:r>
                <a:r>
                  <a:rPr lang="en-US" sz="2400" b="1" baseline="30000" dirty="0"/>
                  <a:t>nd</a:t>
                </a:r>
                <a:r>
                  <a:rPr lang="en-US" sz="2400" b="1" dirty="0"/>
                  <a:t> principal component</a:t>
                </a:r>
                <a:r>
                  <a:rPr lang="en-US" sz="2400" dirty="0"/>
                  <a:t> is the normalized linear combination of the features </a:t>
                </a:r>
                <a:endParaRPr lang="en-US" sz="2400" i="1" dirty="0">
                  <a:latin typeface="Cambria Math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𝑍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36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𝜙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6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𝜙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3600" i="1">
                          <a:latin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𝜙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𝑝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171450" indent="0">
                  <a:buNone/>
                </a:pPr>
                <a:r>
                  <a:rPr lang="en-US" sz="2400" dirty="0"/>
                  <a:t>that has maximal variance out of all linear combinations that are </a:t>
                </a:r>
                <a:r>
                  <a:rPr lang="en-US" sz="2400" b="1" dirty="0"/>
                  <a:t>uncorrelated</a:t>
                </a:r>
                <a:r>
                  <a:rPr lang="en-US" sz="2400" dirty="0"/>
                  <a:t> with </a:t>
                </a:r>
                <a:r>
                  <a:rPr lang="en-US" sz="2400" i="1" dirty="0">
                    <a:latin typeface="Times"/>
                    <a:cs typeface="Times"/>
                  </a:rPr>
                  <a:t>Z</a:t>
                </a:r>
                <a:r>
                  <a:rPr lang="en-US" sz="2400" i="1" baseline="-25000" dirty="0">
                    <a:latin typeface="Times"/>
                    <a:cs typeface="Times"/>
                  </a:rPr>
                  <a:t>1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627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9988" r="-29988"/>
          <a:stretch>
            <a:fillRect/>
          </a:stretch>
        </p:blipFill>
        <p:spPr>
          <a:xfrm>
            <a:off x="3441030" y="1295400"/>
            <a:ext cx="8229600" cy="4876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components are orthogonal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108030" y="2438400"/>
            <a:ext cx="2514600" cy="342900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2239281">
            <a:off x="7859284" y="1862841"/>
            <a:ext cx="2159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336F"/>
                </a:solidFill>
              </a:rPr>
              <a:t>2</a:t>
            </a:r>
            <a:r>
              <a:rPr lang="en-US" sz="2000" b="1" baseline="30000" dirty="0">
                <a:solidFill>
                  <a:srgbClr val="00336F"/>
                </a:solidFill>
              </a:rPr>
              <a:t>nd</a:t>
            </a:r>
            <a:r>
              <a:rPr lang="en-US" sz="2000" b="1" dirty="0">
                <a:solidFill>
                  <a:srgbClr val="00336F"/>
                </a:solidFill>
              </a:rPr>
              <a:t> most variance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565230" y="3429000"/>
            <a:ext cx="1676400" cy="1295400"/>
          </a:xfrm>
          <a:prstGeom prst="straightConnector1">
            <a:avLst/>
          </a:prstGeom>
          <a:ln w="57150" cmpd="sng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039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additional principal components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We can think of this recursively</a:t>
                </a:r>
              </a:p>
              <a:p>
                <a:r>
                  <a:rPr lang="en-US" sz="2800" dirty="0"/>
                  <a:t>To find the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𝑀</m:t>
                    </m:r>
                    <m:r>
                      <a:rPr lang="en-US" sz="2800" i="1" baseline="30000" dirty="0" err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𝑡h</m:t>
                    </m:r>
                  </m:oMath>
                </a14:m>
                <a:r>
                  <a:rPr lang="en-US" sz="2800" dirty="0"/>
                  <a:t> principal component . . .</a:t>
                </a:r>
              </a:p>
              <a:p>
                <a:pPr lvl="1"/>
                <a:r>
                  <a:rPr lang="en-US" sz="2400" dirty="0"/>
                  <a:t>Find the first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</a:rPr>
                      <m:t>(</m:t>
                    </m:r>
                    <m:r>
                      <a:rPr lang="en-US" sz="2400" i="1" dirty="0" smtClean="0">
                        <a:latin typeface="Cambria Math" charset="0"/>
                      </a:rPr>
                      <m:t>𝑀</m:t>
                    </m:r>
                    <m:r>
                      <a:rPr lang="en-US" sz="2400" i="1" dirty="0" smtClean="0">
                        <a:latin typeface="Cambria Math" charset="0"/>
                      </a:rPr>
                      <m:t>−1) </m:t>
                    </m:r>
                  </m:oMath>
                </a14:m>
                <a:r>
                  <a:rPr lang="en-US" sz="2400" dirty="0"/>
                  <a:t>principal components</a:t>
                </a:r>
              </a:p>
              <a:p>
                <a:pPr lvl="1"/>
                <a:r>
                  <a:rPr lang="en-US" sz="2400" dirty="0"/>
                  <a:t>Subtract the projection into that space</a:t>
                </a:r>
              </a:p>
              <a:p>
                <a:pPr lvl="1"/>
                <a:r>
                  <a:rPr lang="en-US" sz="2400" dirty="0"/>
                  <a:t>Maximize the variance in the remaining </a:t>
                </a:r>
                <a:r>
                  <a:rPr lang="en-US" sz="2400" i="1" dirty="0"/>
                  <a:t>complementary</a:t>
                </a:r>
                <a:r>
                  <a:rPr lang="en-US" sz="2400" dirty="0"/>
                  <a:t> space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959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in the principal components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b="1" dirty="0"/>
                  <a:t>Original objective</a:t>
                </a:r>
                <a:r>
                  <a:rPr lang="en-US" sz="2400" dirty="0"/>
                  <a:t>: solve for </a:t>
                </a:r>
                <a:r>
                  <a:rPr lang="en-US" sz="2400" i="1" dirty="0">
                    <a:latin typeface="Symbol" charset="2"/>
                    <a:cs typeface="Symbol" charset="2"/>
                  </a:rPr>
                  <a:t>b</a:t>
                </a:r>
                <a:r>
                  <a:rPr lang="en-US" sz="2400" dirty="0"/>
                  <a:t> in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charset="0"/>
                        </a:rPr>
                        <m:t>𝑌</m:t>
                      </m:r>
                      <m:r>
                        <a:rPr lang="en-US" sz="32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latin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200" i="1">
                              <a:latin typeface="Cambria Math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latin typeface="Cambria Math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1800" dirty="0"/>
                  <a:t>(that’s still our goal)</a:t>
                </a:r>
              </a:p>
              <a:p>
                <a:pPr marL="0" indent="0" algn="ctr">
                  <a:buNone/>
                </a:pPr>
                <a:endParaRPr lang="en-US" sz="1800" dirty="0"/>
              </a:p>
              <a:p>
                <a:r>
                  <a:rPr lang="en-US" sz="2400" dirty="0"/>
                  <a:t>Now we’re going to work in the new feature space: </a:t>
                </a:r>
                <a:endParaRPr lang="en-US" sz="2400" b="0" i="1" dirty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charset="0"/>
                        </a:rPr>
                        <m:t>𝑌</m:t>
                      </m:r>
                      <m:r>
                        <a:rPr lang="en-US" sz="32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latin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200" i="1">
                              <a:latin typeface="Cambria Math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latin typeface="Cambria Math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7" t="-16832" b="-38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975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i="1" dirty="0"/>
                  <a:t>Remember</a:t>
                </a:r>
                <a:r>
                  <a:rPr lang="en-US" sz="2400" dirty="0"/>
                  <a:t>: the new features are </a:t>
                </a:r>
                <a:r>
                  <a:rPr lang="en-US" sz="2400" b="1" dirty="0"/>
                  <a:t>related </a:t>
                </a:r>
                <a:r>
                  <a:rPr lang="en-US" sz="2400" dirty="0"/>
                  <a:t>to the old ones: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So we’re computing: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                  </m:t>
                      </m:r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i="1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sz="2400" dirty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↦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                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7" t="-10891" b="-34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7170821" y="3926305"/>
            <a:ext cx="1876925" cy="1094874"/>
          </a:xfrm>
          <a:prstGeom prst="roundRect">
            <a:avLst/>
          </a:prstGeom>
          <a:noFill/>
          <a:ln>
            <a:solidFill>
              <a:srgbClr val="FFC000"/>
            </a:solidFill>
          </a:ln>
          <a:effectLst>
            <a:glow rad="228600">
              <a:srgbClr val="FFC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Regression</a:t>
            </a:r>
            <a:r>
              <a:rPr lang="en-US" dirty="0"/>
              <a:t> in the principal components</a:t>
            </a:r>
          </a:p>
        </p:txBody>
      </p:sp>
    </p:spTree>
    <p:extLst>
      <p:ext uri="{BB962C8B-B14F-4D97-AF65-F5344CB8AC3E}">
        <p14:creationId xmlns:p14="http://schemas.microsoft.com/office/powerpoint/2010/main" val="1610289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estimating height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BF4B8AB-2954-F650-D91A-8734162CBA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080893"/>
              </p:ext>
            </p:extLst>
          </p:nvPr>
        </p:nvGraphicFramePr>
        <p:xfrm>
          <a:off x="3777039" y="1989217"/>
          <a:ext cx="7547421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241800" imgH="1371600" progId="Equation.3">
                  <p:embed/>
                </p:oleObj>
              </mc:Choice>
              <mc:Fallback>
                <p:oleObj name="Equation" r:id="rId3" imgW="4241800" imgH="13716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77039" y="1989217"/>
                        <a:ext cx="7547421" cy="220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F18E16C1-2C5C-7A1F-17BD-457E3CD6256B}"/>
              </a:ext>
            </a:extLst>
          </p:cNvPr>
          <p:cNvGrpSpPr/>
          <p:nvPr/>
        </p:nvGrpSpPr>
        <p:grpSpPr>
          <a:xfrm>
            <a:off x="5947318" y="1532017"/>
            <a:ext cx="3637469" cy="457200"/>
            <a:chOff x="2997536" y="-569086"/>
            <a:chExt cx="6085396" cy="76488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67EF969-6E95-994D-0301-81330FCA2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97536" y="-569086"/>
              <a:ext cx="1037634" cy="76488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C9B11D2-D64A-5DF2-C951-3E471A869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08238" y="-518525"/>
              <a:ext cx="431278" cy="66376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67EE6F8-5C93-E87D-3544-05062E8BA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79207" y="-407927"/>
              <a:ext cx="603725" cy="603725"/>
            </a:xfrm>
            <a:prstGeom prst="rect">
              <a:avLst/>
            </a:prstGeom>
          </p:spPr>
        </p:pic>
      </p:grpSp>
      <p:pic>
        <p:nvPicPr>
          <p:cNvPr id="11" name="Graphic 10" descr="Ruler outline">
            <a:extLst>
              <a:ext uri="{FF2B5EF4-FFF2-40B4-BE49-F238E27FC236}">
                <a16:creationId xmlns:a16="http://schemas.microsoft.com/office/drawing/2014/main" id="{C855CF15-4FBD-E7AC-778A-073F8603A1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992692">
            <a:off x="3923060" y="1269859"/>
            <a:ext cx="705927" cy="705927"/>
          </a:xfrm>
          <a:prstGeom prst="rect">
            <a:avLst/>
          </a:prstGeom>
        </p:spPr>
      </p:pic>
      <p:pic>
        <p:nvPicPr>
          <p:cNvPr id="12" name="Graphic 11" descr="Hero Female outline">
            <a:extLst>
              <a:ext uri="{FF2B5EF4-FFF2-40B4-BE49-F238E27FC236}">
                <a16:creationId xmlns:a16="http://schemas.microsoft.com/office/drawing/2014/main" id="{1988D344-535D-5455-36E1-E272DD1E5B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9601" y="1354489"/>
            <a:ext cx="620233" cy="62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98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Guardians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we use 2 components instead of 3?</a:t>
            </a:r>
          </a:p>
        </p:txBody>
      </p:sp>
      <p:grpSp>
        <p:nvGrpSpPr>
          <p:cNvPr id="197" name="Group 73"/>
          <p:cNvGrpSpPr>
            <a:grpSpLocks noChangeAspect="1"/>
          </p:cNvGrpSpPr>
          <p:nvPr/>
        </p:nvGrpSpPr>
        <p:grpSpPr bwMode="auto">
          <a:xfrm>
            <a:off x="3838785" y="1624265"/>
            <a:ext cx="7516813" cy="2744788"/>
            <a:chOff x="-475" y="1131"/>
            <a:chExt cx="4735" cy="1729"/>
          </a:xfrm>
        </p:grpSpPr>
        <p:sp>
          <p:nvSpPr>
            <p:cNvPr id="198" name="Rectangle 74"/>
            <p:cNvSpPr>
              <a:spLocks noChangeArrowheads="1"/>
            </p:cNvSpPr>
            <p:nvPr/>
          </p:nvSpPr>
          <p:spPr bwMode="auto">
            <a:xfrm>
              <a:off x="-228" y="1131"/>
              <a:ext cx="4488" cy="12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Rectangle 75"/>
            <p:cNvSpPr>
              <a:spLocks noChangeArrowheads="1"/>
            </p:cNvSpPr>
            <p:nvPr/>
          </p:nvSpPr>
          <p:spPr bwMode="auto">
            <a:xfrm>
              <a:off x="1998" y="2724"/>
              <a:ext cx="3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400"/>
              <a:r>
                <a:rPr lang="en-US" altLang="en-US" sz="1400" b="1">
                  <a:solidFill>
                    <a:srgbClr val="262626"/>
                  </a:solidFill>
                </a:rPr>
                <a:t>i</a:t>
              </a:r>
              <a:endParaRPr lang="en-US" altLang="en-US" dirty="0"/>
            </a:p>
          </p:txBody>
        </p:sp>
        <p:sp>
          <p:nvSpPr>
            <p:cNvPr id="200" name="Line 76"/>
            <p:cNvSpPr>
              <a:spLocks noChangeShapeType="1"/>
            </p:cNvSpPr>
            <p:nvPr/>
          </p:nvSpPr>
          <p:spPr bwMode="auto">
            <a:xfrm>
              <a:off x="-228" y="2409"/>
              <a:ext cx="4488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Line 77"/>
            <p:cNvSpPr>
              <a:spLocks noChangeShapeType="1"/>
            </p:cNvSpPr>
            <p:nvPr/>
          </p:nvSpPr>
          <p:spPr bwMode="auto">
            <a:xfrm>
              <a:off x="-228" y="1131"/>
              <a:ext cx="4488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Line 78"/>
            <p:cNvSpPr>
              <a:spLocks noChangeShapeType="1"/>
            </p:cNvSpPr>
            <p:nvPr/>
          </p:nvSpPr>
          <p:spPr bwMode="auto">
            <a:xfrm flipV="1">
              <a:off x="-228" y="2319"/>
              <a:ext cx="0" cy="9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Line 79"/>
            <p:cNvSpPr>
              <a:spLocks noChangeShapeType="1"/>
            </p:cNvSpPr>
            <p:nvPr/>
          </p:nvSpPr>
          <p:spPr bwMode="auto">
            <a:xfrm>
              <a:off x="-228" y="1131"/>
              <a:ext cx="0" cy="91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Line 80"/>
            <p:cNvSpPr>
              <a:spLocks noChangeShapeType="1"/>
            </p:cNvSpPr>
            <p:nvPr/>
          </p:nvSpPr>
          <p:spPr bwMode="auto">
            <a:xfrm flipV="1">
              <a:off x="520" y="2319"/>
              <a:ext cx="0" cy="9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Line 81"/>
            <p:cNvSpPr>
              <a:spLocks noChangeShapeType="1"/>
            </p:cNvSpPr>
            <p:nvPr/>
          </p:nvSpPr>
          <p:spPr bwMode="auto">
            <a:xfrm>
              <a:off x="520" y="1131"/>
              <a:ext cx="0" cy="91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Line 84"/>
            <p:cNvSpPr>
              <a:spLocks noChangeShapeType="1"/>
            </p:cNvSpPr>
            <p:nvPr/>
          </p:nvSpPr>
          <p:spPr bwMode="auto">
            <a:xfrm flipV="1">
              <a:off x="2016" y="2319"/>
              <a:ext cx="0" cy="9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Line 85"/>
            <p:cNvSpPr>
              <a:spLocks noChangeShapeType="1"/>
            </p:cNvSpPr>
            <p:nvPr/>
          </p:nvSpPr>
          <p:spPr bwMode="auto">
            <a:xfrm>
              <a:off x="2016" y="1131"/>
              <a:ext cx="0" cy="91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Line 88"/>
            <p:cNvSpPr>
              <a:spLocks noChangeShapeType="1"/>
            </p:cNvSpPr>
            <p:nvPr/>
          </p:nvSpPr>
          <p:spPr bwMode="auto">
            <a:xfrm flipV="1">
              <a:off x="3512" y="2319"/>
              <a:ext cx="0" cy="9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Line 89"/>
            <p:cNvSpPr>
              <a:spLocks noChangeShapeType="1"/>
            </p:cNvSpPr>
            <p:nvPr/>
          </p:nvSpPr>
          <p:spPr bwMode="auto">
            <a:xfrm>
              <a:off x="3512" y="1131"/>
              <a:ext cx="0" cy="91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Line 90"/>
            <p:cNvSpPr>
              <a:spLocks noChangeShapeType="1"/>
            </p:cNvSpPr>
            <p:nvPr/>
          </p:nvSpPr>
          <p:spPr bwMode="auto">
            <a:xfrm flipV="1">
              <a:off x="4260" y="2319"/>
              <a:ext cx="0" cy="9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Line 91"/>
            <p:cNvSpPr>
              <a:spLocks noChangeShapeType="1"/>
            </p:cNvSpPr>
            <p:nvPr/>
          </p:nvSpPr>
          <p:spPr bwMode="auto">
            <a:xfrm>
              <a:off x="4260" y="1131"/>
              <a:ext cx="0" cy="91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99"/>
            <p:cNvSpPr>
              <a:spLocks noEditPoints="1"/>
            </p:cNvSpPr>
            <p:nvPr/>
          </p:nvSpPr>
          <p:spPr bwMode="auto">
            <a:xfrm>
              <a:off x="-475" y="1751"/>
              <a:ext cx="101" cy="68"/>
            </a:xfrm>
            <a:custGeom>
              <a:avLst/>
              <a:gdLst>
                <a:gd name="T0" fmla="*/ 270 w 270"/>
                <a:gd name="T1" fmla="*/ 180 h 183"/>
                <a:gd name="T2" fmla="*/ 269 w 270"/>
                <a:gd name="T3" fmla="*/ 182 h 183"/>
                <a:gd name="T4" fmla="*/ 267 w 270"/>
                <a:gd name="T5" fmla="*/ 183 h 183"/>
                <a:gd name="T6" fmla="*/ 81 w 270"/>
                <a:gd name="T7" fmla="*/ 137 h 183"/>
                <a:gd name="T8" fmla="*/ 52 w 270"/>
                <a:gd name="T9" fmla="*/ 125 h 183"/>
                <a:gd name="T10" fmla="*/ 26 w 270"/>
                <a:gd name="T11" fmla="*/ 106 h 183"/>
                <a:gd name="T12" fmla="*/ 7 w 270"/>
                <a:gd name="T13" fmla="*/ 81 h 183"/>
                <a:gd name="T14" fmla="*/ 0 w 270"/>
                <a:gd name="T15" fmla="*/ 51 h 183"/>
                <a:gd name="T16" fmla="*/ 5 w 270"/>
                <a:gd name="T17" fmla="*/ 19 h 183"/>
                <a:gd name="T18" fmla="*/ 19 w 270"/>
                <a:gd name="T19" fmla="*/ 5 h 183"/>
                <a:gd name="T20" fmla="*/ 39 w 270"/>
                <a:gd name="T21" fmla="*/ 0 h 183"/>
                <a:gd name="T22" fmla="*/ 59 w 270"/>
                <a:gd name="T23" fmla="*/ 4 h 183"/>
                <a:gd name="T24" fmla="*/ 77 w 270"/>
                <a:gd name="T25" fmla="*/ 15 h 183"/>
                <a:gd name="T26" fmla="*/ 91 w 270"/>
                <a:gd name="T27" fmla="*/ 31 h 183"/>
                <a:gd name="T28" fmla="*/ 99 w 270"/>
                <a:gd name="T29" fmla="*/ 22 h 183"/>
                <a:gd name="T30" fmla="*/ 109 w 270"/>
                <a:gd name="T31" fmla="*/ 16 h 183"/>
                <a:gd name="T32" fmla="*/ 120 w 270"/>
                <a:gd name="T33" fmla="*/ 13 h 183"/>
                <a:gd name="T34" fmla="*/ 132 w 270"/>
                <a:gd name="T35" fmla="*/ 11 h 183"/>
                <a:gd name="T36" fmla="*/ 163 w 270"/>
                <a:gd name="T37" fmla="*/ 18 h 183"/>
                <a:gd name="T38" fmla="*/ 190 w 270"/>
                <a:gd name="T39" fmla="*/ 36 h 183"/>
                <a:gd name="T40" fmla="*/ 209 w 270"/>
                <a:gd name="T41" fmla="*/ 62 h 183"/>
                <a:gd name="T42" fmla="*/ 216 w 270"/>
                <a:gd name="T43" fmla="*/ 104 h 183"/>
                <a:gd name="T44" fmla="*/ 207 w 270"/>
                <a:gd name="T45" fmla="*/ 134 h 183"/>
                <a:gd name="T46" fmla="*/ 192 w 270"/>
                <a:gd name="T47" fmla="*/ 149 h 183"/>
                <a:gd name="T48" fmla="*/ 268 w 270"/>
                <a:gd name="T49" fmla="*/ 162 h 183"/>
                <a:gd name="T50" fmla="*/ 270 w 270"/>
                <a:gd name="T51" fmla="*/ 177 h 183"/>
                <a:gd name="T52" fmla="*/ 270 w 270"/>
                <a:gd name="T53" fmla="*/ 180 h 183"/>
                <a:gd name="T54" fmla="*/ 208 w 270"/>
                <a:gd name="T55" fmla="*/ 103 h 183"/>
                <a:gd name="T56" fmla="*/ 199 w 270"/>
                <a:gd name="T57" fmla="*/ 79 h 183"/>
                <a:gd name="T58" fmla="*/ 177 w 270"/>
                <a:gd name="T59" fmla="*/ 61 h 183"/>
                <a:gd name="T60" fmla="*/ 148 w 270"/>
                <a:gd name="T61" fmla="*/ 50 h 183"/>
                <a:gd name="T62" fmla="*/ 121 w 270"/>
                <a:gd name="T63" fmla="*/ 46 h 183"/>
                <a:gd name="T64" fmla="*/ 100 w 270"/>
                <a:gd name="T65" fmla="*/ 52 h 183"/>
                <a:gd name="T66" fmla="*/ 101 w 270"/>
                <a:gd name="T67" fmla="*/ 75 h 183"/>
                <a:gd name="T68" fmla="*/ 93 w 270"/>
                <a:gd name="T69" fmla="*/ 99 h 183"/>
                <a:gd name="T70" fmla="*/ 82 w 270"/>
                <a:gd name="T71" fmla="*/ 72 h 183"/>
                <a:gd name="T72" fmla="*/ 82 w 270"/>
                <a:gd name="T73" fmla="*/ 50 h 183"/>
                <a:gd name="T74" fmla="*/ 71 w 270"/>
                <a:gd name="T75" fmla="*/ 42 h 183"/>
                <a:gd name="T76" fmla="*/ 50 w 270"/>
                <a:gd name="T77" fmla="*/ 34 h 183"/>
                <a:gd name="T78" fmla="*/ 31 w 270"/>
                <a:gd name="T79" fmla="*/ 32 h 183"/>
                <a:gd name="T80" fmla="*/ 14 w 270"/>
                <a:gd name="T81" fmla="*/ 37 h 183"/>
                <a:gd name="T82" fmla="*/ 8 w 270"/>
                <a:gd name="T83" fmla="*/ 52 h 183"/>
                <a:gd name="T84" fmla="*/ 19 w 270"/>
                <a:gd name="T85" fmla="*/ 74 h 183"/>
                <a:gd name="T86" fmla="*/ 47 w 270"/>
                <a:gd name="T87" fmla="*/ 101 h 183"/>
                <a:gd name="T88" fmla="*/ 83 w 270"/>
                <a:gd name="T89" fmla="*/ 116 h 183"/>
                <a:gd name="T90" fmla="*/ 149 w 270"/>
                <a:gd name="T91" fmla="*/ 133 h 183"/>
                <a:gd name="T92" fmla="*/ 165 w 270"/>
                <a:gd name="T93" fmla="*/ 135 h 183"/>
                <a:gd name="T94" fmla="*/ 196 w 270"/>
                <a:gd name="T95" fmla="*/ 122 h 183"/>
                <a:gd name="T96" fmla="*/ 208 w 270"/>
                <a:gd name="T97" fmla="*/ 103 h 183"/>
                <a:gd name="T98" fmla="*/ 92 w 270"/>
                <a:gd name="T99" fmla="*/ 78 h 183"/>
                <a:gd name="T100" fmla="*/ 93 w 270"/>
                <a:gd name="T101" fmla="*/ 73 h 183"/>
                <a:gd name="T102" fmla="*/ 91 w 270"/>
                <a:gd name="T103" fmla="*/ 65 h 183"/>
                <a:gd name="T104" fmla="*/ 91 w 270"/>
                <a:gd name="T105" fmla="*/ 66 h 183"/>
                <a:gd name="T106" fmla="*/ 90 w 270"/>
                <a:gd name="T107" fmla="*/ 73 h 183"/>
                <a:gd name="T108" fmla="*/ 92 w 270"/>
                <a:gd name="T109" fmla="*/ 7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0" h="183">
                  <a:moveTo>
                    <a:pt x="270" y="180"/>
                  </a:moveTo>
                  <a:cubicBezTo>
                    <a:pt x="270" y="181"/>
                    <a:pt x="269" y="182"/>
                    <a:pt x="269" y="182"/>
                  </a:cubicBezTo>
                  <a:cubicBezTo>
                    <a:pt x="268" y="183"/>
                    <a:pt x="267" y="183"/>
                    <a:pt x="267" y="183"/>
                  </a:cubicBezTo>
                  <a:lnTo>
                    <a:pt x="81" y="137"/>
                  </a:lnTo>
                  <a:cubicBezTo>
                    <a:pt x="71" y="134"/>
                    <a:pt x="62" y="130"/>
                    <a:pt x="52" y="125"/>
                  </a:cubicBezTo>
                  <a:cubicBezTo>
                    <a:pt x="43" y="120"/>
                    <a:pt x="34" y="114"/>
                    <a:pt x="26" y="106"/>
                  </a:cubicBezTo>
                  <a:cubicBezTo>
                    <a:pt x="18" y="98"/>
                    <a:pt x="12" y="90"/>
                    <a:pt x="7" y="81"/>
                  </a:cubicBezTo>
                  <a:cubicBezTo>
                    <a:pt x="2" y="72"/>
                    <a:pt x="0" y="62"/>
                    <a:pt x="0" y="51"/>
                  </a:cubicBezTo>
                  <a:cubicBezTo>
                    <a:pt x="0" y="36"/>
                    <a:pt x="2" y="25"/>
                    <a:pt x="5" y="19"/>
                  </a:cubicBezTo>
                  <a:cubicBezTo>
                    <a:pt x="8" y="13"/>
                    <a:pt x="13" y="8"/>
                    <a:pt x="19" y="5"/>
                  </a:cubicBezTo>
                  <a:cubicBezTo>
                    <a:pt x="25" y="2"/>
                    <a:pt x="31" y="0"/>
                    <a:pt x="39" y="0"/>
                  </a:cubicBezTo>
                  <a:cubicBezTo>
                    <a:pt x="46" y="0"/>
                    <a:pt x="53" y="1"/>
                    <a:pt x="59" y="4"/>
                  </a:cubicBezTo>
                  <a:cubicBezTo>
                    <a:pt x="66" y="7"/>
                    <a:pt x="72" y="11"/>
                    <a:pt x="77" y="15"/>
                  </a:cubicBezTo>
                  <a:cubicBezTo>
                    <a:pt x="83" y="20"/>
                    <a:pt x="87" y="25"/>
                    <a:pt x="91" y="31"/>
                  </a:cubicBezTo>
                  <a:cubicBezTo>
                    <a:pt x="93" y="28"/>
                    <a:pt x="95" y="25"/>
                    <a:pt x="99" y="22"/>
                  </a:cubicBezTo>
                  <a:cubicBezTo>
                    <a:pt x="102" y="20"/>
                    <a:pt x="105" y="18"/>
                    <a:pt x="109" y="16"/>
                  </a:cubicBezTo>
                  <a:cubicBezTo>
                    <a:pt x="112" y="15"/>
                    <a:pt x="116" y="13"/>
                    <a:pt x="120" y="13"/>
                  </a:cubicBezTo>
                  <a:cubicBezTo>
                    <a:pt x="125" y="12"/>
                    <a:pt x="129" y="11"/>
                    <a:pt x="132" y="11"/>
                  </a:cubicBezTo>
                  <a:cubicBezTo>
                    <a:pt x="142" y="11"/>
                    <a:pt x="153" y="13"/>
                    <a:pt x="163" y="18"/>
                  </a:cubicBezTo>
                  <a:cubicBezTo>
                    <a:pt x="173" y="22"/>
                    <a:pt x="182" y="28"/>
                    <a:pt x="190" y="36"/>
                  </a:cubicBezTo>
                  <a:cubicBezTo>
                    <a:pt x="198" y="43"/>
                    <a:pt x="204" y="52"/>
                    <a:pt x="209" y="62"/>
                  </a:cubicBezTo>
                  <a:cubicBezTo>
                    <a:pt x="214" y="71"/>
                    <a:pt x="216" y="85"/>
                    <a:pt x="216" y="104"/>
                  </a:cubicBezTo>
                  <a:cubicBezTo>
                    <a:pt x="216" y="115"/>
                    <a:pt x="213" y="125"/>
                    <a:pt x="207" y="134"/>
                  </a:cubicBezTo>
                  <a:cubicBezTo>
                    <a:pt x="201" y="143"/>
                    <a:pt x="196" y="148"/>
                    <a:pt x="192" y="149"/>
                  </a:cubicBezTo>
                  <a:lnTo>
                    <a:pt x="268" y="162"/>
                  </a:lnTo>
                  <a:cubicBezTo>
                    <a:pt x="269" y="162"/>
                    <a:pt x="270" y="167"/>
                    <a:pt x="270" y="177"/>
                  </a:cubicBezTo>
                  <a:lnTo>
                    <a:pt x="270" y="180"/>
                  </a:lnTo>
                  <a:close/>
                  <a:moveTo>
                    <a:pt x="208" y="103"/>
                  </a:moveTo>
                  <a:cubicBezTo>
                    <a:pt x="208" y="94"/>
                    <a:pt x="205" y="86"/>
                    <a:pt x="199" y="79"/>
                  </a:cubicBezTo>
                  <a:cubicBezTo>
                    <a:pt x="193" y="72"/>
                    <a:pt x="186" y="66"/>
                    <a:pt x="177" y="61"/>
                  </a:cubicBezTo>
                  <a:cubicBezTo>
                    <a:pt x="168" y="56"/>
                    <a:pt x="158" y="52"/>
                    <a:pt x="148" y="50"/>
                  </a:cubicBezTo>
                  <a:cubicBezTo>
                    <a:pt x="138" y="47"/>
                    <a:pt x="129" y="46"/>
                    <a:pt x="121" y="46"/>
                  </a:cubicBezTo>
                  <a:cubicBezTo>
                    <a:pt x="111" y="46"/>
                    <a:pt x="104" y="48"/>
                    <a:pt x="100" y="52"/>
                  </a:cubicBezTo>
                  <a:cubicBezTo>
                    <a:pt x="101" y="53"/>
                    <a:pt x="101" y="61"/>
                    <a:pt x="101" y="75"/>
                  </a:cubicBezTo>
                  <a:cubicBezTo>
                    <a:pt x="101" y="91"/>
                    <a:pt x="98" y="99"/>
                    <a:pt x="93" y="99"/>
                  </a:cubicBezTo>
                  <a:cubicBezTo>
                    <a:pt x="86" y="99"/>
                    <a:pt x="82" y="90"/>
                    <a:pt x="82" y="72"/>
                  </a:cubicBezTo>
                  <a:cubicBezTo>
                    <a:pt x="82" y="57"/>
                    <a:pt x="82" y="50"/>
                    <a:pt x="82" y="50"/>
                  </a:cubicBezTo>
                  <a:cubicBezTo>
                    <a:pt x="81" y="48"/>
                    <a:pt x="77" y="46"/>
                    <a:pt x="71" y="42"/>
                  </a:cubicBezTo>
                  <a:cubicBezTo>
                    <a:pt x="64" y="39"/>
                    <a:pt x="57" y="36"/>
                    <a:pt x="50" y="34"/>
                  </a:cubicBezTo>
                  <a:cubicBezTo>
                    <a:pt x="43" y="32"/>
                    <a:pt x="37" y="32"/>
                    <a:pt x="31" y="32"/>
                  </a:cubicBezTo>
                  <a:cubicBezTo>
                    <a:pt x="24" y="32"/>
                    <a:pt x="19" y="33"/>
                    <a:pt x="14" y="37"/>
                  </a:cubicBezTo>
                  <a:cubicBezTo>
                    <a:pt x="10" y="40"/>
                    <a:pt x="8" y="45"/>
                    <a:pt x="8" y="52"/>
                  </a:cubicBezTo>
                  <a:cubicBezTo>
                    <a:pt x="8" y="56"/>
                    <a:pt x="11" y="64"/>
                    <a:pt x="19" y="74"/>
                  </a:cubicBezTo>
                  <a:cubicBezTo>
                    <a:pt x="27" y="84"/>
                    <a:pt x="36" y="93"/>
                    <a:pt x="47" y="101"/>
                  </a:cubicBezTo>
                  <a:cubicBezTo>
                    <a:pt x="59" y="108"/>
                    <a:pt x="71" y="113"/>
                    <a:pt x="83" y="116"/>
                  </a:cubicBezTo>
                  <a:lnTo>
                    <a:pt x="149" y="133"/>
                  </a:lnTo>
                  <a:cubicBezTo>
                    <a:pt x="154" y="134"/>
                    <a:pt x="159" y="134"/>
                    <a:pt x="165" y="135"/>
                  </a:cubicBezTo>
                  <a:cubicBezTo>
                    <a:pt x="177" y="135"/>
                    <a:pt x="188" y="131"/>
                    <a:pt x="196" y="122"/>
                  </a:cubicBezTo>
                  <a:cubicBezTo>
                    <a:pt x="204" y="114"/>
                    <a:pt x="208" y="108"/>
                    <a:pt x="208" y="103"/>
                  </a:cubicBezTo>
                  <a:close/>
                  <a:moveTo>
                    <a:pt x="92" y="78"/>
                  </a:moveTo>
                  <a:cubicBezTo>
                    <a:pt x="93" y="75"/>
                    <a:pt x="93" y="73"/>
                    <a:pt x="93" y="73"/>
                  </a:cubicBezTo>
                  <a:cubicBezTo>
                    <a:pt x="93" y="71"/>
                    <a:pt x="92" y="68"/>
                    <a:pt x="91" y="65"/>
                  </a:cubicBezTo>
                  <a:cubicBezTo>
                    <a:pt x="91" y="65"/>
                    <a:pt x="91" y="65"/>
                    <a:pt x="91" y="66"/>
                  </a:cubicBezTo>
                  <a:cubicBezTo>
                    <a:pt x="90" y="68"/>
                    <a:pt x="90" y="70"/>
                    <a:pt x="90" y="73"/>
                  </a:cubicBezTo>
                  <a:cubicBezTo>
                    <a:pt x="90" y="74"/>
                    <a:pt x="91" y="75"/>
                    <a:pt x="92" y="78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Rectangle 100"/>
            <p:cNvSpPr>
              <a:spLocks noChangeArrowheads="1"/>
            </p:cNvSpPr>
            <p:nvPr/>
          </p:nvSpPr>
          <p:spPr bwMode="auto">
            <a:xfrm rot="16200000">
              <a:off x="-370" y="1659"/>
              <a:ext cx="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400"/>
              <a:r>
                <a:rPr lang="en-US" altLang="en-US" sz="1100" b="1">
                  <a:solidFill>
                    <a:srgbClr val="262626"/>
                  </a:solidFill>
                </a:rPr>
                <a:t>i</a:t>
              </a:r>
              <a:endParaRPr lang="en-US" altLang="en-US"/>
            </a:p>
          </p:txBody>
        </p:sp>
        <p:sp>
          <p:nvSpPr>
            <p:cNvPr id="288" name="Line 101"/>
            <p:cNvSpPr>
              <a:spLocks noChangeShapeType="1"/>
            </p:cNvSpPr>
            <p:nvPr/>
          </p:nvSpPr>
          <p:spPr bwMode="auto">
            <a:xfrm flipV="1">
              <a:off x="-228" y="1131"/>
              <a:ext cx="0" cy="1278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Line 102"/>
            <p:cNvSpPr>
              <a:spLocks noChangeShapeType="1"/>
            </p:cNvSpPr>
            <p:nvPr/>
          </p:nvSpPr>
          <p:spPr bwMode="auto">
            <a:xfrm flipV="1">
              <a:off x="4260" y="1131"/>
              <a:ext cx="0" cy="1278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Line 103"/>
            <p:cNvSpPr>
              <a:spLocks noChangeShapeType="1"/>
            </p:cNvSpPr>
            <p:nvPr/>
          </p:nvSpPr>
          <p:spPr bwMode="auto">
            <a:xfrm>
              <a:off x="-228" y="2342"/>
              <a:ext cx="91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Line 104"/>
            <p:cNvSpPr>
              <a:spLocks noChangeShapeType="1"/>
            </p:cNvSpPr>
            <p:nvPr/>
          </p:nvSpPr>
          <p:spPr bwMode="auto">
            <a:xfrm flipH="1">
              <a:off x="4170" y="2342"/>
              <a:ext cx="9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Line 105"/>
            <p:cNvSpPr>
              <a:spLocks noChangeShapeType="1"/>
            </p:cNvSpPr>
            <p:nvPr/>
          </p:nvSpPr>
          <p:spPr bwMode="auto">
            <a:xfrm>
              <a:off x="-228" y="2073"/>
              <a:ext cx="91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Line 106"/>
            <p:cNvSpPr>
              <a:spLocks noChangeShapeType="1"/>
            </p:cNvSpPr>
            <p:nvPr/>
          </p:nvSpPr>
          <p:spPr bwMode="auto">
            <a:xfrm flipH="1">
              <a:off x="4170" y="2073"/>
              <a:ext cx="9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Line 107"/>
            <p:cNvSpPr>
              <a:spLocks noChangeShapeType="1"/>
            </p:cNvSpPr>
            <p:nvPr/>
          </p:nvSpPr>
          <p:spPr bwMode="auto">
            <a:xfrm>
              <a:off x="-228" y="1804"/>
              <a:ext cx="91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Line 108"/>
            <p:cNvSpPr>
              <a:spLocks noChangeShapeType="1"/>
            </p:cNvSpPr>
            <p:nvPr/>
          </p:nvSpPr>
          <p:spPr bwMode="auto">
            <a:xfrm flipH="1">
              <a:off x="4170" y="1804"/>
              <a:ext cx="9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Line 109"/>
            <p:cNvSpPr>
              <a:spLocks noChangeShapeType="1"/>
            </p:cNvSpPr>
            <p:nvPr/>
          </p:nvSpPr>
          <p:spPr bwMode="auto">
            <a:xfrm>
              <a:off x="-228" y="1535"/>
              <a:ext cx="91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Line 110"/>
            <p:cNvSpPr>
              <a:spLocks noChangeShapeType="1"/>
            </p:cNvSpPr>
            <p:nvPr/>
          </p:nvSpPr>
          <p:spPr bwMode="auto">
            <a:xfrm flipH="1">
              <a:off x="4170" y="1535"/>
              <a:ext cx="9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Line 111"/>
            <p:cNvSpPr>
              <a:spLocks noChangeShapeType="1"/>
            </p:cNvSpPr>
            <p:nvPr/>
          </p:nvSpPr>
          <p:spPr bwMode="auto">
            <a:xfrm>
              <a:off x="-228" y="1266"/>
              <a:ext cx="91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Line 112"/>
            <p:cNvSpPr>
              <a:spLocks noChangeShapeType="1"/>
            </p:cNvSpPr>
            <p:nvPr/>
          </p:nvSpPr>
          <p:spPr bwMode="auto">
            <a:xfrm flipH="1">
              <a:off x="4170" y="1266"/>
              <a:ext cx="9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Rectangle 113"/>
            <p:cNvSpPr>
              <a:spLocks noChangeArrowheads="1"/>
            </p:cNvSpPr>
            <p:nvPr/>
          </p:nvSpPr>
          <p:spPr bwMode="auto">
            <a:xfrm>
              <a:off x="-366" y="2283"/>
              <a:ext cx="10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400"/>
              <a:r>
                <a:rPr lang="en-US" altLang="en-US" sz="1400" b="1">
                  <a:solidFill>
                    <a:srgbClr val="262626"/>
                  </a:solidFill>
                </a:rPr>
                <a:t>-2</a:t>
              </a:r>
              <a:endParaRPr lang="en-US" altLang="en-US"/>
            </a:p>
          </p:txBody>
        </p:sp>
        <p:sp>
          <p:nvSpPr>
            <p:cNvPr id="301" name="Rectangle 114"/>
            <p:cNvSpPr>
              <a:spLocks noChangeArrowheads="1"/>
            </p:cNvSpPr>
            <p:nvPr/>
          </p:nvSpPr>
          <p:spPr bwMode="auto">
            <a:xfrm>
              <a:off x="-330" y="2013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400"/>
              <a:r>
                <a:rPr lang="en-US" altLang="en-US" sz="1400" b="1">
                  <a:solidFill>
                    <a:srgbClr val="262626"/>
                  </a:solidFill>
                </a:rPr>
                <a:t>0</a:t>
              </a:r>
              <a:endParaRPr lang="en-US" altLang="en-US"/>
            </a:p>
          </p:txBody>
        </p:sp>
        <p:sp>
          <p:nvSpPr>
            <p:cNvPr id="302" name="Rectangle 115"/>
            <p:cNvSpPr>
              <a:spLocks noChangeArrowheads="1"/>
            </p:cNvSpPr>
            <p:nvPr/>
          </p:nvSpPr>
          <p:spPr bwMode="auto">
            <a:xfrm>
              <a:off x="-330" y="1743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400"/>
              <a:r>
                <a:rPr lang="en-US" altLang="en-US" sz="1400" b="1">
                  <a:solidFill>
                    <a:srgbClr val="262626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303" name="Rectangle 116"/>
            <p:cNvSpPr>
              <a:spLocks noChangeArrowheads="1"/>
            </p:cNvSpPr>
            <p:nvPr/>
          </p:nvSpPr>
          <p:spPr bwMode="auto">
            <a:xfrm>
              <a:off x="-330" y="1473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400"/>
              <a:r>
                <a:rPr lang="en-US" altLang="en-US" sz="1400" b="1">
                  <a:solidFill>
                    <a:srgbClr val="262626"/>
                  </a:solidFill>
                </a:rPr>
                <a:t>4</a:t>
              </a:r>
              <a:endParaRPr lang="en-US" altLang="en-US"/>
            </a:p>
          </p:txBody>
        </p:sp>
        <p:sp>
          <p:nvSpPr>
            <p:cNvPr id="304" name="Rectangle 117"/>
            <p:cNvSpPr>
              <a:spLocks noChangeArrowheads="1"/>
            </p:cNvSpPr>
            <p:nvPr/>
          </p:nvSpPr>
          <p:spPr bwMode="auto">
            <a:xfrm>
              <a:off x="-330" y="1203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400"/>
              <a:r>
                <a:rPr lang="en-US" altLang="en-US" sz="1400" b="1">
                  <a:solidFill>
                    <a:srgbClr val="262626"/>
                  </a:solidFill>
                </a:rPr>
                <a:t>6</a:t>
              </a:r>
              <a:endParaRPr lang="en-US" altLang="en-US"/>
            </a:p>
          </p:txBody>
        </p:sp>
        <p:sp>
          <p:nvSpPr>
            <p:cNvPr id="305" name="Line 121"/>
            <p:cNvSpPr>
              <a:spLocks noChangeShapeType="1"/>
            </p:cNvSpPr>
            <p:nvPr/>
          </p:nvSpPr>
          <p:spPr bwMode="auto">
            <a:xfrm>
              <a:off x="520" y="2073"/>
              <a:ext cx="0" cy="232"/>
            </a:xfrm>
            <a:prstGeom prst="line">
              <a:avLst/>
            </a:prstGeom>
            <a:noFill/>
            <a:ln w="38100" cap="flat">
              <a:solidFill>
                <a:srgbClr val="0072BD"/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Line 122"/>
            <p:cNvSpPr>
              <a:spLocks noChangeShapeType="1"/>
            </p:cNvSpPr>
            <p:nvPr/>
          </p:nvSpPr>
          <p:spPr bwMode="auto">
            <a:xfrm>
              <a:off x="2016" y="2073"/>
              <a:ext cx="0" cy="100"/>
            </a:xfrm>
            <a:prstGeom prst="line">
              <a:avLst/>
            </a:prstGeom>
            <a:noFill/>
            <a:ln w="38100" cap="flat">
              <a:solidFill>
                <a:srgbClr val="0072BD"/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Line 123"/>
            <p:cNvSpPr>
              <a:spLocks noChangeShapeType="1"/>
            </p:cNvSpPr>
            <p:nvPr/>
          </p:nvSpPr>
          <p:spPr bwMode="auto">
            <a:xfrm flipV="1">
              <a:off x="3512" y="1203"/>
              <a:ext cx="0" cy="870"/>
            </a:xfrm>
            <a:prstGeom prst="line">
              <a:avLst/>
            </a:prstGeom>
            <a:noFill/>
            <a:ln w="38100" cap="flat">
              <a:solidFill>
                <a:srgbClr val="0072BD"/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Line 127"/>
            <p:cNvSpPr>
              <a:spLocks noChangeShapeType="1"/>
            </p:cNvSpPr>
            <p:nvPr/>
          </p:nvSpPr>
          <p:spPr bwMode="auto">
            <a:xfrm flipV="1">
              <a:off x="520" y="1938"/>
              <a:ext cx="0" cy="135"/>
            </a:xfrm>
            <a:prstGeom prst="line">
              <a:avLst/>
            </a:prstGeom>
            <a:noFill/>
            <a:ln w="38100" cap="flat">
              <a:solidFill>
                <a:srgbClr val="D95319"/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Line 128"/>
            <p:cNvSpPr>
              <a:spLocks noChangeShapeType="1"/>
            </p:cNvSpPr>
            <p:nvPr/>
          </p:nvSpPr>
          <p:spPr bwMode="auto">
            <a:xfrm flipV="1">
              <a:off x="2016" y="1804"/>
              <a:ext cx="0" cy="269"/>
            </a:xfrm>
            <a:prstGeom prst="line">
              <a:avLst/>
            </a:prstGeom>
            <a:noFill/>
            <a:ln w="38100" cap="flat">
              <a:solidFill>
                <a:srgbClr val="D95319"/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Line 129"/>
            <p:cNvSpPr>
              <a:spLocks noChangeShapeType="1"/>
            </p:cNvSpPr>
            <p:nvPr/>
          </p:nvSpPr>
          <p:spPr bwMode="auto">
            <a:xfrm flipV="1">
              <a:off x="3512" y="1938"/>
              <a:ext cx="0" cy="135"/>
            </a:xfrm>
            <a:prstGeom prst="line">
              <a:avLst/>
            </a:prstGeom>
            <a:noFill/>
            <a:ln w="38100" cap="flat">
              <a:solidFill>
                <a:srgbClr val="D95319"/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Line 130"/>
            <p:cNvSpPr>
              <a:spLocks noChangeShapeType="1"/>
            </p:cNvSpPr>
            <p:nvPr/>
          </p:nvSpPr>
          <p:spPr bwMode="auto">
            <a:xfrm>
              <a:off x="-228" y="2073"/>
              <a:ext cx="4488" cy="0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8" name="Group 317"/>
          <p:cNvGrpSpPr/>
          <p:nvPr/>
        </p:nvGrpSpPr>
        <p:grpSpPr>
          <a:xfrm>
            <a:off x="5125454" y="3679124"/>
            <a:ext cx="5237669" cy="457200"/>
            <a:chOff x="2997536" y="-569086"/>
            <a:chExt cx="8762496" cy="764884"/>
          </a:xfrm>
        </p:grpSpPr>
        <p:pic>
          <p:nvPicPr>
            <p:cNvPr id="319" name="Picture 3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7536" y="-569086"/>
              <a:ext cx="1037634" cy="764884"/>
            </a:xfrm>
            <a:prstGeom prst="rect">
              <a:avLst/>
            </a:prstGeom>
          </p:spPr>
        </p:pic>
        <p:pic>
          <p:nvPicPr>
            <p:cNvPr id="320" name="Picture 3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55394" y="-518525"/>
              <a:ext cx="431278" cy="663763"/>
            </a:xfrm>
            <a:prstGeom prst="rect">
              <a:avLst/>
            </a:prstGeom>
          </p:spPr>
        </p:pic>
        <p:pic>
          <p:nvPicPr>
            <p:cNvPr id="321" name="Picture 3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56307" y="-507255"/>
              <a:ext cx="603725" cy="603725"/>
            </a:xfrm>
            <a:prstGeom prst="rect">
              <a:avLst/>
            </a:prstGeom>
          </p:spPr>
        </p:pic>
      </p:grpSp>
      <p:sp>
        <p:nvSpPr>
          <p:cNvPr id="322" name="Line 143"/>
          <p:cNvSpPr>
            <a:spLocks noChangeShapeType="1"/>
          </p:cNvSpPr>
          <p:nvPr/>
        </p:nvSpPr>
        <p:spPr bwMode="auto">
          <a:xfrm flipV="1">
            <a:off x="5418347" y="2940303"/>
            <a:ext cx="0" cy="179388"/>
          </a:xfrm>
          <a:prstGeom prst="line">
            <a:avLst/>
          </a:prstGeom>
          <a:noFill/>
          <a:ln w="38100" cap="flat">
            <a:solidFill>
              <a:srgbClr val="EDB120"/>
            </a:solidFill>
            <a:prstDash val="solid"/>
            <a:miter lim="800000"/>
            <a:headEnd/>
            <a:tailEnd type="oval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3" name="Line 144"/>
          <p:cNvSpPr>
            <a:spLocks noChangeShapeType="1"/>
          </p:cNvSpPr>
          <p:nvPr/>
        </p:nvSpPr>
        <p:spPr bwMode="auto">
          <a:xfrm flipV="1">
            <a:off x="7793247" y="2729166"/>
            <a:ext cx="0" cy="390525"/>
          </a:xfrm>
          <a:prstGeom prst="line">
            <a:avLst/>
          </a:prstGeom>
          <a:noFill/>
          <a:ln w="38100" cap="flat">
            <a:solidFill>
              <a:srgbClr val="EDB120"/>
            </a:solidFill>
            <a:prstDash val="solid"/>
            <a:miter lim="800000"/>
            <a:headEnd/>
            <a:tailEnd type="oval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" name="Line 145"/>
          <p:cNvSpPr>
            <a:spLocks noChangeShapeType="1"/>
          </p:cNvSpPr>
          <p:nvPr/>
        </p:nvSpPr>
        <p:spPr bwMode="auto">
          <a:xfrm flipV="1">
            <a:off x="10168147" y="2833940"/>
            <a:ext cx="0" cy="285750"/>
          </a:xfrm>
          <a:prstGeom prst="line">
            <a:avLst/>
          </a:prstGeom>
          <a:noFill/>
          <a:ln w="38100" cap="flat">
            <a:solidFill>
              <a:srgbClr val="EDB120"/>
            </a:solidFill>
            <a:prstDash val="solid"/>
            <a:miter lim="800000"/>
            <a:headEnd/>
            <a:tailEnd type="oval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9" name="Rectangle 148"/>
          <p:cNvSpPr>
            <a:spLocks noChangeArrowheads="1"/>
          </p:cNvSpPr>
          <p:nvPr/>
        </p:nvSpPr>
        <p:spPr bwMode="auto">
          <a:xfrm>
            <a:off x="4936541" y="1824755"/>
            <a:ext cx="127278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400"/>
            <a:r>
              <a:rPr lang="en-US" altLang="en-US" sz="1300" b="1" dirty="0">
                <a:solidFill>
                  <a:srgbClr val="000000"/>
                </a:solidFill>
              </a:rPr>
              <a:t>estimated - OLS</a:t>
            </a:r>
            <a:endParaRPr lang="en-US" altLang="en-US" dirty="0"/>
          </a:p>
        </p:txBody>
      </p:sp>
      <p:sp>
        <p:nvSpPr>
          <p:cNvPr id="330" name="Line 149"/>
          <p:cNvSpPr>
            <a:spLocks noChangeShapeType="1"/>
          </p:cNvSpPr>
          <p:nvPr/>
        </p:nvSpPr>
        <p:spPr bwMode="auto">
          <a:xfrm>
            <a:off x="4517441" y="1910479"/>
            <a:ext cx="268288" cy="0"/>
          </a:xfrm>
          <a:prstGeom prst="line">
            <a:avLst/>
          </a:prstGeom>
          <a:noFill/>
          <a:ln w="38100" cap="flat">
            <a:solidFill>
              <a:srgbClr val="0072BD"/>
            </a:solidFill>
            <a:prstDash val="solid"/>
            <a:miter lim="800000"/>
            <a:headEnd/>
            <a:tailEnd type="oval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1" name="Rectangle 151"/>
          <p:cNvSpPr>
            <a:spLocks noChangeArrowheads="1"/>
          </p:cNvSpPr>
          <p:nvPr/>
        </p:nvSpPr>
        <p:spPr bwMode="auto">
          <a:xfrm>
            <a:off x="4936541" y="2024780"/>
            <a:ext cx="31579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400"/>
            <a:r>
              <a:rPr lang="en-US" altLang="en-US" sz="1300" b="1">
                <a:solidFill>
                  <a:srgbClr val="000000"/>
                </a:solidFill>
              </a:rPr>
              <a:t>true</a:t>
            </a:r>
            <a:endParaRPr lang="en-US" altLang="en-US"/>
          </a:p>
        </p:txBody>
      </p:sp>
      <p:sp>
        <p:nvSpPr>
          <p:cNvPr id="332" name="Line 152"/>
          <p:cNvSpPr>
            <a:spLocks noChangeShapeType="1"/>
          </p:cNvSpPr>
          <p:nvPr/>
        </p:nvSpPr>
        <p:spPr bwMode="auto">
          <a:xfrm>
            <a:off x="4517441" y="2110504"/>
            <a:ext cx="268288" cy="0"/>
          </a:xfrm>
          <a:prstGeom prst="line">
            <a:avLst/>
          </a:prstGeom>
          <a:noFill/>
          <a:ln w="38100" cap="flat">
            <a:solidFill>
              <a:srgbClr val="D95319"/>
            </a:solidFill>
            <a:prstDash val="solid"/>
            <a:miter lim="800000"/>
            <a:headEnd/>
            <a:tailEnd type="oval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3" name="Rectangle 154"/>
          <p:cNvSpPr>
            <a:spLocks noChangeArrowheads="1"/>
          </p:cNvSpPr>
          <p:nvPr/>
        </p:nvSpPr>
        <p:spPr bwMode="auto">
          <a:xfrm>
            <a:off x="4936541" y="2224805"/>
            <a:ext cx="128080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400"/>
            <a:r>
              <a:rPr lang="en-US" altLang="en-US" sz="1300" b="1">
                <a:solidFill>
                  <a:srgbClr val="000000"/>
                </a:solidFill>
              </a:rPr>
              <a:t>estimated - PCR</a:t>
            </a:r>
            <a:endParaRPr lang="en-US" altLang="en-US"/>
          </a:p>
        </p:txBody>
      </p:sp>
      <p:sp>
        <p:nvSpPr>
          <p:cNvPr id="334" name="Line 155"/>
          <p:cNvSpPr>
            <a:spLocks noChangeShapeType="1"/>
          </p:cNvSpPr>
          <p:nvPr/>
        </p:nvSpPr>
        <p:spPr bwMode="auto">
          <a:xfrm>
            <a:off x="4517441" y="2312117"/>
            <a:ext cx="268288" cy="0"/>
          </a:xfrm>
          <a:prstGeom prst="line">
            <a:avLst/>
          </a:prstGeom>
          <a:noFill/>
          <a:ln w="38100" cap="flat">
            <a:solidFill>
              <a:srgbClr val="EDB120"/>
            </a:solidFill>
            <a:prstDash val="solid"/>
            <a:miter lim="800000"/>
            <a:headEnd/>
            <a:tailEnd type="oval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5" name="Rectangle 157"/>
          <p:cNvSpPr>
            <a:spLocks noChangeArrowheads="1"/>
          </p:cNvSpPr>
          <p:nvPr/>
        </p:nvSpPr>
        <p:spPr bwMode="auto">
          <a:xfrm>
            <a:off x="4441242" y="1786654"/>
            <a:ext cx="1781175" cy="647700"/>
          </a:xfrm>
          <a:prstGeom prst="rect">
            <a:avLst/>
          </a:prstGeom>
          <a:noFill/>
          <a:ln w="12700" cap="flat">
            <a:solidFill>
              <a:srgbClr val="26262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F8DAA1-2CF2-331F-6E63-B7253C8C1414}"/>
              </a:ext>
            </a:extLst>
          </p:cNvPr>
          <p:cNvSpPr txBox="1">
            <a:spLocks/>
          </p:cNvSpPr>
          <p:nvPr/>
        </p:nvSpPr>
        <p:spPr>
          <a:xfrm>
            <a:off x="4021668" y="10165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/>
          </a:p>
          <a:p>
            <a:pPr marL="0" indent="0">
              <a:buFont typeface="Wingdings 2" pitchFamily="18" charset="2"/>
              <a:buNone/>
            </a:pPr>
            <a:endParaRPr lang="en-US" sz="2400" dirty="0"/>
          </a:p>
          <a:p>
            <a:pPr marL="0" indent="0">
              <a:buFont typeface="Wingdings 2" pitchFamily="18" charset="2"/>
              <a:buNone/>
            </a:pPr>
            <a:endParaRPr lang="en-US" sz="2400" dirty="0"/>
          </a:p>
          <a:p>
            <a:pPr marL="0" indent="0">
              <a:buFont typeface="Wingdings 2" pitchFamily="18" charset="2"/>
              <a:buNone/>
            </a:pPr>
            <a:endParaRPr lang="en-US" sz="2400" dirty="0"/>
          </a:p>
          <a:p>
            <a:pPr marL="0" indent="0">
              <a:buFont typeface="Wingdings 2" pitchFamily="18" charset="2"/>
              <a:buNone/>
            </a:pPr>
            <a:endParaRPr lang="en-US" sz="2400" dirty="0"/>
          </a:p>
          <a:p>
            <a:pPr marL="0" indent="0">
              <a:buFont typeface="Wingdings 2" pitchFamily="18" charset="2"/>
              <a:buNone/>
            </a:pPr>
            <a:endParaRPr lang="en-US" sz="2400" dirty="0"/>
          </a:p>
          <a:p>
            <a:pPr marL="0" indent="0">
              <a:buFont typeface="Wingdings 2" pitchFamily="18" charset="2"/>
              <a:buNone/>
            </a:pPr>
            <a:endParaRPr lang="en-US" sz="2400" dirty="0"/>
          </a:p>
          <a:p>
            <a:pPr marL="0" indent="0">
              <a:buFont typeface="Wingdings 2" pitchFamily="18" charset="2"/>
              <a:buNone/>
            </a:pPr>
            <a:endParaRPr lang="en-US" sz="2400" dirty="0"/>
          </a:p>
          <a:p>
            <a:pPr marL="0" indent="0">
              <a:buFont typeface="Wingdings 2" pitchFamily="18" charset="2"/>
              <a:buNone/>
            </a:pPr>
            <a:r>
              <a:rPr lang="en-US" sz="2400" dirty="0"/>
              <a:t>Using principle components dramatically increases our estimates. </a:t>
            </a:r>
          </a:p>
        </p:txBody>
      </p:sp>
    </p:spTree>
    <p:extLst>
      <p:ext uri="{BB962C8B-B14F-4D97-AF65-F5344CB8AC3E}">
        <p14:creationId xmlns:p14="http://schemas.microsoft.com/office/powerpoint/2010/main" val="19827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E2B-E901-1C44-1A8E-003E5F5A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Ridge Regression and The Lasso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E33BF9-ECA9-BE0B-1008-917BF8E3F71A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43846566-D3E6-C81F-FAAF-13818B8114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57919" y="206680"/>
                <a:ext cx="7578949" cy="584965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Ridge Regression-</a:t>
                </a:r>
                <a:r>
                  <a:rPr lang="en-US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Find coefficients that minimize: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>
                  <a:defRPr/>
                </a:pPr>
                <a:r>
                  <a:rPr lang="en-US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The Lasso- </a:t>
                </a:r>
                <a:r>
                  <a:rPr lang="en-US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Find coefficients that minimize: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</m:sSubSup>
                          <m:r>
                            <a:rPr lang="en-US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43846566-D3E6-C81F-FAAF-13818B811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919" y="206680"/>
                <a:ext cx="7578949" cy="5849653"/>
              </a:xfrm>
              <a:prstGeom prst="rect">
                <a:avLst/>
              </a:prstGeom>
              <a:blipFill>
                <a:blip r:embed="rId3"/>
                <a:stretch>
                  <a:fillRect l="-502" t="-11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153F47FD-2A6E-1AF0-4EB5-1A824B5D17CD}"/>
                  </a:ext>
                </a:extLst>
              </p:cNvPr>
              <p:cNvSpPr/>
              <p:nvPr/>
            </p:nvSpPr>
            <p:spPr>
              <a:xfrm>
                <a:off x="252920" y="3015916"/>
                <a:ext cx="11686161" cy="363540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dirty="0"/>
                  <a:t>Suppose you want to predict </a:t>
                </a:r>
                <a:r>
                  <a:rPr lang="en-US" sz="2400" b="1" dirty="0"/>
                  <a:t>Salary</a:t>
                </a:r>
                <a:r>
                  <a:rPr lang="en-US" sz="2400" dirty="0"/>
                  <a:t> based on </a:t>
                </a:r>
                <a:r>
                  <a:rPr lang="en-US" sz="2400" b="1" dirty="0"/>
                  <a:t>Hits</a:t>
                </a:r>
                <a:r>
                  <a:rPr lang="en-US" sz="2400" dirty="0"/>
                  <a:t> for baseball players using this data:</a:t>
                </a:r>
              </a:p>
              <a:p>
                <a:pPr algn="ctr"/>
                <a:endParaRPr lang="en-US" sz="2400" dirty="0"/>
              </a:p>
              <a:p>
                <a:pPr algn="ctr"/>
                <a:endParaRPr lang="en-US" sz="2400" dirty="0"/>
              </a:p>
              <a:p>
                <a:pPr algn="ctr"/>
                <a:endParaRPr lang="en-US" sz="2400" dirty="0"/>
              </a:p>
              <a:p>
                <a:pPr algn="ctr"/>
                <a:endParaRPr lang="en-US" sz="2400" dirty="0"/>
              </a:p>
              <a:p>
                <a:pPr algn="ctr"/>
                <a:endParaRPr lang="en-US" sz="2400" dirty="0"/>
              </a:p>
              <a:p>
                <a:pPr algn="ctr"/>
                <a:r>
                  <a:rPr lang="en-US" sz="2400" dirty="0"/>
                  <a:t>Write out the equations you need to minimize for ridge regression and the lasso. Once you have the equations use Wolfram Alpha to find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that minimize the equations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sz="2400" dirty="0"/>
                  <a:t>.  What do you notice?</a:t>
                </a:r>
              </a:p>
              <a:p>
                <a:pPr algn="ctr"/>
                <a:endParaRPr lang="en-US" sz="2400" dirty="0"/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153F47FD-2A6E-1AF0-4EB5-1A824B5D1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20" y="3015916"/>
                <a:ext cx="11686161" cy="363540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2B6278-CD9E-9D3B-C8FB-182A1503B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035348"/>
              </p:ext>
            </p:extLst>
          </p:nvPr>
        </p:nvGraphicFramePr>
        <p:xfrm>
          <a:off x="606483" y="3738608"/>
          <a:ext cx="5187837" cy="1633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9279">
                  <a:extLst>
                    <a:ext uri="{9D8B030D-6E8A-4147-A177-3AD203B41FA5}">
                      <a16:colId xmlns:a16="http://schemas.microsoft.com/office/drawing/2014/main" val="3275146887"/>
                    </a:ext>
                  </a:extLst>
                </a:gridCol>
                <a:gridCol w="1729279">
                  <a:extLst>
                    <a:ext uri="{9D8B030D-6E8A-4147-A177-3AD203B41FA5}">
                      <a16:colId xmlns:a16="http://schemas.microsoft.com/office/drawing/2014/main" val="2911995393"/>
                    </a:ext>
                  </a:extLst>
                </a:gridCol>
                <a:gridCol w="1729279">
                  <a:extLst>
                    <a:ext uri="{9D8B030D-6E8A-4147-A177-3AD203B41FA5}">
                      <a16:colId xmlns:a16="http://schemas.microsoft.com/office/drawing/2014/main" val="2046016337"/>
                    </a:ext>
                  </a:extLst>
                </a:gridCol>
              </a:tblGrid>
              <a:tr h="307860">
                <a:tc>
                  <a:txBody>
                    <a:bodyPr/>
                    <a:lstStyle/>
                    <a:p>
                      <a:r>
                        <a:rPr lang="en-US" sz="2000" dirty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107896"/>
                  </a:ext>
                </a:extLst>
              </a:tr>
              <a:tr h="307860">
                <a:tc>
                  <a:txBody>
                    <a:bodyPr/>
                    <a:lstStyle/>
                    <a:p>
                      <a:r>
                        <a:rPr lang="en-US" sz="2000" dirty="0"/>
                        <a:t>Alan Ashby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475.0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889614"/>
                  </a:ext>
                </a:extLst>
              </a:tr>
              <a:tr h="307860">
                <a:tc>
                  <a:txBody>
                    <a:bodyPr/>
                    <a:lstStyle/>
                    <a:p>
                      <a:r>
                        <a:rPr lang="en-US" sz="2000" dirty="0"/>
                        <a:t>Alvin Davis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480.0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211533"/>
                  </a:ext>
                </a:extLst>
              </a:tr>
              <a:tr h="444321">
                <a:tc>
                  <a:txBody>
                    <a:bodyPr/>
                    <a:lstStyle/>
                    <a:p>
                      <a:r>
                        <a:rPr lang="en-US" sz="2000" dirty="0"/>
                        <a:t>Andre Dawson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344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661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with ridge regression and the lasso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2C2004F-B304-D62A-6379-E8846AA9B2EC}"/>
              </a:ext>
            </a:extLst>
          </p:cNvPr>
          <p:cNvSpPr/>
          <p:nvPr/>
        </p:nvSpPr>
        <p:spPr>
          <a:xfrm>
            <a:off x="3628637" y="2743200"/>
            <a:ext cx="8069813" cy="104273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What similarities do you see between principle component regression and ridge regression and the lasso?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690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PCR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selected principal components based on predictors (not what we’re trying to predict!)</a:t>
            </a:r>
          </a:p>
          <a:p>
            <a:pPr lvl="1"/>
            <a:endParaRPr lang="en-US" sz="24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97FF564-92A8-1632-9CB0-49086DA6FDF8}"/>
              </a:ext>
            </a:extLst>
          </p:cNvPr>
          <p:cNvSpPr/>
          <p:nvPr/>
        </p:nvSpPr>
        <p:spPr>
          <a:xfrm>
            <a:off x="3660721" y="3992473"/>
            <a:ext cx="8069813" cy="53140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Why could this be problematic?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0711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least squares (PLS)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69267" y="864108"/>
                <a:ext cx="7905637" cy="5120640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/>
                  <a:t>A </a:t>
                </a:r>
                <a:r>
                  <a:rPr lang="en-US" sz="2800" i="1" dirty="0"/>
                  <a:t>supervised</a:t>
                </a:r>
                <a:r>
                  <a:rPr lang="en-US" sz="2800" dirty="0"/>
                  <a:t> form of PCR</a:t>
                </a:r>
              </a:p>
              <a:p>
                <a:r>
                  <a:rPr lang="en-US" sz="2800" dirty="0"/>
                  <a:t>Feature derivation algorithm is similar:</a:t>
                </a:r>
              </a:p>
              <a:p>
                <a:pPr lvl="1"/>
                <a:r>
                  <a:rPr lang="en-US" sz="2400" dirty="0"/>
                  <a:t>Find the (</a:t>
                </a:r>
                <a:r>
                  <a:rPr lang="en-US" sz="2400" i="1" dirty="0"/>
                  <a:t>M</a:t>
                </a:r>
                <a:r>
                  <a:rPr lang="en-US" sz="2400" dirty="0"/>
                  <a:t>-1) </a:t>
                </a:r>
                <a:r>
                  <a:rPr lang="en-US" sz="2400" strike="sngStrike" dirty="0"/>
                  <a:t>principal</a:t>
                </a:r>
                <a:r>
                  <a:rPr lang="en-US" sz="2400" dirty="0"/>
                  <a:t> </a:t>
                </a:r>
                <a:r>
                  <a:rPr lang="en-US" sz="2400" b="1" dirty="0"/>
                  <a:t>most correlated</a:t>
                </a:r>
                <a:r>
                  <a:rPr lang="en-US" sz="2400" dirty="0"/>
                  <a:t> components</a:t>
                </a:r>
              </a:p>
              <a:p>
                <a:pPr lvl="1"/>
                <a:r>
                  <a:rPr lang="en-US" sz="2400" dirty="0"/>
                  <a:t>Subtract the projection into that space</a:t>
                </a:r>
              </a:p>
              <a:p>
                <a:pPr lvl="1"/>
                <a:r>
                  <a:rPr lang="en-US" sz="2400" dirty="0"/>
                  <a:t>Maximize the </a:t>
                </a:r>
                <a:r>
                  <a:rPr lang="en-US" sz="2400" strike="sngStrike" dirty="0"/>
                  <a:t>variance</a:t>
                </a:r>
                <a:r>
                  <a:rPr lang="en-US" sz="2400" dirty="0"/>
                  <a:t> </a:t>
                </a:r>
                <a:r>
                  <a:rPr lang="en-US" sz="2400" b="1" dirty="0"/>
                  <a:t>correlation with the response </a:t>
                </a:r>
                <a:r>
                  <a:rPr lang="en-US" sz="2400" dirty="0"/>
                  <a:t>in the remaining </a:t>
                </a:r>
                <a:r>
                  <a:rPr lang="en-US" sz="2400" i="1" dirty="0"/>
                  <a:t>complementary</a:t>
                </a:r>
                <a:r>
                  <a:rPr lang="en-US" sz="2400" dirty="0"/>
                  <a:t> space</a:t>
                </a:r>
              </a:p>
              <a:p>
                <a:r>
                  <a:rPr lang="en-US" sz="2800" dirty="0"/>
                  <a:t>As before, we perform least squares on the new features</a:t>
                </a:r>
              </a:p>
              <a:p>
                <a:r>
                  <a:rPr lang="en-US" sz="2800" dirty="0"/>
                  <a:t>We still use the formulation </a:t>
                </a:r>
                <a:endParaRPr lang="en-US" sz="2800" i="1" dirty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i="1"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But now </a:t>
                </a:r>
                <a:r>
                  <a:rPr lang="en-US" sz="2800" i="1" dirty="0">
                    <a:latin typeface="Symbol" charset="2"/>
                    <a:cs typeface="Symbol" charset="2"/>
                  </a:rPr>
                  <a:t>f</a:t>
                </a:r>
                <a:r>
                  <a:rPr lang="en-US" sz="2800" dirty="0"/>
                  <a:t> is computed by applying linear regression to </a:t>
                </a:r>
                <a:r>
                  <a:rPr lang="en-US" sz="2800" i="1" dirty="0"/>
                  <a:t>each</a:t>
                </a:r>
                <a:r>
                  <a:rPr lang="en-US" sz="2800" dirty="0"/>
                  <a:t> predictor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7" y="864108"/>
                <a:ext cx="7905637" cy="5120640"/>
              </a:xfrm>
              <a:blipFill>
                <a:blip r:embed="rId3"/>
                <a:stretch>
                  <a:fillRect l="-1282" t="-10644" r="-1603" b="-31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606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</a:t>
            </a:r>
            <a:r>
              <a:rPr lang="en-US"/>
              <a:t>up: PCR</a:t>
            </a:r>
            <a:r>
              <a:rPr lang="en-US" dirty="0"/>
              <a:t>/PLS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Both derive a small number of orthogonal predictors for linear regression</a:t>
            </a:r>
          </a:p>
          <a:p>
            <a:r>
              <a:rPr lang="en-US" sz="2400" dirty="0"/>
              <a:t>PCR is more biased</a:t>
            </a:r>
          </a:p>
          <a:p>
            <a:pPr lvl="1"/>
            <a:r>
              <a:rPr lang="en-US" sz="2000" dirty="0"/>
              <a:t>Emphasizes stability at the expense of versatility</a:t>
            </a:r>
          </a:p>
          <a:p>
            <a:r>
              <a:rPr lang="en-US" sz="2400" dirty="0"/>
              <a:t>PLS estimates have higher variance</a:t>
            </a:r>
          </a:p>
          <a:p>
            <a:pPr lvl="1"/>
            <a:r>
              <a:rPr lang="en-US" sz="2000" dirty="0"/>
              <a:t>May build new features that aren’t as stable</a:t>
            </a:r>
          </a:p>
          <a:p>
            <a:pPr lvl="1"/>
            <a:r>
              <a:rPr lang="en-US" sz="2000" dirty="0"/>
              <a:t>But high variance is better than infinite variance</a:t>
            </a:r>
          </a:p>
        </p:txBody>
      </p:sp>
    </p:spTree>
    <p:extLst>
      <p:ext uri="{BB962C8B-B14F-4D97-AF65-F5344CB8AC3E}">
        <p14:creationId xmlns:p14="http://schemas.microsoft.com/office/powerpoint/2010/main" val="148214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Flashback: superheroes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1750" y="1185747"/>
            <a:ext cx="9144000" cy="27478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8758504" y="6571765"/>
            <a:ext cx="190949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50" dirty="0"/>
              <a:t>Image credit: Ming </a:t>
            </a:r>
            <a:r>
              <a:rPr lang="en-US" sz="1050" dirty="0" err="1"/>
              <a:t>Malaykham</a:t>
            </a:r>
            <a:endParaRPr lang="en-US" sz="1050" dirty="0"/>
          </a:p>
        </p:txBody>
      </p:sp>
      <p:grpSp>
        <p:nvGrpSpPr>
          <p:cNvPr id="6" name="Group 5"/>
          <p:cNvGrpSpPr/>
          <p:nvPr/>
        </p:nvGrpSpPr>
        <p:grpSpPr>
          <a:xfrm>
            <a:off x="5097193" y="3928948"/>
            <a:ext cx="2819400" cy="1571625"/>
            <a:chOff x="533400" y="4953000"/>
            <a:chExt cx="2819400" cy="157162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000" y="4953000"/>
              <a:ext cx="2015756" cy="1485900"/>
            </a:xfrm>
            <a:prstGeom prst="rect">
              <a:avLst/>
            </a:prstGeom>
          </p:spPr>
        </p:pic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533400" y="5029200"/>
            <a:ext cx="1457325" cy="1495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82600" imgH="495300" progId="Equation.3">
                    <p:embed/>
                  </p:oleObj>
                </mc:Choice>
                <mc:Fallback>
                  <p:oleObj name="Equation" r:id="rId4" imgW="482600" imgH="495300" progId="Equation.3">
                    <p:embed/>
                    <p:pic>
                      <p:nvPicPr>
                        <p:cNvPr id="8" name="Object 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33400" y="5029200"/>
                          <a:ext cx="1457325" cy="1495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2355850" y="5029200"/>
            <a:ext cx="996950" cy="1495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30200" imgH="495300" progId="Equation.3">
                    <p:embed/>
                  </p:oleObj>
                </mc:Choice>
                <mc:Fallback>
                  <p:oleObj name="Equation" r:id="rId6" imgW="330200" imgH="495300" progId="Equation.3">
                    <p:embed/>
                    <p:pic>
                      <p:nvPicPr>
                        <p:cNvPr id="9" name="Object 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355850" y="5029200"/>
                          <a:ext cx="996950" cy="1495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176603"/>
              </p:ext>
            </p:extLst>
          </p:nvPr>
        </p:nvGraphicFramePr>
        <p:xfrm>
          <a:off x="3447781" y="4462347"/>
          <a:ext cx="1649413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46100" imgH="203200" progId="Equation.3">
                  <p:embed/>
                </p:oleObj>
              </mc:Choice>
              <mc:Fallback>
                <p:oleObj name="Equation" r:id="rId8" imgW="546100" imgH="2032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47781" y="4462347"/>
                        <a:ext cx="1649413" cy="614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840393" y="4005148"/>
            <a:ext cx="2133600" cy="1495425"/>
            <a:chOff x="4648200" y="5029200"/>
            <a:chExt cx="2133600" cy="149542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84830" y="5181600"/>
              <a:ext cx="792170" cy="1219200"/>
            </a:xfrm>
            <a:prstGeom prst="rect">
              <a:avLst/>
            </a:prstGeom>
          </p:spPr>
        </p:pic>
        <p:graphicFrame>
          <p:nvGraphicFramePr>
            <p:cNvPr id="13" name="Object 12"/>
            <p:cNvGraphicFramePr>
              <a:graphicFrameLocks noChangeAspect="1"/>
            </p:cNvGraphicFramePr>
            <p:nvPr/>
          </p:nvGraphicFramePr>
          <p:xfrm>
            <a:off x="4648200" y="5029200"/>
            <a:ext cx="1763713" cy="1495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584200" imgH="495300" progId="Equation.3">
                    <p:embed/>
                  </p:oleObj>
                </mc:Choice>
                <mc:Fallback>
                  <p:oleObj name="Equation" r:id="rId11" imgW="584200" imgH="495300" progId="Equation.3">
                    <p:embed/>
                    <p:pic>
                      <p:nvPicPr>
                        <p:cNvPr id="13" name="Object 1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648200" y="5029200"/>
                          <a:ext cx="1763713" cy="1495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5784850" y="5029200"/>
            <a:ext cx="996950" cy="1495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30200" imgH="495300" progId="Equation.3">
                    <p:embed/>
                  </p:oleObj>
                </mc:Choice>
                <mc:Fallback>
                  <p:oleObj name="Equation" r:id="rId13" imgW="330200" imgH="495300" progId="Equation.3">
                    <p:embed/>
                    <p:pic>
                      <p:nvPicPr>
                        <p:cNvPr id="14" name="Object 1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784850" y="5029200"/>
                          <a:ext cx="996950" cy="1495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4"/>
          <p:cNvGrpSpPr/>
          <p:nvPr/>
        </p:nvGrpSpPr>
        <p:grpSpPr>
          <a:xfrm>
            <a:off x="9916843" y="4005148"/>
            <a:ext cx="2197100" cy="1495425"/>
            <a:chOff x="6648450" y="5029200"/>
            <a:chExt cx="2197100" cy="1495425"/>
          </a:xfrm>
        </p:grpSpPr>
        <p:graphicFrame>
          <p:nvGraphicFramePr>
            <p:cNvPr id="16" name="Object 15"/>
            <p:cNvGraphicFramePr>
              <a:graphicFrameLocks noChangeAspect="1"/>
            </p:cNvGraphicFramePr>
            <p:nvPr/>
          </p:nvGraphicFramePr>
          <p:xfrm>
            <a:off x="6648450" y="5029200"/>
            <a:ext cx="1725613" cy="1495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571500" imgH="495300" progId="Equation.3">
                    <p:embed/>
                  </p:oleObj>
                </mc:Choice>
                <mc:Fallback>
                  <p:oleObj name="Equation" r:id="rId14" imgW="571500" imgH="495300" progId="Equation.3">
                    <p:embed/>
                    <p:pic>
                      <p:nvPicPr>
                        <p:cNvPr id="16" name="Object 15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648450" y="5029200"/>
                          <a:ext cx="1725613" cy="1495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/>
          </p:nvGraphicFramePr>
          <p:xfrm>
            <a:off x="7848600" y="5029200"/>
            <a:ext cx="996950" cy="1495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30200" imgH="495300" progId="Equation.3">
                    <p:embed/>
                  </p:oleObj>
                </mc:Choice>
                <mc:Fallback>
                  <p:oleObj name="Equation" r:id="rId16" imgW="330200" imgH="495300" progId="Equation.3">
                    <p:embed/>
                    <p:pic>
                      <p:nvPicPr>
                        <p:cNvPr id="17" name="Object 16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848600" y="5029200"/>
                          <a:ext cx="996950" cy="1495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543800" y="5257800"/>
              <a:ext cx="1092200" cy="1092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640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Height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078110"/>
              </p:ext>
            </p:extLst>
          </p:nvPr>
        </p:nvGraphicFramePr>
        <p:xfrm>
          <a:off x="3777039" y="1989217"/>
          <a:ext cx="7547421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241800" imgH="1371600" progId="Equation.3">
                  <p:embed/>
                </p:oleObj>
              </mc:Choice>
              <mc:Fallback>
                <p:oleObj name="Equation" r:id="rId3" imgW="4241800" imgH="13716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77039" y="1989217"/>
                        <a:ext cx="7547421" cy="220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5947318" y="1532017"/>
            <a:ext cx="3637469" cy="457200"/>
            <a:chOff x="2997536" y="-569086"/>
            <a:chExt cx="6085396" cy="76488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97536" y="-569086"/>
              <a:ext cx="1037634" cy="76488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08238" y="-518525"/>
              <a:ext cx="431278" cy="66376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79207" y="-407927"/>
              <a:ext cx="603725" cy="603725"/>
            </a:xfrm>
            <a:prstGeom prst="rect">
              <a:avLst/>
            </a:prstGeom>
          </p:spPr>
        </p:pic>
      </p:grpSp>
      <p:pic>
        <p:nvPicPr>
          <p:cNvPr id="4" name="Graphic 3" descr="Ruler outline">
            <a:extLst>
              <a:ext uri="{FF2B5EF4-FFF2-40B4-BE49-F238E27FC236}">
                <a16:creationId xmlns:a16="http://schemas.microsoft.com/office/drawing/2014/main" id="{66D8ABCE-BACB-9018-45F7-9189D32183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992692">
            <a:off x="3923060" y="1269859"/>
            <a:ext cx="705927" cy="705927"/>
          </a:xfrm>
          <a:prstGeom prst="rect">
            <a:avLst/>
          </a:prstGeom>
        </p:spPr>
      </p:pic>
      <p:pic>
        <p:nvPicPr>
          <p:cNvPr id="7" name="Graphic 6" descr="Hero Female outline">
            <a:extLst>
              <a:ext uri="{FF2B5EF4-FFF2-40B4-BE49-F238E27FC236}">
                <a16:creationId xmlns:a16="http://schemas.microsoft.com/office/drawing/2014/main" id="{0D2FBE76-7410-430E-D4BE-7E1B75D163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9601" y="1354489"/>
            <a:ext cx="620233" cy="62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6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for </a:t>
            </a:r>
            <a:r>
              <a:rPr lang="en-US" dirty="0">
                <a:latin typeface="Symbol" charset="2"/>
                <a:cs typeface="Symbol" charset="2"/>
              </a:rPr>
              <a:t>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When we try to estimate coefficients using OLS, we get the following: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Notice the (relatively) big difference between actual and estimated coefficients.</a:t>
            </a:r>
          </a:p>
        </p:txBody>
      </p:sp>
      <p:grpSp>
        <p:nvGrpSpPr>
          <p:cNvPr id="13321" name="Group 73"/>
          <p:cNvGrpSpPr>
            <a:grpSpLocks noChangeAspect="1"/>
          </p:cNvGrpSpPr>
          <p:nvPr/>
        </p:nvGrpSpPr>
        <p:grpSpPr bwMode="auto">
          <a:xfrm>
            <a:off x="3768552" y="2113693"/>
            <a:ext cx="7516813" cy="2744788"/>
            <a:chOff x="-475" y="1131"/>
            <a:chExt cx="4735" cy="1729"/>
          </a:xfrm>
        </p:grpSpPr>
        <p:sp>
          <p:nvSpPr>
            <p:cNvPr id="13323" name="Rectangle 74"/>
            <p:cNvSpPr>
              <a:spLocks noChangeArrowheads="1"/>
            </p:cNvSpPr>
            <p:nvPr/>
          </p:nvSpPr>
          <p:spPr bwMode="auto">
            <a:xfrm>
              <a:off x="-228" y="1131"/>
              <a:ext cx="4488" cy="12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4" name="Rectangle 75"/>
            <p:cNvSpPr>
              <a:spLocks noChangeArrowheads="1"/>
            </p:cNvSpPr>
            <p:nvPr/>
          </p:nvSpPr>
          <p:spPr bwMode="auto">
            <a:xfrm>
              <a:off x="1998" y="2724"/>
              <a:ext cx="3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400"/>
              <a:r>
                <a:rPr lang="en-US" altLang="en-US" sz="1400" b="1">
                  <a:solidFill>
                    <a:srgbClr val="262626"/>
                  </a:solidFill>
                </a:rPr>
                <a:t>i</a:t>
              </a:r>
              <a:endParaRPr lang="en-US" altLang="en-US" dirty="0"/>
            </a:p>
          </p:txBody>
        </p:sp>
        <p:sp>
          <p:nvSpPr>
            <p:cNvPr id="13325" name="Line 76"/>
            <p:cNvSpPr>
              <a:spLocks noChangeShapeType="1"/>
            </p:cNvSpPr>
            <p:nvPr/>
          </p:nvSpPr>
          <p:spPr bwMode="auto">
            <a:xfrm>
              <a:off x="-228" y="2409"/>
              <a:ext cx="4488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6" name="Line 77"/>
            <p:cNvSpPr>
              <a:spLocks noChangeShapeType="1"/>
            </p:cNvSpPr>
            <p:nvPr/>
          </p:nvSpPr>
          <p:spPr bwMode="auto">
            <a:xfrm>
              <a:off x="-228" y="1131"/>
              <a:ext cx="4488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7" name="Line 78"/>
            <p:cNvSpPr>
              <a:spLocks noChangeShapeType="1"/>
            </p:cNvSpPr>
            <p:nvPr/>
          </p:nvSpPr>
          <p:spPr bwMode="auto">
            <a:xfrm flipV="1">
              <a:off x="-228" y="2319"/>
              <a:ext cx="0" cy="9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8" name="Line 79"/>
            <p:cNvSpPr>
              <a:spLocks noChangeShapeType="1"/>
            </p:cNvSpPr>
            <p:nvPr/>
          </p:nvSpPr>
          <p:spPr bwMode="auto">
            <a:xfrm>
              <a:off x="-228" y="1131"/>
              <a:ext cx="0" cy="91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9" name="Line 80"/>
            <p:cNvSpPr>
              <a:spLocks noChangeShapeType="1"/>
            </p:cNvSpPr>
            <p:nvPr/>
          </p:nvSpPr>
          <p:spPr bwMode="auto">
            <a:xfrm flipV="1">
              <a:off x="520" y="2319"/>
              <a:ext cx="0" cy="9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0" name="Line 81"/>
            <p:cNvSpPr>
              <a:spLocks noChangeShapeType="1"/>
            </p:cNvSpPr>
            <p:nvPr/>
          </p:nvSpPr>
          <p:spPr bwMode="auto">
            <a:xfrm>
              <a:off x="520" y="1131"/>
              <a:ext cx="0" cy="91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3" name="Line 84"/>
            <p:cNvSpPr>
              <a:spLocks noChangeShapeType="1"/>
            </p:cNvSpPr>
            <p:nvPr/>
          </p:nvSpPr>
          <p:spPr bwMode="auto">
            <a:xfrm flipV="1">
              <a:off x="2016" y="2319"/>
              <a:ext cx="0" cy="9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4" name="Line 85"/>
            <p:cNvSpPr>
              <a:spLocks noChangeShapeType="1"/>
            </p:cNvSpPr>
            <p:nvPr/>
          </p:nvSpPr>
          <p:spPr bwMode="auto">
            <a:xfrm>
              <a:off x="2016" y="1131"/>
              <a:ext cx="0" cy="91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7" name="Line 88"/>
            <p:cNvSpPr>
              <a:spLocks noChangeShapeType="1"/>
            </p:cNvSpPr>
            <p:nvPr/>
          </p:nvSpPr>
          <p:spPr bwMode="auto">
            <a:xfrm flipV="1">
              <a:off x="3512" y="2319"/>
              <a:ext cx="0" cy="9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8" name="Line 89"/>
            <p:cNvSpPr>
              <a:spLocks noChangeShapeType="1"/>
            </p:cNvSpPr>
            <p:nvPr/>
          </p:nvSpPr>
          <p:spPr bwMode="auto">
            <a:xfrm>
              <a:off x="3512" y="1131"/>
              <a:ext cx="0" cy="91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9" name="Line 90"/>
            <p:cNvSpPr>
              <a:spLocks noChangeShapeType="1"/>
            </p:cNvSpPr>
            <p:nvPr/>
          </p:nvSpPr>
          <p:spPr bwMode="auto">
            <a:xfrm flipV="1">
              <a:off x="4260" y="2319"/>
              <a:ext cx="0" cy="9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0" name="Line 91"/>
            <p:cNvSpPr>
              <a:spLocks noChangeShapeType="1"/>
            </p:cNvSpPr>
            <p:nvPr/>
          </p:nvSpPr>
          <p:spPr bwMode="auto">
            <a:xfrm>
              <a:off x="4260" y="1131"/>
              <a:ext cx="0" cy="91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0" name="Freeform 99"/>
            <p:cNvSpPr>
              <a:spLocks noEditPoints="1"/>
            </p:cNvSpPr>
            <p:nvPr/>
          </p:nvSpPr>
          <p:spPr bwMode="auto">
            <a:xfrm>
              <a:off x="-475" y="1751"/>
              <a:ext cx="101" cy="68"/>
            </a:xfrm>
            <a:custGeom>
              <a:avLst/>
              <a:gdLst>
                <a:gd name="T0" fmla="*/ 270 w 270"/>
                <a:gd name="T1" fmla="*/ 180 h 183"/>
                <a:gd name="T2" fmla="*/ 269 w 270"/>
                <a:gd name="T3" fmla="*/ 182 h 183"/>
                <a:gd name="T4" fmla="*/ 267 w 270"/>
                <a:gd name="T5" fmla="*/ 183 h 183"/>
                <a:gd name="T6" fmla="*/ 81 w 270"/>
                <a:gd name="T7" fmla="*/ 137 h 183"/>
                <a:gd name="T8" fmla="*/ 52 w 270"/>
                <a:gd name="T9" fmla="*/ 125 h 183"/>
                <a:gd name="T10" fmla="*/ 26 w 270"/>
                <a:gd name="T11" fmla="*/ 106 h 183"/>
                <a:gd name="T12" fmla="*/ 7 w 270"/>
                <a:gd name="T13" fmla="*/ 81 h 183"/>
                <a:gd name="T14" fmla="*/ 0 w 270"/>
                <a:gd name="T15" fmla="*/ 51 h 183"/>
                <a:gd name="T16" fmla="*/ 5 w 270"/>
                <a:gd name="T17" fmla="*/ 19 h 183"/>
                <a:gd name="T18" fmla="*/ 19 w 270"/>
                <a:gd name="T19" fmla="*/ 5 h 183"/>
                <a:gd name="T20" fmla="*/ 39 w 270"/>
                <a:gd name="T21" fmla="*/ 0 h 183"/>
                <a:gd name="T22" fmla="*/ 59 w 270"/>
                <a:gd name="T23" fmla="*/ 4 h 183"/>
                <a:gd name="T24" fmla="*/ 77 w 270"/>
                <a:gd name="T25" fmla="*/ 15 h 183"/>
                <a:gd name="T26" fmla="*/ 91 w 270"/>
                <a:gd name="T27" fmla="*/ 31 h 183"/>
                <a:gd name="T28" fmla="*/ 99 w 270"/>
                <a:gd name="T29" fmla="*/ 22 h 183"/>
                <a:gd name="T30" fmla="*/ 109 w 270"/>
                <a:gd name="T31" fmla="*/ 16 h 183"/>
                <a:gd name="T32" fmla="*/ 120 w 270"/>
                <a:gd name="T33" fmla="*/ 13 h 183"/>
                <a:gd name="T34" fmla="*/ 132 w 270"/>
                <a:gd name="T35" fmla="*/ 11 h 183"/>
                <a:gd name="T36" fmla="*/ 163 w 270"/>
                <a:gd name="T37" fmla="*/ 18 h 183"/>
                <a:gd name="T38" fmla="*/ 190 w 270"/>
                <a:gd name="T39" fmla="*/ 36 h 183"/>
                <a:gd name="T40" fmla="*/ 209 w 270"/>
                <a:gd name="T41" fmla="*/ 62 h 183"/>
                <a:gd name="T42" fmla="*/ 216 w 270"/>
                <a:gd name="T43" fmla="*/ 104 h 183"/>
                <a:gd name="T44" fmla="*/ 207 w 270"/>
                <a:gd name="T45" fmla="*/ 134 h 183"/>
                <a:gd name="T46" fmla="*/ 192 w 270"/>
                <a:gd name="T47" fmla="*/ 149 h 183"/>
                <a:gd name="T48" fmla="*/ 268 w 270"/>
                <a:gd name="T49" fmla="*/ 162 h 183"/>
                <a:gd name="T50" fmla="*/ 270 w 270"/>
                <a:gd name="T51" fmla="*/ 177 h 183"/>
                <a:gd name="T52" fmla="*/ 270 w 270"/>
                <a:gd name="T53" fmla="*/ 180 h 183"/>
                <a:gd name="T54" fmla="*/ 208 w 270"/>
                <a:gd name="T55" fmla="*/ 103 h 183"/>
                <a:gd name="T56" fmla="*/ 199 w 270"/>
                <a:gd name="T57" fmla="*/ 79 h 183"/>
                <a:gd name="T58" fmla="*/ 177 w 270"/>
                <a:gd name="T59" fmla="*/ 61 h 183"/>
                <a:gd name="T60" fmla="*/ 148 w 270"/>
                <a:gd name="T61" fmla="*/ 50 h 183"/>
                <a:gd name="T62" fmla="*/ 121 w 270"/>
                <a:gd name="T63" fmla="*/ 46 h 183"/>
                <a:gd name="T64" fmla="*/ 100 w 270"/>
                <a:gd name="T65" fmla="*/ 52 h 183"/>
                <a:gd name="T66" fmla="*/ 101 w 270"/>
                <a:gd name="T67" fmla="*/ 75 h 183"/>
                <a:gd name="T68" fmla="*/ 93 w 270"/>
                <a:gd name="T69" fmla="*/ 99 h 183"/>
                <a:gd name="T70" fmla="*/ 82 w 270"/>
                <a:gd name="T71" fmla="*/ 72 h 183"/>
                <a:gd name="T72" fmla="*/ 82 w 270"/>
                <a:gd name="T73" fmla="*/ 50 h 183"/>
                <a:gd name="T74" fmla="*/ 71 w 270"/>
                <a:gd name="T75" fmla="*/ 42 h 183"/>
                <a:gd name="T76" fmla="*/ 50 w 270"/>
                <a:gd name="T77" fmla="*/ 34 h 183"/>
                <a:gd name="T78" fmla="*/ 31 w 270"/>
                <a:gd name="T79" fmla="*/ 32 h 183"/>
                <a:gd name="T80" fmla="*/ 14 w 270"/>
                <a:gd name="T81" fmla="*/ 37 h 183"/>
                <a:gd name="T82" fmla="*/ 8 w 270"/>
                <a:gd name="T83" fmla="*/ 52 h 183"/>
                <a:gd name="T84" fmla="*/ 19 w 270"/>
                <a:gd name="T85" fmla="*/ 74 h 183"/>
                <a:gd name="T86" fmla="*/ 47 w 270"/>
                <a:gd name="T87" fmla="*/ 101 h 183"/>
                <a:gd name="T88" fmla="*/ 83 w 270"/>
                <a:gd name="T89" fmla="*/ 116 h 183"/>
                <a:gd name="T90" fmla="*/ 149 w 270"/>
                <a:gd name="T91" fmla="*/ 133 h 183"/>
                <a:gd name="T92" fmla="*/ 165 w 270"/>
                <a:gd name="T93" fmla="*/ 135 h 183"/>
                <a:gd name="T94" fmla="*/ 196 w 270"/>
                <a:gd name="T95" fmla="*/ 122 h 183"/>
                <a:gd name="T96" fmla="*/ 208 w 270"/>
                <a:gd name="T97" fmla="*/ 103 h 183"/>
                <a:gd name="T98" fmla="*/ 92 w 270"/>
                <a:gd name="T99" fmla="*/ 78 h 183"/>
                <a:gd name="T100" fmla="*/ 93 w 270"/>
                <a:gd name="T101" fmla="*/ 73 h 183"/>
                <a:gd name="T102" fmla="*/ 91 w 270"/>
                <a:gd name="T103" fmla="*/ 65 h 183"/>
                <a:gd name="T104" fmla="*/ 91 w 270"/>
                <a:gd name="T105" fmla="*/ 66 h 183"/>
                <a:gd name="T106" fmla="*/ 90 w 270"/>
                <a:gd name="T107" fmla="*/ 73 h 183"/>
                <a:gd name="T108" fmla="*/ 92 w 270"/>
                <a:gd name="T109" fmla="*/ 7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0" h="183">
                  <a:moveTo>
                    <a:pt x="270" y="180"/>
                  </a:moveTo>
                  <a:cubicBezTo>
                    <a:pt x="270" y="181"/>
                    <a:pt x="269" y="182"/>
                    <a:pt x="269" y="182"/>
                  </a:cubicBezTo>
                  <a:cubicBezTo>
                    <a:pt x="268" y="183"/>
                    <a:pt x="267" y="183"/>
                    <a:pt x="267" y="183"/>
                  </a:cubicBezTo>
                  <a:lnTo>
                    <a:pt x="81" y="137"/>
                  </a:lnTo>
                  <a:cubicBezTo>
                    <a:pt x="71" y="134"/>
                    <a:pt x="62" y="130"/>
                    <a:pt x="52" y="125"/>
                  </a:cubicBezTo>
                  <a:cubicBezTo>
                    <a:pt x="43" y="120"/>
                    <a:pt x="34" y="114"/>
                    <a:pt x="26" y="106"/>
                  </a:cubicBezTo>
                  <a:cubicBezTo>
                    <a:pt x="18" y="98"/>
                    <a:pt x="12" y="90"/>
                    <a:pt x="7" y="81"/>
                  </a:cubicBezTo>
                  <a:cubicBezTo>
                    <a:pt x="2" y="72"/>
                    <a:pt x="0" y="62"/>
                    <a:pt x="0" y="51"/>
                  </a:cubicBezTo>
                  <a:cubicBezTo>
                    <a:pt x="0" y="36"/>
                    <a:pt x="2" y="25"/>
                    <a:pt x="5" y="19"/>
                  </a:cubicBezTo>
                  <a:cubicBezTo>
                    <a:pt x="8" y="13"/>
                    <a:pt x="13" y="8"/>
                    <a:pt x="19" y="5"/>
                  </a:cubicBezTo>
                  <a:cubicBezTo>
                    <a:pt x="25" y="2"/>
                    <a:pt x="31" y="0"/>
                    <a:pt x="39" y="0"/>
                  </a:cubicBezTo>
                  <a:cubicBezTo>
                    <a:pt x="46" y="0"/>
                    <a:pt x="53" y="1"/>
                    <a:pt x="59" y="4"/>
                  </a:cubicBezTo>
                  <a:cubicBezTo>
                    <a:pt x="66" y="7"/>
                    <a:pt x="72" y="11"/>
                    <a:pt x="77" y="15"/>
                  </a:cubicBezTo>
                  <a:cubicBezTo>
                    <a:pt x="83" y="20"/>
                    <a:pt x="87" y="25"/>
                    <a:pt x="91" y="31"/>
                  </a:cubicBezTo>
                  <a:cubicBezTo>
                    <a:pt x="93" y="28"/>
                    <a:pt x="95" y="25"/>
                    <a:pt x="99" y="22"/>
                  </a:cubicBezTo>
                  <a:cubicBezTo>
                    <a:pt x="102" y="20"/>
                    <a:pt x="105" y="18"/>
                    <a:pt x="109" y="16"/>
                  </a:cubicBezTo>
                  <a:cubicBezTo>
                    <a:pt x="112" y="15"/>
                    <a:pt x="116" y="13"/>
                    <a:pt x="120" y="13"/>
                  </a:cubicBezTo>
                  <a:cubicBezTo>
                    <a:pt x="125" y="12"/>
                    <a:pt x="129" y="11"/>
                    <a:pt x="132" y="11"/>
                  </a:cubicBezTo>
                  <a:cubicBezTo>
                    <a:pt x="142" y="11"/>
                    <a:pt x="153" y="13"/>
                    <a:pt x="163" y="18"/>
                  </a:cubicBezTo>
                  <a:cubicBezTo>
                    <a:pt x="173" y="22"/>
                    <a:pt x="182" y="28"/>
                    <a:pt x="190" y="36"/>
                  </a:cubicBezTo>
                  <a:cubicBezTo>
                    <a:pt x="198" y="43"/>
                    <a:pt x="204" y="52"/>
                    <a:pt x="209" y="62"/>
                  </a:cubicBezTo>
                  <a:cubicBezTo>
                    <a:pt x="214" y="71"/>
                    <a:pt x="216" y="85"/>
                    <a:pt x="216" y="104"/>
                  </a:cubicBezTo>
                  <a:cubicBezTo>
                    <a:pt x="216" y="115"/>
                    <a:pt x="213" y="125"/>
                    <a:pt x="207" y="134"/>
                  </a:cubicBezTo>
                  <a:cubicBezTo>
                    <a:pt x="201" y="143"/>
                    <a:pt x="196" y="148"/>
                    <a:pt x="192" y="149"/>
                  </a:cubicBezTo>
                  <a:lnTo>
                    <a:pt x="268" y="162"/>
                  </a:lnTo>
                  <a:cubicBezTo>
                    <a:pt x="269" y="162"/>
                    <a:pt x="270" y="167"/>
                    <a:pt x="270" y="177"/>
                  </a:cubicBezTo>
                  <a:lnTo>
                    <a:pt x="270" y="180"/>
                  </a:lnTo>
                  <a:close/>
                  <a:moveTo>
                    <a:pt x="208" y="103"/>
                  </a:moveTo>
                  <a:cubicBezTo>
                    <a:pt x="208" y="94"/>
                    <a:pt x="205" y="86"/>
                    <a:pt x="199" y="79"/>
                  </a:cubicBezTo>
                  <a:cubicBezTo>
                    <a:pt x="193" y="72"/>
                    <a:pt x="186" y="66"/>
                    <a:pt x="177" y="61"/>
                  </a:cubicBezTo>
                  <a:cubicBezTo>
                    <a:pt x="168" y="56"/>
                    <a:pt x="158" y="52"/>
                    <a:pt x="148" y="50"/>
                  </a:cubicBezTo>
                  <a:cubicBezTo>
                    <a:pt x="138" y="47"/>
                    <a:pt x="129" y="46"/>
                    <a:pt x="121" y="46"/>
                  </a:cubicBezTo>
                  <a:cubicBezTo>
                    <a:pt x="111" y="46"/>
                    <a:pt x="104" y="48"/>
                    <a:pt x="100" y="52"/>
                  </a:cubicBezTo>
                  <a:cubicBezTo>
                    <a:pt x="101" y="53"/>
                    <a:pt x="101" y="61"/>
                    <a:pt x="101" y="75"/>
                  </a:cubicBezTo>
                  <a:cubicBezTo>
                    <a:pt x="101" y="91"/>
                    <a:pt x="98" y="99"/>
                    <a:pt x="93" y="99"/>
                  </a:cubicBezTo>
                  <a:cubicBezTo>
                    <a:pt x="86" y="99"/>
                    <a:pt x="82" y="90"/>
                    <a:pt x="82" y="72"/>
                  </a:cubicBezTo>
                  <a:cubicBezTo>
                    <a:pt x="82" y="57"/>
                    <a:pt x="82" y="50"/>
                    <a:pt x="82" y="50"/>
                  </a:cubicBezTo>
                  <a:cubicBezTo>
                    <a:pt x="81" y="48"/>
                    <a:pt x="77" y="46"/>
                    <a:pt x="71" y="42"/>
                  </a:cubicBezTo>
                  <a:cubicBezTo>
                    <a:pt x="64" y="39"/>
                    <a:pt x="57" y="36"/>
                    <a:pt x="50" y="34"/>
                  </a:cubicBezTo>
                  <a:cubicBezTo>
                    <a:pt x="43" y="32"/>
                    <a:pt x="37" y="32"/>
                    <a:pt x="31" y="32"/>
                  </a:cubicBezTo>
                  <a:cubicBezTo>
                    <a:pt x="24" y="32"/>
                    <a:pt x="19" y="33"/>
                    <a:pt x="14" y="37"/>
                  </a:cubicBezTo>
                  <a:cubicBezTo>
                    <a:pt x="10" y="40"/>
                    <a:pt x="8" y="45"/>
                    <a:pt x="8" y="52"/>
                  </a:cubicBezTo>
                  <a:cubicBezTo>
                    <a:pt x="8" y="56"/>
                    <a:pt x="11" y="64"/>
                    <a:pt x="19" y="74"/>
                  </a:cubicBezTo>
                  <a:cubicBezTo>
                    <a:pt x="27" y="84"/>
                    <a:pt x="36" y="93"/>
                    <a:pt x="47" y="101"/>
                  </a:cubicBezTo>
                  <a:cubicBezTo>
                    <a:pt x="59" y="108"/>
                    <a:pt x="71" y="113"/>
                    <a:pt x="83" y="116"/>
                  </a:cubicBezTo>
                  <a:lnTo>
                    <a:pt x="149" y="133"/>
                  </a:lnTo>
                  <a:cubicBezTo>
                    <a:pt x="154" y="134"/>
                    <a:pt x="159" y="134"/>
                    <a:pt x="165" y="135"/>
                  </a:cubicBezTo>
                  <a:cubicBezTo>
                    <a:pt x="177" y="135"/>
                    <a:pt x="188" y="131"/>
                    <a:pt x="196" y="122"/>
                  </a:cubicBezTo>
                  <a:cubicBezTo>
                    <a:pt x="204" y="114"/>
                    <a:pt x="208" y="108"/>
                    <a:pt x="208" y="103"/>
                  </a:cubicBezTo>
                  <a:close/>
                  <a:moveTo>
                    <a:pt x="92" y="78"/>
                  </a:moveTo>
                  <a:cubicBezTo>
                    <a:pt x="93" y="75"/>
                    <a:pt x="93" y="73"/>
                    <a:pt x="93" y="73"/>
                  </a:cubicBezTo>
                  <a:cubicBezTo>
                    <a:pt x="93" y="71"/>
                    <a:pt x="92" y="68"/>
                    <a:pt x="91" y="65"/>
                  </a:cubicBezTo>
                  <a:cubicBezTo>
                    <a:pt x="91" y="65"/>
                    <a:pt x="91" y="65"/>
                    <a:pt x="91" y="66"/>
                  </a:cubicBezTo>
                  <a:cubicBezTo>
                    <a:pt x="90" y="68"/>
                    <a:pt x="90" y="70"/>
                    <a:pt x="90" y="73"/>
                  </a:cubicBezTo>
                  <a:cubicBezTo>
                    <a:pt x="90" y="74"/>
                    <a:pt x="91" y="75"/>
                    <a:pt x="92" y="78"/>
                  </a:cubicBezTo>
                  <a:close/>
                </a:path>
              </a:pathLst>
            </a:custGeom>
            <a:solidFill>
              <a:srgbClr val="26262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1" name="Rectangle 100"/>
            <p:cNvSpPr>
              <a:spLocks noChangeArrowheads="1"/>
            </p:cNvSpPr>
            <p:nvPr/>
          </p:nvSpPr>
          <p:spPr bwMode="auto">
            <a:xfrm rot="16200000">
              <a:off x="-370" y="1659"/>
              <a:ext cx="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400"/>
              <a:r>
                <a:rPr lang="en-US" altLang="en-US" sz="1100" b="1">
                  <a:solidFill>
                    <a:srgbClr val="262626"/>
                  </a:solidFill>
                </a:rPr>
                <a:t>i</a:t>
              </a:r>
              <a:endParaRPr lang="en-US" altLang="en-US"/>
            </a:p>
          </p:txBody>
        </p:sp>
        <p:sp>
          <p:nvSpPr>
            <p:cNvPr id="13383" name="Line 101"/>
            <p:cNvSpPr>
              <a:spLocks noChangeShapeType="1"/>
            </p:cNvSpPr>
            <p:nvPr/>
          </p:nvSpPr>
          <p:spPr bwMode="auto">
            <a:xfrm flipV="1">
              <a:off x="-228" y="1131"/>
              <a:ext cx="0" cy="1278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4" name="Line 102"/>
            <p:cNvSpPr>
              <a:spLocks noChangeShapeType="1"/>
            </p:cNvSpPr>
            <p:nvPr/>
          </p:nvSpPr>
          <p:spPr bwMode="auto">
            <a:xfrm flipV="1">
              <a:off x="4260" y="1131"/>
              <a:ext cx="0" cy="1278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5" name="Line 103"/>
            <p:cNvSpPr>
              <a:spLocks noChangeShapeType="1"/>
            </p:cNvSpPr>
            <p:nvPr/>
          </p:nvSpPr>
          <p:spPr bwMode="auto">
            <a:xfrm>
              <a:off x="-228" y="2342"/>
              <a:ext cx="91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6" name="Line 104"/>
            <p:cNvSpPr>
              <a:spLocks noChangeShapeType="1"/>
            </p:cNvSpPr>
            <p:nvPr/>
          </p:nvSpPr>
          <p:spPr bwMode="auto">
            <a:xfrm flipH="1">
              <a:off x="4170" y="2342"/>
              <a:ext cx="9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7" name="Line 105"/>
            <p:cNvSpPr>
              <a:spLocks noChangeShapeType="1"/>
            </p:cNvSpPr>
            <p:nvPr/>
          </p:nvSpPr>
          <p:spPr bwMode="auto">
            <a:xfrm>
              <a:off x="-228" y="2073"/>
              <a:ext cx="91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8" name="Line 106"/>
            <p:cNvSpPr>
              <a:spLocks noChangeShapeType="1"/>
            </p:cNvSpPr>
            <p:nvPr/>
          </p:nvSpPr>
          <p:spPr bwMode="auto">
            <a:xfrm flipH="1">
              <a:off x="4170" y="2073"/>
              <a:ext cx="9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9" name="Line 107"/>
            <p:cNvSpPr>
              <a:spLocks noChangeShapeType="1"/>
            </p:cNvSpPr>
            <p:nvPr/>
          </p:nvSpPr>
          <p:spPr bwMode="auto">
            <a:xfrm>
              <a:off x="-228" y="1804"/>
              <a:ext cx="91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0" name="Line 108"/>
            <p:cNvSpPr>
              <a:spLocks noChangeShapeType="1"/>
            </p:cNvSpPr>
            <p:nvPr/>
          </p:nvSpPr>
          <p:spPr bwMode="auto">
            <a:xfrm flipH="1">
              <a:off x="4170" y="1804"/>
              <a:ext cx="9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1" name="Line 109"/>
            <p:cNvSpPr>
              <a:spLocks noChangeShapeType="1"/>
            </p:cNvSpPr>
            <p:nvPr/>
          </p:nvSpPr>
          <p:spPr bwMode="auto">
            <a:xfrm>
              <a:off x="-228" y="1535"/>
              <a:ext cx="91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2" name="Line 110"/>
            <p:cNvSpPr>
              <a:spLocks noChangeShapeType="1"/>
            </p:cNvSpPr>
            <p:nvPr/>
          </p:nvSpPr>
          <p:spPr bwMode="auto">
            <a:xfrm flipH="1">
              <a:off x="4170" y="1535"/>
              <a:ext cx="9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3" name="Line 111"/>
            <p:cNvSpPr>
              <a:spLocks noChangeShapeType="1"/>
            </p:cNvSpPr>
            <p:nvPr/>
          </p:nvSpPr>
          <p:spPr bwMode="auto">
            <a:xfrm>
              <a:off x="-228" y="1266"/>
              <a:ext cx="91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4" name="Line 112"/>
            <p:cNvSpPr>
              <a:spLocks noChangeShapeType="1"/>
            </p:cNvSpPr>
            <p:nvPr/>
          </p:nvSpPr>
          <p:spPr bwMode="auto">
            <a:xfrm flipH="1">
              <a:off x="4170" y="1266"/>
              <a:ext cx="9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5" name="Rectangle 113"/>
            <p:cNvSpPr>
              <a:spLocks noChangeArrowheads="1"/>
            </p:cNvSpPr>
            <p:nvPr/>
          </p:nvSpPr>
          <p:spPr bwMode="auto">
            <a:xfrm>
              <a:off x="-366" y="2283"/>
              <a:ext cx="10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400"/>
              <a:r>
                <a:rPr lang="en-US" altLang="en-US" sz="1400" b="1">
                  <a:solidFill>
                    <a:srgbClr val="262626"/>
                  </a:solidFill>
                </a:rPr>
                <a:t>-2</a:t>
              </a:r>
              <a:endParaRPr lang="en-US" altLang="en-US"/>
            </a:p>
          </p:txBody>
        </p:sp>
        <p:sp>
          <p:nvSpPr>
            <p:cNvPr id="13396" name="Rectangle 114"/>
            <p:cNvSpPr>
              <a:spLocks noChangeArrowheads="1"/>
            </p:cNvSpPr>
            <p:nvPr/>
          </p:nvSpPr>
          <p:spPr bwMode="auto">
            <a:xfrm>
              <a:off x="-330" y="2013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400"/>
              <a:r>
                <a:rPr lang="en-US" altLang="en-US" sz="1400" b="1">
                  <a:solidFill>
                    <a:srgbClr val="262626"/>
                  </a:solidFill>
                </a:rPr>
                <a:t>0</a:t>
              </a:r>
              <a:endParaRPr lang="en-US" altLang="en-US"/>
            </a:p>
          </p:txBody>
        </p:sp>
        <p:sp>
          <p:nvSpPr>
            <p:cNvPr id="13397" name="Rectangle 115"/>
            <p:cNvSpPr>
              <a:spLocks noChangeArrowheads="1"/>
            </p:cNvSpPr>
            <p:nvPr/>
          </p:nvSpPr>
          <p:spPr bwMode="auto">
            <a:xfrm>
              <a:off x="-330" y="1743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400"/>
              <a:r>
                <a:rPr lang="en-US" altLang="en-US" sz="1400" b="1">
                  <a:solidFill>
                    <a:srgbClr val="262626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13398" name="Rectangle 116"/>
            <p:cNvSpPr>
              <a:spLocks noChangeArrowheads="1"/>
            </p:cNvSpPr>
            <p:nvPr/>
          </p:nvSpPr>
          <p:spPr bwMode="auto">
            <a:xfrm>
              <a:off x="-330" y="1473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400"/>
              <a:r>
                <a:rPr lang="en-US" altLang="en-US" sz="1400" b="1">
                  <a:solidFill>
                    <a:srgbClr val="262626"/>
                  </a:solidFill>
                </a:rPr>
                <a:t>4</a:t>
              </a:r>
              <a:endParaRPr lang="en-US" altLang="en-US"/>
            </a:p>
          </p:txBody>
        </p:sp>
        <p:sp>
          <p:nvSpPr>
            <p:cNvPr id="13399" name="Rectangle 117"/>
            <p:cNvSpPr>
              <a:spLocks noChangeArrowheads="1"/>
            </p:cNvSpPr>
            <p:nvPr/>
          </p:nvSpPr>
          <p:spPr bwMode="auto">
            <a:xfrm>
              <a:off x="-330" y="1203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400"/>
              <a:r>
                <a:rPr lang="en-US" altLang="en-US" sz="1400" b="1">
                  <a:solidFill>
                    <a:srgbClr val="262626"/>
                  </a:solidFill>
                </a:rPr>
                <a:t>6</a:t>
              </a:r>
              <a:endParaRPr lang="en-US" altLang="en-US"/>
            </a:p>
          </p:txBody>
        </p:sp>
        <p:sp>
          <p:nvSpPr>
            <p:cNvPr id="13403" name="Line 121"/>
            <p:cNvSpPr>
              <a:spLocks noChangeShapeType="1"/>
            </p:cNvSpPr>
            <p:nvPr/>
          </p:nvSpPr>
          <p:spPr bwMode="auto">
            <a:xfrm>
              <a:off x="520" y="2073"/>
              <a:ext cx="0" cy="232"/>
            </a:xfrm>
            <a:prstGeom prst="line">
              <a:avLst/>
            </a:prstGeom>
            <a:noFill/>
            <a:ln w="38100" cap="flat">
              <a:solidFill>
                <a:srgbClr val="0072BD"/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04" name="Line 122"/>
            <p:cNvSpPr>
              <a:spLocks noChangeShapeType="1"/>
            </p:cNvSpPr>
            <p:nvPr/>
          </p:nvSpPr>
          <p:spPr bwMode="auto">
            <a:xfrm>
              <a:off x="2016" y="2073"/>
              <a:ext cx="0" cy="100"/>
            </a:xfrm>
            <a:prstGeom prst="line">
              <a:avLst/>
            </a:prstGeom>
            <a:noFill/>
            <a:ln w="38100" cap="flat">
              <a:solidFill>
                <a:srgbClr val="0072BD"/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05" name="Line 123"/>
            <p:cNvSpPr>
              <a:spLocks noChangeShapeType="1"/>
            </p:cNvSpPr>
            <p:nvPr/>
          </p:nvSpPr>
          <p:spPr bwMode="auto">
            <a:xfrm flipV="1">
              <a:off x="3512" y="1203"/>
              <a:ext cx="0" cy="870"/>
            </a:xfrm>
            <a:prstGeom prst="line">
              <a:avLst/>
            </a:prstGeom>
            <a:noFill/>
            <a:ln w="38100" cap="flat">
              <a:solidFill>
                <a:srgbClr val="0072BD"/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09" name="Line 127"/>
            <p:cNvSpPr>
              <a:spLocks noChangeShapeType="1"/>
            </p:cNvSpPr>
            <p:nvPr/>
          </p:nvSpPr>
          <p:spPr bwMode="auto">
            <a:xfrm flipV="1">
              <a:off x="520" y="1938"/>
              <a:ext cx="0" cy="135"/>
            </a:xfrm>
            <a:prstGeom prst="line">
              <a:avLst/>
            </a:prstGeom>
            <a:noFill/>
            <a:ln w="38100" cap="flat">
              <a:solidFill>
                <a:srgbClr val="D95319"/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0" name="Line 128"/>
            <p:cNvSpPr>
              <a:spLocks noChangeShapeType="1"/>
            </p:cNvSpPr>
            <p:nvPr/>
          </p:nvSpPr>
          <p:spPr bwMode="auto">
            <a:xfrm flipV="1">
              <a:off x="2016" y="1804"/>
              <a:ext cx="0" cy="269"/>
            </a:xfrm>
            <a:prstGeom prst="line">
              <a:avLst/>
            </a:prstGeom>
            <a:noFill/>
            <a:ln w="38100" cap="flat">
              <a:solidFill>
                <a:srgbClr val="D95319"/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1" name="Line 129"/>
            <p:cNvSpPr>
              <a:spLocks noChangeShapeType="1"/>
            </p:cNvSpPr>
            <p:nvPr/>
          </p:nvSpPr>
          <p:spPr bwMode="auto">
            <a:xfrm flipV="1">
              <a:off x="3512" y="1938"/>
              <a:ext cx="0" cy="135"/>
            </a:xfrm>
            <a:prstGeom prst="line">
              <a:avLst/>
            </a:prstGeom>
            <a:noFill/>
            <a:ln w="38100" cap="flat">
              <a:solidFill>
                <a:srgbClr val="D95319"/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2" name="Line 130"/>
            <p:cNvSpPr>
              <a:spLocks noChangeShapeType="1"/>
            </p:cNvSpPr>
            <p:nvPr/>
          </p:nvSpPr>
          <p:spPr bwMode="auto">
            <a:xfrm>
              <a:off x="-228" y="2073"/>
              <a:ext cx="4488" cy="0"/>
            </a:xfrm>
            <a:prstGeom prst="line">
              <a:avLst/>
            </a:prstGeom>
            <a:noFill/>
            <a:ln w="19050" cap="flat">
              <a:solidFill>
                <a:srgbClr val="262626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3" name="Rectangle 131"/>
            <p:cNvSpPr>
              <a:spLocks noChangeArrowheads="1"/>
            </p:cNvSpPr>
            <p:nvPr/>
          </p:nvSpPr>
          <p:spPr bwMode="auto">
            <a:xfrm>
              <a:off x="-150" y="1209"/>
              <a:ext cx="816" cy="2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4" name="Rectangle 132"/>
            <p:cNvSpPr>
              <a:spLocks noChangeArrowheads="1"/>
            </p:cNvSpPr>
            <p:nvPr/>
          </p:nvSpPr>
          <p:spPr bwMode="auto">
            <a:xfrm>
              <a:off x="162" y="1233"/>
              <a:ext cx="492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400"/>
              <a:r>
                <a:rPr lang="en-US" altLang="en-US" sz="1300" b="1">
                  <a:solidFill>
                    <a:srgbClr val="000000"/>
                  </a:solidFill>
                </a:rPr>
                <a:t>estimated</a:t>
              </a:r>
              <a:endParaRPr lang="en-US" altLang="en-US"/>
            </a:p>
          </p:txBody>
        </p:sp>
        <p:sp>
          <p:nvSpPr>
            <p:cNvPr id="13415" name="Line 133"/>
            <p:cNvSpPr>
              <a:spLocks noChangeShapeType="1"/>
            </p:cNvSpPr>
            <p:nvPr/>
          </p:nvSpPr>
          <p:spPr bwMode="auto">
            <a:xfrm>
              <a:off x="-102" y="1287"/>
              <a:ext cx="169" cy="0"/>
            </a:xfrm>
            <a:prstGeom prst="line">
              <a:avLst/>
            </a:prstGeom>
            <a:noFill/>
            <a:ln w="38100" cap="flat">
              <a:solidFill>
                <a:srgbClr val="0072BD"/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7" name="Rectangle 135"/>
            <p:cNvSpPr>
              <a:spLocks noChangeArrowheads="1"/>
            </p:cNvSpPr>
            <p:nvPr/>
          </p:nvSpPr>
          <p:spPr bwMode="auto">
            <a:xfrm>
              <a:off x="162" y="1359"/>
              <a:ext cx="19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914400"/>
              <a:r>
                <a:rPr lang="en-US" altLang="en-US" sz="1300" b="1">
                  <a:solidFill>
                    <a:srgbClr val="000000"/>
                  </a:solidFill>
                </a:rPr>
                <a:t>true</a:t>
              </a:r>
              <a:endParaRPr lang="en-US" altLang="en-US"/>
            </a:p>
          </p:txBody>
        </p:sp>
        <p:sp>
          <p:nvSpPr>
            <p:cNvPr id="13418" name="Line 136"/>
            <p:cNvSpPr>
              <a:spLocks noChangeShapeType="1"/>
            </p:cNvSpPr>
            <p:nvPr/>
          </p:nvSpPr>
          <p:spPr bwMode="auto">
            <a:xfrm>
              <a:off x="-102" y="1414"/>
              <a:ext cx="169" cy="0"/>
            </a:xfrm>
            <a:prstGeom prst="line">
              <a:avLst/>
            </a:prstGeom>
            <a:noFill/>
            <a:ln w="38100" cap="flat">
              <a:solidFill>
                <a:srgbClr val="D95319"/>
              </a:solidFill>
              <a:prstDash val="solid"/>
              <a:miter lim="800000"/>
              <a:headEnd/>
              <a:tailEnd type="oval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0" name="Rectangle 138"/>
            <p:cNvSpPr>
              <a:spLocks noChangeArrowheads="1"/>
            </p:cNvSpPr>
            <p:nvPr/>
          </p:nvSpPr>
          <p:spPr bwMode="auto">
            <a:xfrm>
              <a:off x="-150" y="1209"/>
              <a:ext cx="816" cy="282"/>
            </a:xfrm>
            <a:prstGeom prst="rect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055221" y="4168552"/>
            <a:ext cx="5237669" cy="457200"/>
            <a:chOff x="2997536" y="-569086"/>
            <a:chExt cx="8762496" cy="764884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7536" y="-569086"/>
              <a:ext cx="1037634" cy="764884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55394" y="-518525"/>
              <a:ext cx="431278" cy="663763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56307" y="-507255"/>
              <a:ext cx="603725" cy="603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514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7935221" y="1562239"/>
            <a:ext cx="2299641" cy="3733522"/>
            <a:chOff x="4973842" y="1848490"/>
            <a:chExt cx="2112758" cy="3186934"/>
          </a:xfrm>
        </p:grpSpPr>
        <p:sp>
          <p:nvSpPr>
            <p:cNvPr id="25" name="Rounded Rectangle 24"/>
            <p:cNvSpPr/>
            <p:nvPr/>
          </p:nvSpPr>
          <p:spPr>
            <a:xfrm>
              <a:off x="5954232" y="1848490"/>
              <a:ext cx="827567" cy="22855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  <a:effectLst>
              <a:glow rad="228600">
                <a:srgbClr val="FFC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4973842" y="4267200"/>
              <a:ext cx="2112758" cy="768224"/>
              <a:chOff x="4395352" y="6297770"/>
              <a:chExt cx="2112758" cy="7682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4395352" y="6297770"/>
                    <a:ext cx="2112758" cy="76822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rgbClr val="00336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≈</m:t>
                          </m:r>
                          <m:r>
                            <a:rPr lang="en-US" i="1">
                              <a:solidFill>
                                <a:srgbClr val="00336F"/>
                              </a:solidFill>
                              <a:latin typeface="Cambria Math" charset="0"/>
                            </a:rPr>
                            <m:t>𝑎𝑣𝑔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336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i="1">
                                      <a:solidFill>
                                        <a:srgbClr val="00336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  <m:e/>
                                </m:mr>
                                <m:mr>
                                  <m:e/>
                                  <m:e>
                                    <m:r>
                                      <a:rPr lang="en-US" i="1">
                                        <a:solidFill>
                                          <a:srgbClr val="00336F"/>
                                        </a:solidFill>
                                        <a:latin typeface="Cambria Math" charset="0"/>
                                      </a:rPr>
                                      <m:t>,</m:t>
                                    </m:r>
                                  </m:e>
                                  <m:e/>
                                </m:mr>
                                <m:mr>
                                  <m:e/>
                                  <m:e/>
                                  <m:e/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dirty="0">
                      <a:solidFill>
                        <a:srgbClr val="00336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5352" y="6297770"/>
                    <a:ext cx="2112758" cy="76822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78642" y="6459178"/>
                <a:ext cx="620233" cy="457200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964442" y="6482221"/>
                <a:ext cx="257791" cy="396756"/>
              </a:xfrm>
              <a:prstGeom prst="rect">
                <a:avLst/>
              </a:prstGeom>
            </p:spPr>
          </p:pic>
        </p:grp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2634" y="4735745"/>
            <a:ext cx="9028585" cy="1878185"/>
          </a:xfrm>
        </p:spPr>
        <p:txBody>
          <a:bodyPr anchor="b">
            <a:no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Some dimensions are redundant</a:t>
            </a:r>
          </a:p>
          <a:p>
            <a:pPr lvl="1"/>
            <a:r>
              <a:rPr lang="en-US" sz="2400" dirty="0"/>
              <a:t>Little information in 3</a:t>
            </a:r>
            <a:r>
              <a:rPr lang="en-US" sz="2400" baseline="30000" dirty="0"/>
              <a:t>rd</a:t>
            </a:r>
            <a:r>
              <a:rPr lang="en-US" sz="2400" dirty="0"/>
              <a:t> dimension not captured by the first two</a:t>
            </a:r>
          </a:p>
          <a:p>
            <a:pPr lvl="1"/>
            <a:r>
              <a:rPr lang="en-US" sz="2400" dirty="0"/>
              <a:t>In linear regression, redundancy causes noise to be </a:t>
            </a:r>
            <a:r>
              <a:rPr lang="en-US" sz="2400" b="1" dirty="0"/>
              <a:t>amplified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going on here?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0B47059-E408-24C6-CB44-04D6EAC60E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505920"/>
              </p:ext>
            </p:extLst>
          </p:nvPr>
        </p:nvGraphicFramePr>
        <p:xfrm>
          <a:off x="3777039" y="1989217"/>
          <a:ext cx="7547421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241800" imgH="1371600" progId="Equation.3">
                  <p:embed/>
                </p:oleObj>
              </mc:Choice>
              <mc:Fallback>
                <p:oleObj name="Equation" r:id="rId13" imgW="4241800" imgH="13716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77039" y="1989217"/>
                        <a:ext cx="7547421" cy="220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DD64C535-3166-3481-D019-B7EDBB5B074D}"/>
              </a:ext>
            </a:extLst>
          </p:cNvPr>
          <p:cNvGrpSpPr/>
          <p:nvPr/>
        </p:nvGrpSpPr>
        <p:grpSpPr>
          <a:xfrm>
            <a:off x="5947318" y="1532017"/>
            <a:ext cx="3637469" cy="457200"/>
            <a:chOff x="2997536" y="-569086"/>
            <a:chExt cx="6085396" cy="76488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16EC0ED-C070-508A-68EC-DDEBCD489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997536" y="-569086"/>
              <a:ext cx="1037634" cy="76488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F736196-A3B7-DE26-18CB-9C121AD2A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08238" y="-518525"/>
              <a:ext cx="431278" cy="66376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5DC87B7-793C-6288-5986-BE8605D8C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479207" y="-407927"/>
              <a:ext cx="603725" cy="603725"/>
            </a:xfrm>
            <a:prstGeom prst="rect">
              <a:avLst/>
            </a:prstGeom>
          </p:spPr>
        </p:pic>
      </p:grpSp>
      <p:pic>
        <p:nvPicPr>
          <p:cNvPr id="9" name="Graphic 8" descr="Ruler outline">
            <a:extLst>
              <a:ext uri="{FF2B5EF4-FFF2-40B4-BE49-F238E27FC236}">
                <a16:creationId xmlns:a16="http://schemas.microsoft.com/office/drawing/2014/main" id="{B3BFB784-DA64-DF73-0CFF-4393DF98A87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8992692">
            <a:off x="3923060" y="1269859"/>
            <a:ext cx="705927" cy="705927"/>
          </a:xfrm>
          <a:prstGeom prst="rect">
            <a:avLst/>
          </a:prstGeom>
        </p:spPr>
      </p:pic>
      <p:pic>
        <p:nvPicPr>
          <p:cNvPr id="10" name="Graphic 9" descr="Hero Female outline">
            <a:extLst>
              <a:ext uri="{FF2B5EF4-FFF2-40B4-BE49-F238E27FC236}">
                <a16:creationId xmlns:a16="http://schemas.microsoft.com/office/drawing/2014/main" id="{E290D682-7582-0927-4DF0-DA9F21ED3C8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19601" y="1354489"/>
            <a:ext cx="620233" cy="62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0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b="1" dirty="0"/>
              <a:t>Current situation</a:t>
            </a:r>
            <a:r>
              <a:rPr lang="en-US" sz="2800" dirty="0"/>
              <a:t>: our data live in </a:t>
            </a:r>
            <a:r>
              <a:rPr lang="en-US" sz="2800" i="1" dirty="0"/>
              <a:t>p</a:t>
            </a:r>
            <a:r>
              <a:rPr lang="en-US" sz="2800" dirty="0"/>
              <a:t>-dimensional space, but not all </a:t>
            </a:r>
            <a:r>
              <a:rPr lang="en-US" sz="2800" i="1" dirty="0"/>
              <a:t>p</a:t>
            </a:r>
            <a:r>
              <a:rPr lang="en-US" sz="2800" dirty="0"/>
              <a:t> dimensions are equally useful</a:t>
            </a:r>
          </a:p>
          <a:p>
            <a:r>
              <a:rPr lang="en-US" sz="2800" b="1" dirty="0"/>
              <a:t>Subset selection</a:t>
            </a:r>
            <a:r>
              <a:rPr lang="en-US" sz="2800" dirty="0"/>
              <a:t>: throw some out</a:t>
            </a:r>
          </a:p>
          <a:p>
            <a:pPr lvl="1"/>
            <a:r>
              <a:rPr lang="en-US" sz="2400" dirty="0"/>
              <a:t>Pro: pretty easy to do</a:t>
            </a:r>
          </a:p>
          <a:p>
            <a:pPr lvl="1"/>
            <a:r>
              <a:rPr lang="en-US" sz="2400" dirty="0"/>
              <a:t>Con: lose some information</a:t>
            </a:r>
          </a:p>
        </p:txBody>
      </p:sp>
    </p:spTree>
    <p:extLst>
      <p:ext uri="{BB962C8B-B14F-4D97-AF65-F5344CB8AC3E}">
        <p14:creationId xmlns:p14="http://schemas.microsoft.com/office/powerpoint/2010/main" val="326292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b="1" dirty="0"/>
              <a:t>Current situation</a:t>
            </a:r>
            <a:r>
              <a:rPr lang="en-US" sz="2800" dirty="0"/>
              <a:t>: our data live in </a:t>
            </a:r>
            <a:r>
              <a:rPr lang="en-US" sz="2800" i="1" dirty="0"/>
              <a:t>p</a:t>
            </a:r>
            <a:r>
              <a:rPr lang="en-US" sz="2800" dirty="0"/>
              <a:t>-dimensional space, but not all </a:t>
            </a:r>
            <a:r>
              <a:rPr lang="en-US" sz="2800" i="1" dirty="0"/>
              <a:t>p</a:t>
            </a:r>
            <a:r>
              <a:rPr lang="en-US" sz="2800" dirty="0"/>
              <a:t> dimensions are equally useful</a:t>
            </a:r>
          </a:p>
          <a:p>
            <a:r>
              <a:rPr lang="en-US" sz="2800" b="1" dirty="0"/>
              <a:t>Subset selection</a:t>
            </a:r>
            <a:r>
              <a:rPr lang="en-US" sz="2800" dirty="0"/>
              <a:t>: throw some out</a:t>
            </a:r>
          </a:p>
          <a:p>
            <a:pPr lvl="1"/>
            <a:r>
              <a:rPr lang="en-US" sz="2400" dirty="0"/>
              <a:t>Pro: pretty easy to do</a:t>
            </a:r>
          </a:p>
          <a:p>
            <a:pPr lvl="1"/>
            <a:r>
              <a:rPr lang="en-US" sz="2400" dirty="0"/>
              <a:t>Con: lose some information</a:t>
            </a:r>
          </a:p>
          <a:p>
            <a:r>
              <a:rPr lang="en-US" sz="2800" b="1" dirty="0"/>
              <a:t>Alternate approach</a:t>
            </a:r>
            <a:r>
              <a:rPr lang="en-US" sz="2800" dirty="0"/>
              <a:t>: create </a:t>
            </a:r>
            <a:r>
              <a:rPr lang="en-US" sz="2800" b="1" dirty="0"/>
              <a:t>new </a:t>
            </a:r>
            <a:r>
              <a:rPr lang="en-US" sz="2800" dirty="0"/>
              <a:t>features that are combinations of the old ones</a:t>
            </a:r>
          </a:p>
        </p:txBody>
      </p:sp>
    </p:spTree>
    <p:extLst>
      <p:ext uri="{BB962C8B-B14F-4D97-AF65-F5344CB8AC3E}">
        <p14:creationId xmlns:p14="http://schemas.microsoft.com/office/powerpoint/2010/main" val="98560163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2304</TotalTime>
  <Words>1211</Words>
  <Application>Microsoft Macintosh PowerPoint</Application>
  <PresentationFormat>Widescreen</PresentationFormat>
  <Paragraphs>226</Paragraphs>
  <Slides>33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Calibri</vt:lpstr>
      <vt:lpstr>Cambria Math</vt:lpstr>
      <vt:lpstr>Corbel</vt:lpstr>
      <vt:lpstr>Helvetica</vt:lpstr>
      <vt:lpstr>Symbol</vt:lpstr>
      <vt:lpstr>Times</vt:lpstr>
      <vt:lpstr>Wingdings</vt:lpstr>
      <vt:lpstr>Wingdings 2</vt:lpstr>
      <vt:lpstr>Frame</vt:lpstr>
      <vt:lpstr>Equation</vt:lpstr>
      <vt:lpstr>Introduction to Machine Learning – Dimension Reduction</vt:lpstr>
      <vt:lpstr>Plan for Today</vt:lpstr>
      <vt:lpstr>Warm Up: Ridge Regression and The Lasso </vt:lpstr>
      <vt:lpstr>Flashback: superheroes</vt:lpstr>
      <vt:lpstr>Estimating Height</vt:lpstr>
      <vt:lpstr>Estimate for b</vt:lpstr>
      <vt:lpstr>What’s going on here?</vt:lpstr>
      <vt:lpstr>Dimension reduction</vt:lpstr>
      <vt:lpstr>Dimension reduction</vt:lpstr>
      <vt:lpstr>Dimension reduction</vt:lpstr>
      <vt:lpstr>Projection</vt:lpstr>
      <vt:lpstr>Projection</vt:lpstr>
      <vt:lpstr>Projection</vt:lpstr>
      <vt:lpstr>Dimension reduction via projection</vt:lpstr>
      <vt:lpstr>Linear projection</vt:lpstr>
      <vt:lpstr>What’s the deal with projection?</vt:lpstr>
      <vt:lpstr>Flashback: why did we pick this line?</vt:lpstr>
      <vt:lpstr>Explains the most variance in the data</vt:lpstr>
      <vt:lpstr>Imagine this line as a new dimension…</vt:lpstr>
      <vt:lpstr>“Principal component”</vt:lpstr>
      <vt:lpstr>Mathematically</vt:lpstr>
      <vt:lpstr>Using loadings to project</vt:lpstr>
      <vt:lpstr>Additional principal components</vt:lpstr>
      <vt:lpstr>Principal components are orthogonal</vt:lpstr>
      <vt:lpstr>Generating additional principal components</vt:lpstr>
      <vt:lpstr>Regression in the principal components</vt:lpstr>
      <vt:lpstr>Regression in the principal components</vt:lpstr>
      <vt:lpstr>Back to estimating height</vt:lpstr>
      <vt:lpstr>Back to the Guardians</vt:lpstr>
      <vt:lpstr>Comparison with ridge regression and the lasso</vt:lpstr>
      <vt:lpstr>Problems with PCR</vt:lpstr>
      <vt:lpstr>Partial least squares (PLS)</vt:lpstr>
      <vt:lpstr>Wrapping up: PCR/PLS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75</cp:revision>
  <cp:lastPrinted>2024-02-02T12:14:26Z</cp:lastPrinted>
  <dcterms:created xsi:type="dcterms:W3CDTF">2023-08-03T18:49:17Z</dcterms:created>
  <dcterms:modified xsi:type="dcterms:W3CDTF">2024-03-05T14:35:19Z</dcterms:modified>
</cp:coreProperties>
</file>