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7"/>
  </p:notesMasterIdLst>
  <p:sldIdLst>
    <p:sldId id="256" r:id="rId2"/>
    <p:sldId id="257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5" r:id="rId26"/>
    <p:sldId id="516" r:id="rId27"/>
    <p:sldId id="517" r:id="rId28"/>
    <p:sldId id="518" r:id="rId29"/>
    <p:sldId id="520" r:id="rId30"/>
    <p:sldId id="521" r:id="rId31"/>
    <p:sldId id="522" r:id="rId32"/>
    <p:sldId id="523" r:id="rId33"/>
    <p:sldId id="524" r:id="rId34"/>
    <p:sldId id="525" r:id="rId35"/>
    <p:sldId id="52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76268"/>
  </p:normalViewPr>
  <p:slideViewPr>
    <p:cSldViewPr snapToGrid="0">
      <p:cViewPr varScale="1">
        <p:scale>
          <a:sx n="108" d="100"/>
          <a:sy n="108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9142-3A84-DFDD-8B7C-63452C02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DDAA-B0F4-4169-602A-349690C94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7FBB0-8F53-4A72-B5C6-4C89253D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Notice prob predictions makes sense now!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S-shaped curve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3407F-0721-162E-2427-C67610891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3D6-9914-B495-31CE-5B65A639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93B81-C679-9ACB-BC36-66AA6112E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B71F7-DDC3-B07C-5EA3-320A8C529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infinity means high 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 means low p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Odds = prob of occurring over prob of not occurring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C6EA-DAFD-6E0C-BF08-050D61122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0DB4-F30C-AE87-1998-2252E7CFD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D8592-A58D-3859-F134-C813F1535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FD2B9-F1FE-EDDD-0D0E-B91EA5FED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infinity means high 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 means low 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04EED-673D-9A5E-E0BD-4498BBBEC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B205C-B7A3-449E-4B76-4875A9AE6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B0223-3EFB-FCCD-65BC-8EB39A99D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3D3C3-E203-69D8-A66F-C8EC1572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means p(X) = 0.2, because (0.2)/(1-0.2) = ¼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means p(X) = 0.9, because (0.9)/(1-0.9) = 9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E2822-3874-32C2-C5A5-631352EAF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86035-CD58-AB83-E245-2FCFA22B2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E20DF-CD1E-FB38-C634-FC9C402AF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2C578F-F2D7-7E22-5FBF-2738859FD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means p(X) = 0.2, because (0.2)/(1-0.2) = ¼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means p(X) = 0.9, because (0.9)/(1-0.9) = 9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C436-7720-F9E3-50C9-130985E90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3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B22D3-9AF5-6BFF-D596-9AF0BDD5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81A1E-408F-AD10-8FF1-7B56C9A3C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1BDA5E-B3C7-D1EF-BA3E-3938400F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one-unit increase increases log odds by beta_1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A3499-4E3E-FE44-DF0C-80ECC5E0C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ACFDE-3B40-15DC-FE88-963A9505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2B4A0-9F33-BFFD-BFBA-34270CA4D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B47FB-FEA7-77FC-BB18-3116AB738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one-unit increase increases log odds by beta_1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Multiplies odds by another e^beta_1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785F-6BD6-7B97-175D-640CA06E8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6B2EA-8AEB-E0CC-D950-169FFA16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2B268-C687-D7C2-367B-9836CE51D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25A5F-6707-857F-3464-067259F24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B08E-0445-C2B4-BCBE-5B177C8F9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5609-075F-BDA9-D973-440D9FC6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13312-EAF2-A88E-337C-82DAB6614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9B20C-1968-43E5-7706-4AC6E20F5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positive will increase p(x)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neg will decrease p(X)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0BE3-EEB6-927D-18FA-D9A454265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B23F-8722-52D0-E9B7-0D41E60E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5C8F9-C5EC-EE70-1245-6CCEED7F2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62C84-7C35-E183-7A78-E2BE46FCA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positive will increase p(x)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neg will decrease p(X)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F01F-E882-DADA-1C10-9B22710F7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1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5ED2-66B6-7B0A-FD34-165F5FBE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A5A83-1378-C351-1C61-F51F4B14E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47B4-8389-2202-E9C0-50BF120D4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positive will increase p(x)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neg will decrease p(X)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4C27-2782-6349-C198-D069A2D7B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8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1E85-A547-C414-5DE9-DBEDEAB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C971F-3FE8-D8B9-423D-DA782AAFA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5DED6-E0A6-7943-E004-32EC643C3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9C427-D7FD-6E34-CC7F-FFC70788E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0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A94D-057A-C520-300C-F3B354E6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1860F-95BF-A219-679C-87E1238AC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0D2E1-1E3E-12CC-4F73-64B44A0B8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FCE4-2624-564C-39E5-2B69C51A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1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7994-C778-2015-4A89-0C36B64B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45DA3-8478-81D5-FABA-272FAEEDD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51FA3-C90A-E9E1-C0EA-2256F5126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0.00576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0.586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A944-ACD8-7CB5-2FC8-E0BB28B45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97BC-E545-CB54-A643-59AE8425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550E4-D033-9C14-5AC9-284793D3B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4D2DD-F23A-FB53-F5B8-D0118867C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0.00576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0.586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9DB4-5DEB-B800-868C-68DECE027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2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24E8-42EC-0E3F-5457-F0CC4EB63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37DAF-B01F-B7A2-0BFE-82C5FE619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D8F46-F088-437A-D783-68E77F991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0.0431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0.0292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A74E3-B87F-AD00-8FA2-DF519607D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6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F4325-EF13-0849-7706-A5ED853C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1D97D5-D540-F92C-D5FA-47BDEE1DC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21530-0023-E7BC-4E84-BC3406169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0.0431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0.0292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5E89-FEE4-67C6-1D46-A7329CC0A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4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3A495-FCE2-8194-E3EF-125F46AB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454CD-1404-CC7A-6FE5-A05AE5814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B4266-FE44-0FB5-2688-430A1EFB5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student has neg coefficient so yes student means less likely to default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is the opposite of what we say in the earlier regression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D2EF4-023A-7D15-22C4-D9C6DC5BC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8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851A-C06D-33D3-955F-D6D565A8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D8052-61AD-0905-4900-7EB70065B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ABCC8-0590-3CB4-EDDE-A52B630F2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a function of balance, student default rate is always lower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average, nonstudent default rate is lower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a fixed value of student and balance, default rate is lower hence negative we saw before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B3006-D7B7-9B60-5010-B80468BE0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4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0C8A2-1F83-4173-E324-E01C926B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F6A32-B8FB-8889-6DEB-FED597189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4B273-5591-D2F9-E21F-3CAAC8322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Yes!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Overall students are more likely to have a high balance, which means overall they are more likely to default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However, given one balance, a student is less risky than a non-student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FF185-9F2A-01D4-A967-02465E4DA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1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7AA-7562-731C-D98C-F07C98F6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8849B-16F9-FDD3-B5F8-9498A6C9B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A3D7A-93A0-58E0-A8CB-56AE82AC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Yes!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Overall students are more likely to have a high balance, which means overall they are more likely to default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However, given one balance, a student is less risky than a non-student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D345F-CF10-E1B6-F746-6538BE0A9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6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40EE0-9968-6F37-EF84-03043051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62448-713B-9B9C-1CB4-FEBCCEAE3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B8B6B-E081-C836-731F-545982333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0.058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0.105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income is measured in 1,000’s in the table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FDA0-8517-2D5B-4DFC-A2F5586E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49607-A372-1610-50AB-1097FBAB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042D7-B6D2-D7C6-3E75-847FC940E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AC231-24DD-2D99-5CAC-16A06F977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These are not often used in practice (more on that later!)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D605-039A-180E-DEBD-4E5B3CF8F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B7DB2-0CEB-DDE9-628D-B5C96285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6F199-BFA6-2BF3-04EA-9FFE213AE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D1CC5-7337-124F-1675-D2FEED40D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These are not often used in practice (more on that later!)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B4FB-CA38-8647-7677-636EB0A59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LR give us model 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Notice for balance close to 0 we get negative probabilities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balance big we get probabilities over 1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is true in all LR cases for prob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We want to model the relationship between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What we need is a model that gives outputs between 0 and 1 for all values of 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1938992"/>
              </a:xfrm>
              <a:prstGeom prst="rect">
                <a:avLst/>
              </a:prstGeom>
              <a:blipFill>
                <a:blip r:embed="rId3"/>
                <a:stretch>
                  <a:fillRect l="-1248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4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4190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We want to model the relationship between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What we need is a model that gives outputs between 0 and 1 for all values of X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The solution: 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logistic function </a:t>
                </a: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4190186"/>
              </a:xfrm>
              <a:prstGeom prst="rect">
                <a:avLst/>
              </a:prstGeom>
              <a:blipFill>
                <a:blip r:embed="rId3"/>
                <a:stretch>
                  <a:fillRect l="-1248" t="-1208" b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BCA8402-3A5A-1691-7682-244AECFC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92" y="3373020"/>
            <a:ext cx="4767453" cy="34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9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EB56-9107-835E-10C9-7AEC750E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0F6F-17F8-1A34-C441-1FE23116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798B57-53FB-011E-C294-39D04AE980A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D67B10-763A-14FB-2F5C-3DF4A46013BE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4190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We want to model the relationship between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What we need is a model that gives outputs between 0 and 1 for all values of X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The solution: 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logistic function </a:t>
                </a: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D67B10-763A-14FB-2F5C-3DF4A460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4190186"/>
              </a:xfrm>
              <a:prstGeom prst="rect">
                <a:avLst/>
              </a:prstGeom>
              <a:blipFill>
                <a:blip r:embed="rId3"/>
                <a:stretch>
                  <a:fillRect l="-1248" t="-1208" b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40E18C20-E35E-E615-AF21-8444CD9E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92" y="3373020"/>
            <a:ext cx="4767453" cy="34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9B46A-6677-AEB9-0750-294422F17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ECB9-A1E8-2B89-0BEA-BC8D0480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B8113A-60D1-4D8D-EE06-A49121FCA44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8557E6-20F1-1AAF-28BC-F4A155D3AF36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334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logistic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</a:endParaRPr>
              </a:p>
              <a:p>
                <a:endParaRPr lang="en-US" sz="2400" i="1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This function can be manipulated to give us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[the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is called the odds for the response]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8557E6-20F1-1AAF-28BC-F4A155D3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3344698"/>
              </a:xfrm>
              <a:prstGeom prst="rect">
                <a:avLst/>
              </a:prstGeom>
              <a:blipFill>
                <a:blip r:embed="rId3"/>
                <a:stretch>
                  <a:fillRect l="-1248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D7BE0C1-DFCA-4D71-AC5F-7FAF11CD57CA}"/>
                  </a:ext>
                </a:extLst>
              </p:cNvPr>
              <p:cNvSpPr/>
              <p:nvPr/>
            </p:nvSpPr>
            <p:spPr>
              <a:xfrm>
                <a:off x="4575018" y="4367759"/>
                <a:ext cx="5946520" cy="16885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does an odds of 0 mean? </a:t>
                </a:r>
              </a:p>
              <a:p>
                <a:pPr algn="ctr"/>
                <a:r>
                  <a:rPr lang="en-US" sz="2400" dirty="0"/>
                  <a:t>How about an odds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D7BE0C1-DFCA-4D71-AC5F-7FAF11CD5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8" y="4367759"/>
                <a:ext cx="5946520" cy="16885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67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ACD7-398F-2466-B6AD-93DDD218A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6B44-71AA-A37A-C25A-58B9D064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9F7975-93FD-F04E-04F3-2F90F105415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8CB7BE-6C7B-2292-22A2-5D1B5FE9F5B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334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logistic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</a:endParaRPr>
              </a:p>
              <a:p>
                <a:endParaRPr lang="en-US" sz="2400" i="1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This function can be manipulated to give us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[the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is called the odds for the response]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8CB7BE-6C7B-2292-22A2-5D1B5FE9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3344698"/>
              </a:xfrm>
              <a:prstGeom prst="rect">
                <a:avLst/>
              </a:prstGeom>
              <a:blipFill>
                <a:blip r:embed="rId3"/>
                <a:stretch>
                  <a:fillRect l="-1248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525641E-06A3-96C5-A8C4-34727B4797EA}"/>
                  </a:ext>
                </a:extLst>
              </p:cNvPr>
              <p:cNvSpPr/>
              <p:nvPr/>
            </p:nvSpPr>
            <p:spPr>
              <a:xfrm>
                <a:off x="4575018" y="4367760"/>
                <a:ext cx="5946520" cy="113051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about an odds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?</a:t>
                </a:r>
              </a:p>
              <a:p>
                <a:pPr algn="ctr"/>
                <a:r>
                  <a:rPr lang="en-US" sz="2400" dirty="0"/>
                  <a:t>How about an odds of 9?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525641E-06A3-96C5-A8C4-34727B479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8" y="4367760"/>
                <a:ext cx="5946520" cy="1130516"/>
              </a:xfrm>
              <a:prstGeom prst="roundRect">
                <a:avLst/>
              </a:prstGeom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17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FA1C-6B42-CBCE-93F0-AD40141A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2176-8909-A4B5-E127-F9D3B73C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05CEE5-D35C-1F9E-4A4D-9FEE5F4D672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43148-7BE1-ECD9-7E25-3CEF00F2A552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334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logistic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</a:endParaRPr>
              </a:p>
              <a:p>
                <a:endParaRPr lang="en-US" sz="2400" i="1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This function can be manipulated to give us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[the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is called the odds for the response]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43148-7BE1-ECD9-7E25-3CEF00F2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3344698"/>
              </a:xfrm>
              <a:prstGeom prst="rect">
                <a:avLst/>
              </a:prstGeom>
              <a:blipFill>
                <a:blip r:embed="rId3"/>
                <a:stretch>
                  <a:fillRect l="-1248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0FFB16-D5EB-94F1-2631-04AD94463FA6}"/>
                  </a:ext>
                </a:extLst>
              </p:cNvPr>
              <p:cNvSpPr/>
              <p:nvPr/>
            </p:nvSpPr>
            <p:spPr>
              <a:xfrm>
                <a:off x="4575018" y="4367760"/>
                <a:ext cx="5946520" cy="113051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about an odds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?</a:t>
                </a:r>
              </a:p>
              <a:p>
                <a:pPr algn="ctr"/>
                <a:r>
                  <a:rPr lang="en-US" sz="2400" dirty="0"/>
                  <a:t>How about an odds of 9?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60FFB16-D5EB-94F1-2631-04AD9446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8" y="4367760"/>
                <a:ext cx="5946520" cy="1130516"/>
              </a:xfrm>
              <a:prstGeom prst="roundRect">
                <a:avLst/>
              </a:prstGeom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9E24-091B-B609-5D56-1DE3B9DBF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9F4F-020E-8606-EC6A-90FD6B84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CECB5A0-3854-C51B-416F-59C53B3AFE6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0F22F-59A4-E879-336B-C6A33612CA8D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381690" cy="5591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logistic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</a:endParaRPr>
              </a:p>
              <a:p>
                <a:endParaRPr lang="en-US" sz="2400" i="1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This function can be manipulated to give us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</a:p>
              <a:p>
                <a:endParaRPr lang="en-US" sz="2400" b="1" i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[the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is called the odds for the response]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Taking the log of both sides gives: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	The left-hand side is called the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 odds </a:t>
                </a:r>
                <a:r>
                  <a:rPr lang="en-US" sz="2400" dirty="0">
                    <a:solidFill>
                      <a:schemeClr val="tx2"/>
                    </a:solidFill>
                  </a:rPr>
                  <a:t>or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logit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	</a:t>
                </a:r>
                <a:r>
                  <a:rPr lang="en-US" sz="2400" dirty="0">
                    <a:solidFill>
                      <a:schemeClr val="tx2"/>
                    </a:solidFill>
                  </a:rPr>
                  <a:t>Notice that our logistic regression has a logit that is linear in X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0F22F-59A4-E879-336B-C6A33612C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381690" cy="5591018"/>
              </a:xfrm>
              <a:prstGeom prst="rect">
                <a:avLst/>
              </a:prstGeom>
              <a:blipFill>
                <a:blip r:embed="rId3"/>
                <a:stretch>
                  <a:fillRect l="-1210" r="-605" b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640C-400A-B51C-013D-08FF0436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E996-1B91-5EBE-2D63-3518EF4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22C9A5-C864-8B71-FDCB-55383C0FE06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986959-F9D9-3911-4DBE-97BF9DFF3EA8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 </a:t>
                </a:r>
                <a:r>
                  <a:rPr lang="en-US" sz="2400" dirty="0">
                    <a:solidFill>
                      <a:schemeClr val="tx2"/>
                    </a:solidFill>
                  </a:rPr>
                  <a:t>or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986959-F9D9-3911-4DBE-97BF9DFF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blipFill>
                <a:blip r:embed="rId3"/>
                <a:stretch>
                  <a:fillRect l="-121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8B3CF0-C4C1-E68C-73A1-C621AE1EFC02}"/>
              </a:ext>
            </a:extLst>
          </p:cNvPr>
          <p:cNvSpPr/>
          <p:nvPr/>
        </p:nvSpPr>
        <p:spPr>
          <a:xfrm>
            <a:off x="4473870" y="1873942"/>
            <a:ext cx="5946520" cy="11305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does increasing X by one unit affect log odds?</a:t>
            </a:r>
          </a:p>
        </p:txBody>
      </p:sp>
    </p:spTree>
    <p:extLst>
      <p:ext uri="{BB962C8B-B14F-4D97-AF65-F5344CB8AC3E}">
        <p14:creationId xmlns:p14="http://schemas.microsoft.com/office/powerpoint/2010/main" val="404726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036DE-7BAA-580F-F251-58CBFA59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3E30-7416-8210-B04A-F003FD02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ABBDF7-7441-E8AC-0F35-F756EE6417F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327EB-70A9-E722-166C-BB2FD913830F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 </a:t>
                </a:r>
                <a:r>
                  <a:rPr lang="en-US" sz="2400" dirty="0">
                    <a:solidFill>
                      <a:schemeClr val="tx2"/>
                    </a:solidFill>
                  </a:rPr>
                  <a:t>or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327EB-70A9-E722-166C-BB2FD9138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blipFill>
                <a:blip r:embed="rId3"/>
                <a:stretch>
                  <a:fillRect l="-121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5069EA-25EE-FB84-2579-E1FAE4FD8B10}"/>
              </a:ext>
            </a:extLst>
          </p:cNvPr>
          <p:cNvSpPr/>
          <p:nvPr/>
        </p:nvSpPr>
        <p:spPr>
          <a:xfrm>
            <a:off x="4473870" y="1873942"/>
            <a:ext cx="5946520" cy="11305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does increasing X by one unit affect log odds?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E82E4-3674-58F3-4179-C1C6A1BC8404}"/>
                  </a:ext>
                </a:extLst>
              </p:cNvPr>
              <p:cNvSpPr txBox="1"/>
              <p:nvPr/>
            </p:nvSpPr>
            <p:spPr>
              <a:xfrm>
                <a:off x="3557391" y="3328527"/>
                <a:ext cx="8381690" cy="1050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E82E4-3674-58F3-4179-C1C6A1BC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3328527"/>
                <a:ext cx="8381690" cy="1050031"/>
              </a:xfrm>
              <a:prstGeom prst="rect">
                <a:avLst/>
              </a:prstGeom>
              <a:blipFill>
                <a:blip r:embed="rId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3DA067-0212-A9FC-1290-0F6F24316920}"/>
              </a:ext>
            </a:extLst>
          </p:cNvPr>
          <p:cNvSpPr/>
          <p:nvPr/>
        </p:nvSpPr>
        <p:spPr>
          <a:xfrm>
            <a:off x="4473870" y="4432135"/>
            <a:ext cx="5946520" cy="11305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does increasing X by one unit affect odds?</a:t>
            </a:r>
          </a:p>
        </p:txBody>
      </p:sp>
    </p:spTree>
    <p:extLst>
      <p:ext uri="{BB962C8B-B14F-4D97-AF65-F5344CB8AC3E}">
        <p14:creationId xmlns:p14="http://schemas.microsoft.com/office/powerpoint/2010/main" val="23100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0618-0F8C-CCF9-49EF-9E5F0148E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063-4D5A-E54E-FA1D-89FC2A97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99E16A-16D8-967B-F594-13796A3C9A0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17AB6-9F61-13B1-1795-3746C3D5D5E8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 </a:t>
                </a:r>
                <a:r>
                  <a:rPr lang="en-US" sz="2400" dirty="0">
                    <a:solidFill>
                      <a:schemeClr val="tx2"/>
                    </a:solidFill>
                  </a:rPr>
                  <a:t>or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17AB6-9F61-13B1-1795-3746C3D5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blipFill>
                <a:blip r:embed="rId3"/>
                <a:stretch>
                  <a:fillRect l="-121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58279-58C2-2D9C-8201-87A8CA85E03B}"/>
                  </a:ext>
                </a:extLst>
              </p:cNvPr>
              <p:cNvSpPr txBox="1"/>
              <p:nvPr/>
            </p:nvSpPr>
            <p:spPr>
              <a:xfrm>
                <a:off x="3557391" y="1915363"/>
                <a:ext cx="8381690" cy="1050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58279-58C2-2D9C-8201-87A8CA85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1915363"/>
                <a:ext cx="8381690" cy="1050031"/>
              </a:xfrm>
              <a:prstGeom prst="rect">
                <a:avLst/>
              </a:prstGeom>
              <a:blipFill>
                <a:blip r:embed="rId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A2D6B-62AF-63B3-BC27-C151C06BC796}"/>
                  </a:ext>
                </a:extLst>
              </p:cNvPr>
              <p:cNvSpPr txBox="1"/>
              <p:nvPr/>
            </p:nvSpPr>
            <p:spPr>
              <a:xfrm>
                <a:off x="3557391" y="3201476"/>
                <a:ext cx="8381690" cy="2167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 amount p(X) will change due to a one-unit change in X depends on the current value of X </a:t>
                </a:r>
                <a:endParaRPr lang="en-US" sz="240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A2D6B-62AF-63B3-BC27-C151C06B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3201476"/>
                <a:ext cx="8381690" cy="2167966"/>
              </a:xfrm>
              <a:prstGeom prst="rect">
                <a:avLst/>
              </a:prstGeom>
              <a:blipFill>
                <a:blip r:embed="rId5"/>
                <a:stretch>
                  <a:fillRect l="-1210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The Logistic Model </a:t>
            </a:r>
          </a:p>
          <a:p>
            <a:pPr>
              <a:defRPr/>
            </a:pPr>
            <a:r>
              <a:rPr lang="en-US" sz="2200" dirty="0"/>
              <a:t>Multiple Logistic Regression</a:t>
            </a:r>
          </a:p>
          <a:p>
            <a:pPr>
              <a:defRPr/>
            </a:pPr>
            <a:r>
              <a:rPr lang="en-US" sz="2200" dirty="0"/>
              <a:t>Multinomial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43F1F-D02A-6DFC-B274-E0CE18913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8EBF-225C-08FE-CBB4-995597C3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76D2E4-91FB-E37B-3A9C-C8EF676A28D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A4EFD9-8CC6-0360-BDBE-2593F153F557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 </a:t>
                </a:r>
                <a:r>
                  <a:rPr lang="en-US" sz="2400" dirty="0">
                    <a:solidFill>
                      <a:schemeClr val="tx2"/>
                    </a:solidFill>
                  </a:rPr>
                  <a:t>or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logit: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A4EFD9-8CC6-0360-BDBE-2593F153F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381690" cy="683520"/>
              </a:xfrm>
              <a:prstGeom prst="rect">
                <a:avLst/>
              </a:prstGeom>
              <a:blipFill>
                <a:blip r:embed="rId3"/>
                <a:stretch>
                  <a:fillRect l="-121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CFF986-BDFF-94C8-E8C6-D76A56CDA061}"/>
                  </a:ext>
                </a:extLst>
              </p:cNvPr>
              <p:cNvSpPr txBox="1"/>
              <p:nvPr/>
            </p:nvSpPr>
            <p:spPr>
              <a:xfrm>
                <a:off x="3557391" y="1915363"/>
                <a:ext cx="8381690" cy="1050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odds</a:t>
                </a:r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CFF986-BDFF-94C8-E8C6-D76A56CD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1915363"/>
                <a:ext cx="8381690" cy="1050031"/>
              </a:xfrm>
              <a:prstGeom prst="rect">
                <a:avLst/>
              </a:prstGeom>
              <a:blipFill>
                <a:blip r:embed="rId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91FEF0-8D6A-CAB3-4B13-12D2A7A9E74D}"/>
                  </a:ext>
                </a:extLst>
              </p:cNvPr>
              <p:cNvSpPr txBox="1"/>
              <p:nvPr/>
            </p:nvSpPr>
            <p:spPr>
              <a:xfrm>
                <a:off x="3557391" y="3201476"/>
                <a:ext cx="8381690" cy="2167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 amount p(X) will change due to a one-unit change in X depends on the current value of X </a:t>
                </a:r>
                <a:endParaRPr lang="en-US" sz="240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91FEF0-8D6A-CAB3-4B13-12D2A7A9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3201476"/>
                <a:ext cx="8381690" cy="2167966"/>
              </a:xfrm>
              <a:prstGeom prst="rect">
                <a:avLst/>
              </a:prstGeom>
              <a:blipFill>
                <a:blip r:embed="rId5"/>
                <a:stretch>
                  <a:fillRect l="-1210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79EAC0-5E74-EA77-E23B-BFD1243FE2D9}"/>
                  </a:ext>
                </a:extLst>
              </p:cNvPr>
              <p:cNvSpPr/>
              <p:nvPr/>
            </p:nvSpPr>
            <p:spPr>
              <a:xfrm>
                <a:off x="4176986" y="5073586"/>
                <a:ext cx="6368301" cy="113051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does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influence the change in p(X) dues to a one-unit increase X?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79EAC0-5E74-EA77-E23B-BFD1243FE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86" y="5073586"/>
                <a:ext cx="6368301" cy="1130516"/>
              </a:xfrm>
              <a:prstGeom prst="roundRect">
                <a:avLst/>
              </a:prstGeom>
              <a:blipFill>
                <a:blip r:embed="rId6"/>
                <a:stretch>
                  <a:fillRect r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3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9CD2B-13F7-D2D2-F95A-692FC121F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B337-C27A-8925-4FF4-B6097756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Coefficients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10CD73-2E44-76DE-843D-2DEE5763859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DDACEE-A682-F4FD-825C-AA14D1411FA5}"/>
                  </a:ext>
                </a:extLst>
              </p:cNvPr>
              <p:cNvSpPr txBox="1"/>
              <p:nvPr/>
            </p:nvSpPr>
            <p:spPr>
              <a:xfrm>
                <a:off x="3557391" y="801666"/>
                <a:ext cx="8381690" cy="4383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1" i="1" dirty="0">
                    <a:solidFill>
                      <a:schemeClr val="tx2"/>
                    </a:solidFill>
                    <a:latin typeface="+mj-lt"/>
                  </a:rPr>
                  <a:t>Maximum likelihood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is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and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 intuition behind maximum likelihood is that we’re looking for coefficients such that the predicted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corresponds as close as possible to the observed data.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2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For the default example, we want coefficients that give a number close to 1 for all individuals who defaulted and close to 0 for all individuals who did not.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DDACEE-A682-F4FD-825C-AA14D141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801666"/>
                <a:ext cx="8381690" cy="4383957"/>
              </a:xfrm>
              <a:prstGeom prst="rect">
                <a:avLst/>
              </a:prstGeom>
              <a:blipFill>
                <a:blip r:embed="rId3"/>
                <a:stretch>
                  <a:fillRect l="-1210" r="-1513" b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7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9247A-C928-FCF4-9920-8B490B77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50E1-1CC2-2B62-0914-E9CA6D2B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Coefficients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65285B-0605-CE4D-5580-100959FEAA3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1DC116-4350-485F-C0CB-80A454B24A4B}"/>
                  </a:ext>
                </a:extLst>
              </p:cNvPr>
              <p:cNvSpPr txBox="1"/>
              <p:nvPr/>
            </p:nvSpPr>
            <p:spPr>
              <a:xfrm>
                <a:off x="3557391" y="801666"/>
                <a:ext cx="8381690" cy="423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1" i="1" dirty="0">
                    <a:solidFill>
                      <a:schemeClr val="tx2"/>
                    </a:solidFill>
                    <a:latin typeface="+mj-lt"/>
                  </a:rPr>
                  <a:t>Maximum likelihood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is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and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We start with the </a:t>
                </a:r>
                <a:r>
                  <a:rPr lang="en-US" sz="2400" b="1" i="1" dirty="0">
                    <a:solidFill>
                      <a:schemeClr val="tx2"/>
                    </a:solidFill>
                    <a:latin typeface="+mj-lt"/>
                  </a:rPr>
                  <a:t>likelihood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i="1" dirty="0">
                  <a:solidFill>
                    <a:schemeClr val="tx2"/>
                  </a:solidFill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	</a:t>
                </a:r>
              </a:p>
              <a:p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	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and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to maximize this function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1DC116-4350-485F-C0CB-80A454B2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801666"/>
                <a:ext cx="8381690" cy="4232697"/>
              </a:xfrm>
              <a:prstGeom prst="rect">
                <a:avLst/>
              </a:prstGeom>
              <a:blipFill>
                <a:blip r:embed="rId3"/>
                <a:stretch>
                  <a:fillRect l="-1210" b="-23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82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04163-5CA5-6A04-8A25-142B7CB78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6F8-1628-EAF9-F406-D320C5F5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Coefficients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FA296D-271A-C057-6E25-D0B6A9BFB34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284EFF-190E-85A8-5E97-E33A7168E9ED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2409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We use R or Python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; the output will be similar to our LR output: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284EFF-190E-85A8-5E97-E33A7168E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2409827"/>
              </a:xfrm>
              <a:prstGeom prst="rect">
                <a:avLst/>
              </a:prstGeom>
              <a:blipFill>
                <a:blip r:embed="rId3"/>
                <a:stretch>
                  <a:fillRect l="-1248" r="-468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D01E45DA-831A-10C9-1936-94A237C1B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55" y="3211493"/>
            <a:ext cx="6908800" cy="123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FDCAF581-B746-E3BD-3B64-A8A926177FBD}"/>
                  </a:ext>
                </a:extLst>
              </p:cNvPr>
              <p:cNvSpPr/>
              <p:nvPr/>
            </p:nvSpPr>
            <p:spPr>
              <a:xfrm>
                <a:off x="7042067" y="4443393"/>
                <a:ext cx="736270" cy="512141"/>
              </a:xfrm>
              <a:prstGeom prst="wedgeRoundRectCallout">
                <a:avLst>
                  <a:gd name="adj1" fmla="val -61330"/>
                  <a:gd name="adj2" fmla="val -88170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FDCAF581-B746-E3BD-3B64-A8A92617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67" y="4443393"/>
                <a:ext cx="736270" cy="512141"/>
              </a:xfrm>
              <a:prstGeom prst="wedgeRoundRectCallout">
                <a:avLst>
                  <a:gd name="adj1" fmla="val -61330"/>
                  <a:gd name="adj2" fmla="val -88170"/>
                  <a:gd name="adj3" fmla="val 16667"/>
                </a:avLst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1AA740C9-EFFB-06E9-9A08-CB55C2BD84F7}"/>
                  </a:ext>
                </a:extLst>
              </p:cNvPr>
              <p:cNvSpPr/>
              <p:nvPr/>
            </p:nvSpPr>
            <p:spPr>
              <a:xfrm>
                <a:off x="6885085" y="2842240"/>
                <a:ext cx="736270" cy="512141"/>
              </a:xfrm>
              <a:prstGeom prst="wedgeRoundRectCallout">
                <a:avLst>
                  <a:gd name="adj1" fmla="val -33911"/>
                  <a:gd name="adj2" fmla="val 12515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1AA740C9-EFFB-06E9-9A08-CB55C2BD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085" y="2842240"/>
                <a:ext cx="736270" cy="512141"/>
              </a:xfrm>
              <a:prstGeom prst="wedgeRoundRectCallout">
                <a:avLst>
                  <a:gd name="adj1" fmla="val -33911"/>
                  <a:gd name="adj2" fmla="val 12515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A2BE6E-B258-8ADF-8A55-01A8320EF3CA}"/>
              </a:ext>
            </a:extLst>
          </p:cNvPr>
          <p:cNvSpPr/>
          <p:nvPr/>
        </p:nvSpPr>
        <p:spPr>
          <a:xfrm>
            <a:off x="2398816" y="5058889"/>
            <a:ext cx="9286503" cy="17195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an increase in balance associated with an increase or decrease in the probability of default?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How does a one-unit increase in balance effect the log odds of default?</a:t>
            </a:r>
          </a:p>
        </p:txBody>
      </p:sp>
    </p:spTree>
    <p:extLst>
      <p:ext uri="{BB962C8B-B14F-4D97-AF65-F5344CB8AC3E}">
        <p14:creationId xmlns:p14="http://schemas.microsoft.com/office/powerpoint/2010/main" val="24825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325B3-D7A7-4354-FC4C-A7DA39C0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B581-AED9-8BBF-7537-755B1BB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Coefficients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B12F4A-E758-27B1-50E7-C05D5097A0C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C4C00F-AA7A-C353-81BF-42996C715665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2409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We use R or Python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; the output will be similar to our LR output: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C4C00F-AA7A-C353-81BF-42996C715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2409827"/>
              </a:xfrm>
              <a:prstGeom prst="rect">
                <a:avLst/>
              </a:prstGeom>
              <a:blipFill>
                <a:blip r:embed="rId3"/>
                <a:stretch>
                  <a:fillRect l="-1248" r="-468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ED2F1972-B725-5C55-74F1-7889431E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55" y="3211493"/>
            <a:ext cx="6908800" cy="123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898F091A-034E-0921-0334-91452D5743C8}"/>
                  </a:ext>
                </a:extLst>
              </p:cNvPr>
              <p:cNvSpPr/>
              <p:nvPr/>
            </p:nvSpPr>
            <p:spPr>
              <a:xfrm>
                <a:off x="7042067" y="4443393"/>
                <a:ext cx="736270" cy="512141"/>
              </a:xfrm>
              <a:prstGeom prst="wedgeRoundRectCallout">
                <a:avLst>
                  <a:gd name="adj1" fmla="val -61330"/>
                  <a:gd name="adj2" fmla="val -88170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898F091A-034E-0921-0334-91452D574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67" y="4443393"/>
                <a:ext cx="736270" cy="512141"/>
              </a:xfrm>
              <a:prstGeom prst="wedgeRoundRectCallout">
                <a:avLst>
                  <a:gd name="adj1" fmla="val -61330"/>
                  <a:gd name="adj2" fmla="val -88170"/>
                  <a:gd name="adj3" fmla="val 16667"/>
                </a:avLst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7DA0B19A-5B1F-1663-47F0-A5BA8E916126}"/>
                  </a:ext>
                </a:extLst>
              </p:cNvPr>
              <p:cNvSpPr/>
              <p:nvPr/>
            </p:nvSpPr>
            <p:spPr>
              <a:xfrm>
                <a:off x="6885085" y="2842240"/>
                <a:ext cx="736270" cy="512141"/>
              </a:xfrm>
              <a:prstGeom prst="wedgeRoundRectCallout">
                <a:avLst>
                  <a:gd name="adj1" fmla="val -33911"/>
                  <a:gd name="adj2" fmla="val 12515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7DA0B19A-5B1F-1663-47F0-A5BA8E916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085" y="2842240"/>
                <a:ext cx="736270" cy="512141"/>
              </a:xfrm>
              <a:prstGeom prst="wedgeRoundRectCallout">
                <a:avLst>
                  <a:gd name="adj1" fmla="val -33911"/>
                  <a:gd name="adj2" fmla="val 12515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529C74-359C-6C77-0716-19578EE9922B}"/>
              </a:ext>
            </a:extLst>
          </p:cNvPr>
          <p:cNvSpPr/>
          <p:nvPr/>
        </p:nvSpPr>
        <p:spPr>
          <a:xfrm>
            <a:off x="3914383" y="5132462"/>
            <a:ext cx="7779476" cy="92387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output indicate balance is a significant predictor?</a:t>
            </a:r>
          </a:p>
        </p:txBody>
      </p:sp>
    </p:spTree>
    <p:extLst>
      <p:ext uri="{BB962C8B-B14F-4D97-AF65-F5344CB8AC3E}">
        <p14:creationId xmlns:p14="http://schemas.microsoft.com/office/powerpoint/2010/main" val="40881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A1A6-4907-FA46-01CC-902752BB3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9153-E600-B9B6-0552-1B889D77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000F79-9919-3DF3-EE95-E2437714471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23BBCB-8388-4E03-C425-EEDCC3173D5B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2409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We use R or Python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; the output will be similar to our LR output: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23BBCB-8388-4E03-C425-EEDCC317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2409827"/>
              </a:xfrm>
              <a:prstGeom prst="rect">
                <a:avLst/>
              </a:prstGeom>
              <a:blipFill>
                <a:blip r:embed="rId3"/>
                <a:stretch>
                  <a:fillRect l="-1248" r="-468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5B76E5AD-E230-4F6A-42D6-8B5B0F5A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55" y="3211493"/>
            <a:ext cx="6908800" cy="123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4C9A29CA-9163-14DB-2640-618F7A613320}"/>
                  </a:ext>
                </a:extLst>
              </p:cNvPr>
              <p:cNvSpPr/>
              <p:nvPr/>
            </p:nvSpPr>
            <p:spPr>
              <a:xfrm>
                <a:off x="7042067" y="4443393"/>
                <a:ext cx="736270" cy="512141"/>
              </a:xfrm>
              <a:prstGeom prst="wedgeRoundRectCallout">
                <a:avLst>
                  <a:gd name="adj1" fmla="val -61330"/>
                  <a:gd name="adj2" fmla="val -88170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4C9A29CA-9163-14DB-2640-618F7A613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67" y="4443393"/>
                <a:ext cx="736270" cy="512141"/>
              </a:xfrm>
              <a:prstGeom prst="wedgeRoundRectCallout">
                <a:avLst>
                  <a:gd name="adj1" fmla="val -61330"/>
                  <a:gd name="adj2" fmla="val -88170"/>
                  <a:gd name="adj3" fmla="val 16667"/>
                </a:avLst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050CA17B-050E-3715-75CF-DD07EF2E1B50}"/>
                  </a:ext>
                </a:extLst>
              </p:cNvPr>
              <p:cNvSpPr/>
              <p:nvPr/>
            </p:nvSpPr>
            <p:spPr>
              <a:xfrm>
                <a:off x="6885085" y="2842240"/>
                <a:ext cx="736270" cy="512141"/>
              </a:xfrm>
              <a:prstGeom prst="wedgeRoundRectCallout">
                <a:avLst>
                  <a:gd name="adj1" fmla="val -33911"/>
                  <a:gd name="adj2" fmla="val 12515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050CA17B-050E-3715-75CF-DD07EF2E1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085" y="2842240"/>
                <a:ext cx="736270" cy="512141"/>
              </a:xfrm>
              <a:prstGeom prst="wedgeRoundRectCallout">
                <a:avLst>
                  <a:gd name="adj1" fmla="val -33911"/>
                  <a:gd name="adj2" fmla="val 12515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14791B-2F6E-115F-673E-95AC8EB20E13}"/>
              </a:ext>
            </a:extLst>
          </p:cNvPr>
          <p:cNvSpPr/>
          <p:nvPr/>
        </p:nvSpPr>
        <p:spPr>
          <a:xfrm>
            <a:off x="3914383" y="5132461"/>
            <a:ext cx="7779476" cy="15188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default probability for an individual with a balance of $1000? What is the odds?</a:t>
            </a:r>
          </a:p>
          <a:p>
            <a:pPr algn="ctr"/>
            <a:r>
              <a:rPr lang="en-US" sz="2400" dirty="0"/>
              <a:t>What about a balance of $2000?</a:t>
            </a:r>
          </a:p>
        </p:txBody>
      </p:sp>
    </p:spTree>
    <p:extLst>
      <p:ext uri="{BB962C8B-B14F-4D97-AF65-F5344CB8AC3E}">
        <p14:creationId xmlns:p14="http://schemas.microsoft.com/office/powerpoint/2010/main" val="316863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632E8-40C4-602D-1463-03ADD8C92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0A40-3FAA-0545-0876-677BEB7D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Predictors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7FD92E-6F54-C9EC-AFB5-20CB71F3E77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4B2D0-239D-6039-B429-AE4E691FB9FE}"/>
              </a:ext>
            </a:extLst>
          </p:cNvPr>
          <p:cNvSpPr txBox="1"/>
          <p:nvPr/>
        </p:nvSpPr>
        <p:spPr>
          <a:xfrm>
            <a:off x="3557391" y="770334"/>
            <a:ext cx="8136467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600" dirty="0">
                <a:solidFill>
                  <a:schemeClr val="tx2"/>
                </a:solidFill>
              </a:rPr>
              <a:t> dataset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Let’s say we want to model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predicted by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status.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We will model the </a:t>
            </a:r>
            <a:r>
              <a:rPr lang="en-US" sz="2400" i="1" dirty="0">
                <a:solidFill>
                  <a:schemeClr val="tx2"/>
                </a:solidFill>
              </a:rPr>
              <a:t>probability </a:t>
            </a:r>
            <a:r>
              <a:rPr lang="en-US" sz="2400" dirty="0">
                <a:solidFill>
                  <a:schemeClr val="tx2"/>
                </a:solidFill>
              </a:rPr>
              <a:t>that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chemeClr val="tx2"/>
                </a:solidFill>
              </a:rPr>
              <a:t> is Yes or No using </a:t>
            </a:r>
            <a:r>
              <a:rPr lang="en-US" sz="2400" b="1" i="1" dirty="0">
                <a:solidFill>
                  <a:schemeClr val="tx2"/>
                </a:solidFill>
              </a:rPr>
              <a:t>Logistic Regression </a:t>
            </a:r>
            <a:r>
              <a:rPr lang="en-US" sz="2400" dirty="0">
                <a:solidFill>
                  <a:schemeClr val="tx2"/>
                </a:solidFill>
              </a:rPr>
              <a:t>and a </a:t>
            </a:r>
            <a:r>
              <a:rPr lang="en-US" sz="2400" i="1" dirty="0">
                <a:solidFill>
                  <a:schemeClr val="tx2"/>
                </a:solidFill>
              </a:rPr>
              <a:t>dummy variable </a:t>
            </a:r>
            <a:r>
              <a:rPr lang="en-US" sz="2400" dirty="0">
                <a:solidFill>
                  <a:schemeClr val="tx2"/>
                </a:solidFill>
              </a:rPr>
              <a:t>like we did for LR. </a:t>
            </a:r>
            <a:endParaRPr lang="en-US" sz="2400" b="1" i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9B9759D7-4781-7693-895C-4C737576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99" y="1473082"/>
            <a:ext cx="9432662" cy="2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962A6-20AD-0B0C-7DBF-E359D665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5AD4-40F4-5C2B-83B4-2AED442E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Predictors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8C6A41-9C71-C66C-A427-E74378DFDF1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8BCCF8-AC6E-8DE1-04C2-BFBDA7CB4015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2474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𝑑𝑢𝑚𝑚𝑦𝑉𝑎𝑟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𝑠𝑡𝑢𝑑𝑒𝑛𝑡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𝑠𝑡𝑢𝑑𝑒𝑛𝑡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8BCCF8-AC6E-8DE1-04C2-BFBDA7CB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2474973"/>
              </a:xfrm>
              <a:prstGeom prst="rect">
                <a:avLst/>
              </a:prstGeom>
              <a:blipFill>
                <a:blip r:embed="rId3"/>
                <a:stretch>
                  <a:fillRect l="-1248" t="-12245" b="-10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00DC120-08E2-3E64-C908-F33DC9C5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80" y="3276639"/>
            <a:ext cx="7327900" cy="123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7E296D5-6FAE-03F5-F993-D20B470ED3F7}"/>
                  </a:ext>
                </a:extLst>
              </p:cNvPr>
              <p:cNvSpPr/>
              <p:nvPr/>
            </p:nvSpPr>
            <p:spPr>
              <a:xfrm>
                <a:off x="3735887" y="4641210"/>
                <a:ext cx="7770936" cy="18774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𝑑𝑒𝑓𝑎𝑢𝑙𝑡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𝑑𝑒𝑓𝑎𝑢𝑙𝑡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Is student a significant predictor? </a:t>
                </a: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7E296D5-6FAE-03F5-F993-D20B470ED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87" y="4641210"/>
                <a:ext cx="7770936" cy="187743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33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E9B63-3360-B234-11AA-F5AC55CE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3D5-1FAE-8A66-7409-D707A354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8660D0-2FD8-EEA8-76C4-6C9D5F96727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C722CF-3AAE-A0A7-C044-F3C9E9F5C953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5443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 				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		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C722CF-3AAE-A0A7-C044-F3C9E9F5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5443991"/>
              </a:xfrm>
              <a:prstGeom prst="rect">
                <a:avLst/>
              </a:prstGeom>
              <a:blipFill>
                <a:blip r:embed="rId3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89D3CE46-6438-DDCF-E646-F4175754FE30}"/>
              </a:ext>
            </a:extLst>
          </p:cNvPr>
          <p:cNvSpPr/>
          <p:nvPr/>
        </p:nvSpPr>
        <p:spPr>
          <a:xfrm>
            <a:off x="6982691" y="1591294"/>
            <a:ext cx="213756" cy="49876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B1829AE-A9A9-7557-0910-09AD7AF5A6D4}"/>
              </a:ext>
            </a:extLst>
          </p:cNvPr>
          <p:cNvSpPr/>
          <p:nvPr/>
        </p:nvSpPr>
        <p:spPr>
          <a:xfrm>
            <a:off x="6982691" y="4233555"/>
            <a:ext cx="213756" cy="49876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1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97A93-F127-EC15-3B19-29C6E65A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D4E2-8769-0593-8355-59B0781E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DB895C-E645-450E-662D-9E5BB579113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EBB4E4-3DDE-B694-A229-2A95CF62662B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2407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EBB4E4-3DDE-B694-A229-2A95CF62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2407839"/>
              </a:xfrm>
              <a:prstGeom prst="rect">
                <a:avLst/>
              </a:prstGeom>
              <a:blipFill>
                <a:blip r:embed="rId3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table with numbers and a few digits&#10;&#10;Description automatically generated with medium confidence">
            <a:extLst>
              <a:ext uri="{FF2B5EF4-FFF2-40B4-BE49-F238E27FC236}">
                <a16:creationId xmlns:a16="http://schemas.microsoft.com/office/drawing/2014/main" id="{83F729CE-9471-CB6D-B167-8DC84303B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88" y="2542285"/>
            <a:ext cx="8696688" cy="224966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979EB9-B76E-35B4-2A11-D62F61CE6E5C}"/>
              </a:ext>
            </a:extLst>
          </p:cNvPr>
          <p:cNvSpPr/>
          <p:nvPr/>
        </p:nvSpPr>
        <p:spPr>
          <a:xfrm>
            <a:off x="3735887" y="4782916"/>
            <a:ext cx="7770936" cy="18774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predictors are significant? </a:t>
            </a:r>
          </a:p>
          <a:p>
            <a:pPr algn="ctr"/>
            <a:r>
              <a:rPr lang="en-US" sz="2400" dirty="0"/>
              <a:t>What do the coefficients for these tell you? Are they what you expected? </a:t>
            </a:r>
          </a:p>
        </p:txBody>
      </p:sp>
    </p:spTree>
    <p:extLst>
      <p:ext uri="{BB962C8B-B14F-4D97-AF65-F5344CB8AC3E}">
        <p14:creationId xmlns:p14="http://schemas.microsoft.com/office/powerpoint/2010/main" val="64841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Linear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42A3B8-F0B2-49BF-8A1D-83B8E60DD75A}"/>
              </a:ext>
            </a:extLst>
          </p:cNvPr>
          <p:cNvSpPr/>
          <p:nvPr/>
        </p:nvSpPr>
        <p:spPr>
          <a:xfrm>
            <a:off x="4050964" y="4625977"/>
            <a:ext cx="6792331" cy="109904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would you use a parametric vs non-parametric regression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2"/>
                    </a:solidFill>
                  </a:rPr>
                  <a:t>Parametric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Are easy to fit (there are few coefficients to estimate)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(For LR) coefficients have simple interpretations and tests of statistical significance are easy to perform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	</a:t>
                </a:r>
              </a:p>
              <a:p>
                <a:r>
                  <a:rPr lang="en-US" sz="2600" dirty="0">
                    <a:solidFill>
                      <a:schemeClr val="tx2"/>
                    </a:solidFill>
                  </a:rPr>
                  <a:t>Non-parametric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Do not explicitly assume a parametric form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, allowing for more flexibility in regression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3477875"/>
              </a:xfrm>
              <a:prstGeom prst="rect">
                <a:avLst/>
              </a:prstGeom>
              <a:blipFill>
                <a:blip r:embed="rId3"/>
                <a:stretch>
                  <a:fillRect l="-1404" t="-1455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8BF51-83EE-AACB-7A9E-63F5A614C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3DBE-CD64-761C-DB26-DA0400AC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361E63-2747-91BF-AFA7-CC8A2E31CBB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218F0-529F-EC1F-2474-6607F41D232A}"/>
              </a:ext>
            </a:extLst>
          </p:cNvPr>
          <p:cNvSpPr txBox="1"/>
          <p:nvPr/>
        </p:nvSpPr>
        <p:spPr>
          <a:xfrm>
            <a:off x="3557392" y="801666"/>
            <a:ext cx="812792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Taking a closer look…</a:t>
            </a: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Solid line = default rate as a function of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Dashed line = average default rate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Blue = non-students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Orange = students </a:t>
            </a: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 descr="A diagram of credit card balance&#10;&#10;Description automatically generated">
            <a:extLst>
              <a:ext uri="{FF2B5EF4-FFF2-40B4-BE49-F238E27FC236}">
                <a16:creationId xmlns:a16="http://schemas.microsoft.com/office/drawing/2014/main" id="{8A059B1B-3627-C328-D385-DC52A8D44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96"/>
          <a:stretch/>
        </p:blipFill>
        <p:spPr>
          <a:xfrm>
            <a:off x="3454161" y="1271202"/>
            <a:ext cx="4685049" cy="390644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CED4F7-7A03-C281-7819-895D78ADFA91}"/>
              </a:ext>
            </a:extLst>
          </p:cNvPr>
          <p:cNvSpPr/>
          <p:nvPr/>
        </p:nvSpPr>
        <p:spPr>
          <a:xfrm>
            <a:off x="8500472" y="1377539"/>
            <a:ext cx="3010622" cy="305025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Compare the functions to the averages. What do you notice? </a:t>
            </a:r>
          </a:p>
        </p:txBody>
      </p:sp>
    </p:spTree>
    <p:extLst>
      <p:ext uri="{BB962C8B-B14F-4D97-AF65-F5344CB8AC3E}">
        <p14:creationId xmlns:p14="http://schemas.microsoft.com/office/powerpoint/2010/main" val="114503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BC96E-654A-E95E-4679-762691C27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02BD-B94C-3B82-032D-835F83F3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A349F9-A6B1-EE12-AAF0-52D268B7057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70791-2267-B540-8EBE-F192A4DEF5E3}"/>
              </a:ext>
            </a:extLst>
          </p:cNvPr>
          <p:cNvSpPr txBox="1"/>
          <p:nvPr/>
        </p:nvSpPr>
        <p:spPr>
          <a:xfrm>
            <a:off x="3557392" y="801666"/>
            <a:ext cx="812792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Taking a closer look…</a:t>
            </a: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Solid line = default rate as a function of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Dashed line = average default rate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Blue = non-students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Orange = students </a:t>
            </a: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 descr="A diagram of credit card balance&#10;&#10;Description automatically generated">
            <a:extLst>
              <a:ext uri="{FF2B5EF4-FFF2-40B4-BE49-F238E27FC236}">
                <a16:creationId xmlns:a16="http://schemas.microsoft.com/office/drawing/2014/main" id="{132F3742-1782-A3E7-47A8-0EB4E1079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" r="2695"/>
          <a:stretch/>
        </p:blipFill>
        <p:spPr>
          <a:xfrm>
            <a:off x="3428011" y="1204311"/>
            <a:ext cx="8763989" cy="390644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7737EB-C5B1-D373-D77D-9265B8B626B1}"/>
              </a:ext>
            </a:extLst>
          </p:cNvPr>
          <p:cNvSpPr/>
          <p:nvPr/>
        </p:nvSpPr>
        <p:spPr>
          <a:xfrm>
            <a:off x="9108374" y="4975761"/>
            <a:ext cx="2830707" cy="133003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balance related to student status?</a:t>
            </a:r>
          </a:p>
        </p:txBody>
      </p:sp>
    </p:spTree>
    <p:extLst>
      <p:ext uri="{BB962C8B-B14F-4D97-AF65-F5344CB8AC3E}">
        <p14:creationId xmlns:p14="http://schemas.microsoft.com/office/powerpoint/2010/main" val="412326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5BE0-EF5B-F27A-479A-8E811004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97AA-1223-682C-8F31-6B895A5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3443C6-71C3-023D-DE6E-60D31A092E2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04CE9-2156-546F-E95A-D78CD69DDF9A}"/>
              </a:ext>
            </a:extLst>
          </p:cNvPr>
          <p:cNvSpPr txBox="1"/>
          <p:nvPr/>
        </p:nvSpPr>
        <p:spPr>
          <a:xfrm>
            <a:off x="3557392" y="801666"/>
            <a:ext cx="812792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Taking a closer look…Confounding is what is happening here </a:t>
            </a: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Solid line = default rate as a function of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Dashed line = average default rate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Blue = non-students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Orange = students </a:t>
            </a:r>
          </a:p>
          <a:p>
            <a:endParaRPr lang="en-US" sz="2400" b="1" i="1" dirty="0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 descr="A diagram of credit card balance&#10;&#10;Description automatically generated">
            <a:extLst>
              <a:ext uri="{FF2B5EF4-FFF2-40B4-BE49-F238E27FC236}">
                <a16:creationId xmlns:a16="http://schemas.microsoft.com/office/drawing/2014/main" id="{1C86578A-B494-0D61-4AED-10BAFFE6C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" r="2695"/>
          <a:stretch/>
        </p:blipFill>
        <p:spPr>
          <a:xfrm>
            <a:off x="3428011" y="1204311"/>
            <a:ext cx="8763989" cy="39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7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54B9C-B532-EA7E-A09F-2D593A7FF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B47C-A89C-9F9C-858F-F7EA0C37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EC6764-E22A-6C2E-830F-E099BBE0108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80CA1F-8EC8-72F9-1B03-7D1D820C5C01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2407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logistic function</a:t>
                </a:r>
                <a:r>
                  <a:rPr lang="en-US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log odds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: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80CA1F-8EC8-72F9-1B03-7D1D820C5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2407839"/>
              </a:xfrm>
              <a:prstGeom prst="rect">
                <a:avLst/>
              </a:prstGeom>
              <a:blipFill>
                <a:blip r:embed="rId3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table with numbers and a few digits&#10;&#10;Description automatically generated with medium confidence">
            <a:extLst>
              <a:ext uri="{FF2B5EF4-FFF2-40B4-BE49-F238E27FC236}">
                <a16:creationId xmlns:a16="http://schemas.microsoft.com/office/drawing/2014/main" id="{6ED837BC-E1FD-FA87-0C27-72C8FC47D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88" y="2542285"/>
            <a:ext cx="8696688" cy="224966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FF8F6D-DFA7-7993-7F1E-0A60438B4E6D}"/>
              </a:ext>
            </a:extLst>
          </p:cNvPr>
          <p:cNvSpPr/>
          <p:nvPr/>
        </p:nvSpPr>
        <p:spPr>
          <a:xfrm>
            <a:off x="3735887" y="4782916"/>
            <a:ext cx="7770936" cy="18774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p(default) for a student with a credit card balance of $1,500 and an income of $40,000? What about a non-student? [income was measured in thousands]</a:t>
            </a:r>
          </a:p>
        </p:txBody>
      </p:sp>
    </p:spTree>
    <p:extLst>
      <p:ext uri="{BB962C8B-B14F-4D97-AF65-F5344CB8AC3E}">
        <p14:creationId xmlns:p14="http://schemas.microsoft.com/office/powerpoint/2010/main" val="2275012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0B8B4-6EC7-7316-A820-978B798A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0389-53F3-F794-13E8-59BFAFC3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C6559E3-E963-4F00-3A59-C2F63133CE6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E-C0EB-B569-DE15-6B2270984603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5956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Multinomial Logistic Regression </a:t>
                </a:r>
                <a:r>
                  <a:rPr lang="en-US" sz="2400" dirty="0">
                    <a:solidFill>
                      <a:schemeClr val="tx2"/>
                    </a:solidFill>
                  </a:rPr>
                  <a:t>extends logistic regression to cases where K &gt;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i.e., to predicting outcomes with more than two levels</a:t>
                </a:r>
              </a:p>
              <a:p>
                <a:pPr lvl="1"/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First, we pick the Kth class as our baseline. Then, we get</a:t>
                </a:r>
              </a:p>
              <a:p>
                <a:pPr lvl="1"/>
                <a:endParaRPr lang="en-US" sz="24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400" dirty="0" err="1">
                    <a:solidFill>
                      <a:schemeClr val="tx2"/>
                    </a:solidFill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and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	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E-C0EB-B569-DE15-6B2270984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5956759"/>
              </a:xfrm>
              <a:prstGeom prst="rect">
                <a:avLst/>
              </a:prstGeom>
              <a:blipFill>
                <a:blip r:embed="rId3"/>
                <a:stretch>
                  <a:fillRect l="-1248" t="-851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2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B650-8103-6990-39E8-22BC8551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4693-0A28-E6B6-710D-689707A9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3CC5FB-53AD-4EDE-8C2E-3C3004181D6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24A87-5793-DC43-591A-787BDC267582}"/>
                  </a:ext>
                </a:extLst>
              </p:cNvPr>
              <p:cNvSpPr txBox="1"/>
              <p:nvPr/>
            </p:nvSpPr>
            <p:spPr>
              <a:xfrm>
                <a:off x="3557392" y="801666"/>
                <a:ext cx="8127927" cy="5956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</a:rPr>
                  <a:t>Multinomial Logistic Regression </a:t>
                </a:r>
                <a:r>
                  <a:rPr lang="en-US" sz="2400" dirty="0">
                    <a:solidFill>
                      <a:schemeClr val="tx2"/>
                    </a:solidFill>
                  </a:rPr>
                  <a:t>extends logistic regression to cases where K &gt;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i.e., to predicting outcomes with more than two levels</a:t>
                </a:r>
              </a:p>
              <a:p>
                <a:pPr lvl="1"/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First, we pick the Kth class as our baseline. Then, we get</a:t>
                </a:r>
              </a:p>
              <a:p>
                <a:pPr lvl="1"/>
                <a:endParaRPr lang="en-US" sz="24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400" dirty="0" err="1">
                    <a:solidFill>
                      <a:schemeClr val="tx2"/>
                    </a:solidFill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and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	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24A87-5793-DC43-591A-787BDC26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8127927" cy="5956759"/>
              </a:xfrm>
              <a:prstGeom prst="rect">
                <a:avLst/>
              </a:prstGeom>
              <a:blipFill>
                <a:blip r:embed="rId3"/>
                <a:stretch>
                  <a:fillRect l="-1248" t="-851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975222C-406C-DDEF-34DD-A62A0E68232B}"/>
              </a:ext>
            </a:extLst>
          </p:cNvPr>
          <p:cNvSpPr/>
          <p:nvPr/>
        </p:nvSpPr>
        <p:spPr>
          <a:xfrm>
            <a:off x="5106390" y="2113808"/>
            <a:ext cx="5023262" cy="2636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are not often used in practice. We’ll see why later.</a:t>
            </a:r>
          </a:p>
        </p:txBody>
      </p:sp>
    </p:spTree>
    <p:extLst>
      <p:ext uri="{BB962C8B-B14F-4D97-AF65-F5344CB8AC3E}">
        <p14:creationId xmlns:p14="http://schemas.microsoft.com/office/powerpoint/2010/main" val="285055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F898-020E-B7D9-519A-015D9110DF01}"/>
              </a:ext>
            </a:extLst>
          </p:cNvPr>
          <p:cNvSpPr txBox="1"/>
          <p:nvPr/>
        </p:nvSpPr>
        <p:spPr>
          <a:xfrm>
            <a:off x="3557391" y="770334"/>
            <a:ext cx="81364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600" dirty="0">
                <a:solidFill>
                  <a:schemeClr val="tx2"/>
                </a:solidFill>
              </a:rPr>
              <a:t> dataset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761316BC-6328-A8B5-E807-3ADA9996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338" y="1632108"/>
            <a:ext cx="9432662" cy="288787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8104D1-4341-9AD5-BD2C-374277D18EE8}"/>
              </a:ext>
            </a:extLst>
          </p:cNvPr>
          <p:cNvSpPr/>
          <p:nvPr/>
        </p:nvSpPr>
        <p:spPr>
          <a:xfrm>
            <a:off x="4050964" y="4625977"/>
            <a:ext cx="6792331" cy="109904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one observation in this dataset? What are the variables and variable types?</a:t>
            </a:r>
          </a:p>
        </p:txBody>
      </p:sp>
    </p:spTree>
    <p:extLst>
      <p:ext uri="{BB962C8B-B14F-4D97-AF65-F5344CB8AC3E}">
        <p14:creationId xmlns:p14="http://schemas.microsoft.com/office/powerpoint/2010/main" val="74326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F898-020E-B7D9-519A-015D9110DF01}"/>
              </a:ext>
            </a:extLst>
          </p:cNvPr>
          <p:cNvSpPr txBox="1"/>
          <p:nvPr/>
        </p:nvSpPr>
        <p:spPr>
          <a:xfrm>
            <a:off x="3557391" y="770334"/>
            <a:ext cx="813646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600" dirty="0">
                <a:solidFill>
                  <a:schemeClr val="tx2"/>
                </a:solidFill>
              </a:rPr>
              <a:t> dataset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Let’s say we want to model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with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as the predictor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chemeClr val="tx2"/>
                </a:solidFill>
              </a:rPr>
              <a:t> is either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en-US" sz="2400" dirty="0">
                <a:solidFill>
                  <a:schemeClr val="tx2"/>
                </a:solidFill>
              </a:rPr>
              <a:t> or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761316BC-6328-A8B5-E807-3ADA9996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99" y="1473082"/>
            <a:ext cx="9432662" cy="288787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110DC74-668F-A524-1387-D2047D9C6771}"/>
              </a:ext>
            </a:extLst>
          </p:cNvPr>
          <p:cNvSpPr/>
          <p:nvPr/>
        </p:nvSpPr>
        <p:spPr>
          <a:xfrm>
            <a:off x="4050964" y="5683625"/>
            <a:ext cx="6792331" cy="109904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we model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(Y) directly? Should we model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4020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8F898-020E-B7D9-519A-015D9110DF01}"/>
              </a:ext>
            </a:extLst>
          </p:cNvPr>
          <p:cNvSpPr txBox="1"/>
          <p:nvPr/>
        </p:nvSpPr>
        <p:spPr>
          <a:xfrm>
            <a:off x="3557391" y="770334"/>
            <a:ext cx="8136467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600" dirty="0">
                <a:solidFill>
                  <a:schemeClr val="tx2"/>
                </a:solidFill>
              </a:rPr>
              <a:t> dataset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Let’s say we want to model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with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as the predictor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We will model the </a:t>
            </a:r>
            <a:r>
              <a:rPr lang="en-US" sz="2400" i="1" dirty="0">
                <a:solidFill>
                  <a:schemeClr val="tx2"/>
                </a:solidFill>
              </a:rPr>
              <a:t>probability </a:t>
            </a:r>
            <a:r>
              <a:rPr lang="en-US" sz="2400" dirty="0">
                <a:solidFill>
                  <a:schemeClr val="tx2"/>
                </a:solidFill>
              </a:rPr>
              <a:t>that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chemeClr val="tx2"/>
                </a:solidFill>
              </a:rPr>
              <a:t> is Yes or No using </a:t>
            </a:r>
            <a:r>
              <a:rPr lang="en-US" sz="2400" b="1" i="1" dirty="0">
                <a:solidFill>
                  <a:schemeClr val="tx2"/>
                </a:solidFill>
              </a:rPr>
              <a:t>Logistic Regression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761316BC-6328-A8B5-E807-3ADA9996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99" y="1473082"/>
            <a:ext cx="9432662" cy="2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1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236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2"/>
                    </a:solidFill>
                  </a:rPr>
                  <a:t>We will model the probability of </a:t>
                </a:r>
                <a:r>
                  <a:rPr lang="en-US" sz="2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default</a:t>
                </a:r>
                <a:r>
                  <a:rPr lang="en-US" sz="2600" dirty="0">
                    <a:solidFill>
                      <a:schemeClr val="tx2"/>
                    </a:solidFill>
                  </a:rPr>
                  <a:t> being Yes or No based on </a:t>
                </a:r>
                <a:r>
                  <a:rPr lang="en-US" sz="2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balance</a:t>
                </a:r>
                <a:r>
                  <a:rPr lang="en-US" sz="2600" dirty="0">
                    <a:solidFill>
                      <a:schemeClr val="tx2"/>
                    </a:solidFill>
                  </a:rPr>
                  <a:t>.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2369880"/>
              </a:xfrm>
              <a:prstGeom prst="rect">
                <a:avLst/>
              </a:prstGeom>
              <a:blipFill>
                <a:blip r:embed="rId3"/>
                <a:stretch>
                  <a:fillRect l="-1404" t="-2660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2"/>
                    </a:solidFill>
                  </a:rPr>
                  <a:t>We will model the probability of </a:t>
                </a:r>
                <a:r>
                  <a:rPr lang="en-US" sz="2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default</a:t>
                </a:r>
                <a:r>
                  <a:rPr lang="en-US" sz="2600" dirty="0">
                    <a:solidFill>
                      <a:schemeClr val="tx2"/>
                    </a:solidFill>
                  </a:rPr>
                  <a:t> being Yes or No based on </a:t>
                </a:r>
                <a:r>
                  <a:rPr lang="en-US" sz="2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balance</a:t>
                </a:r>
                <a:r>
                  <a:rPr lang="en-US" sz="2600" dirty="0">
                    <a:solidFill>
                      <a:schemeClr val="tx2"/>
                    </a:solidFill>
                  </a:rPr>
                  <a:t>.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We’ll abbreviate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, which will range between 0 and 1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</a:rPr>
                  <a:t>Once we have our model, for any given value of 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balance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  <a:cs typeface="Consolas" panose="020B0609020204030204" pitchFamily="49" charset="0"/>
                  </a:rPr>
                  <a:t> we can make a prediction for 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default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/>
                    </a:solidFill>
                    <a:latin typeface="+mj-lt"/>
                    <a:cs typeface="Consolas" panose="020B0609020204030204" pitchFamily="49" charset="0"/>
                  </a:rPr>
                  <a:t>Ex. we might predict 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default = Yes 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  <a:cs typeface="Consolas" panose="020B0609020204030204" pitchFamily="49" charset="0"/>
                  </a:rPr>
                  <a:t>for any observation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𝑏𝑎𝑙𝑎𝑛𝑐𝑒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)&gt;0.5</m:t>
                    </m:r>
                  </m:oMath>
                </a14:m>
                <a:endPara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5324535"/>
              </a:xfrm>
              <a:prstGeom prst="rect">
                <a:avLst/>
              </a:prstGeom>
              <a:blipFill>
                <a:blip r:embed="rId3"/>
                <a:stretch>
                  <a:fillRect l="-1404" t="-1188" r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92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/>
              <p:nvPr/>
            </p:nvSpPr>
            <p:spPr>
              <a:xfrm>
                <a:off x="3557391" y="770334"/>
                <a:ext cx="813646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We want to model the relationship between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When we looked at linear regression, we used a linear model to represent these probabilities: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8F898-020E-B7D9-519A-015D9110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770334"/>
                <a:ext cx="8136467" cy="2308324"/>
              </a:xfrm>
              <a:prstGeom prst="rect">
                <a:avLst/>
              </a:prstGeom>
              <a:blipFill>
                <a:blip r:embed="rId3"/>
                <a:stretch>
                  <a:fillRect l="-1248" t="-2186" r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A113CA2-82B8-E440-15B0-AC7AE46A0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91" y="2739524"/>
            <a:ext cx="5095417" cy="411847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2C9F6E-615F-F594-8C24-420566F5D1F3}"/>
              </a:ext>
            </a:extLst>
          </p:cNvPr>
          <p:cNvSpPr/>
          <p:nvPr/>
        </p:nvSpPr>
        <p:spPr>
          <a:xfrm>
            <a:off x="8652809" y="3726492"/>
            <a:ext cx="2872112" cy="157285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problems do you see here?</a:t>
            </a:r>
          </a:p>
        </p:txBody>
      </p:sp>
    </p:spTree>
    <p:extLst>
      <p:ext uri="{BB962C8B-B14F-4D97-AF65-F5344CB8AC3E}">
        <p14:creationId xmlns:p14="http://schemas.microsoft.com/office/powerpoint/2010/main" val="28889638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1286</TotalTime>
  <Words>2019</Words>
  <Application>Microsoft Macintosh PowerPoint</Application>
  <PresentationFormat>Widescreen</PresentationFormat>
  <Paragraphs>410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Corbel</vt:lpstr>
      <vt:lpstr>Helvetica</vt:lpstr>
      <vt:lpstr>Wingdings 2</vt:lpstr>
      <vt:lpstr>Frame</vt:lpstr>
      <vt:lpstr>Introduction to Machine Learning – Logistic Regression</vt:lpstr>
      <vt:lpstr>Plan for Today</vt:lpstr>
      <vt:lpstr>Warm Up: Linear Regression</vt:lpstr>
      <vt:lpstr>Motivation</vt:lpstr>
      <vt:lpstr>Motivation</vt:lpstr>
      <vt:lpstr>Motivation</vt:lpstr>
      <vt:lpstr>Motivation</vt:lpstr>
      <vt:lpstr>Motivation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Logistic Model</vt:lpstr>
      <vt:lpstr>Estimating Coefficients</vt:lpstr>
      <vt:lpstr>Estimating Coefficients</vt:lpstr>
      <vt:lpstr>Estimating Coefficients</vt:lpstr>
      <vt:lpstr>Estimating Coefficients</vt:lpstr>
      <vt:lpstr>Prediction</vt:lpstr>
      <vt:lpstr>Qualitative Predictors</vt:lpstr>
      <vt:lpstr>Qualitative Predictors</vt:lpstr>
      <vt:lpstr>Multiple Logistic Regression </vt:lpstr>
      <vt:lpstr>Multiple Logistic Regression </vt:lpstr>
      <vt:lpstr>Multiple Logistic Regression </vt:lpstr>
      <vt:lpstr>Multiple Logistic Regression </vt:lpstr>
      <vt:lpstr>Multiple Logistic Regression </vt:lpstr>
      <vt:lpstr>Multiple Logistic Regression </vt:lpstr>
      <vt:lpstr>Multinomial Logistic Regression </vt:lpstr>
      <vt:lpstr>Multinomial 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47</cp:revision>
  <dcterms:created xsi:type="dcterms:W3CDTF">2023-08-03T18:49:17Z</dcterms:created>
  <dcterms:modified xsi:type="dcterms:W3CDTF">2024-02-01T21:58:18Z</dcterms:modified>
</cp:coreProperties>
</file>