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1"/>
  </p:notesMasterIdLst>
  <p:sldIdLst>
    <p:sldId id="256" r:id="rId2"/>
    <p:sldId id="257" r:id="rId3"/>
    <p:sldId id="491" r:id="rId4"/>
    <p:sldId id="527" r:id="rId5"/>
    <p:sldId id="528" r:id="rId6"/>
    <p:sldId id="529" r:id="rId7"/>
    <p:sldId id="530" r:id="rId8"/>
    <p:sldId id="531" r:id="rId9"/>
    <p:sldId id="532" r:id="rId10"/>
    <p:sldId id="558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57" r:id="rId20"/>
    <p:sldId id="541" r:id="rId21"/>
    <p:sldId id="542" r:id="rId22"/>
    <p:sldId id="543" r:id="rId23"/>
    <p:sldId id="544" r:id="rId24"/>
    <p:sldId id="545" r:id="rId25"/>
    <p:sldId id="549" r:id="rId26"/>
    <p:sldId id="546" r:id="rId27"/>
    <p:sldId id="547" r:id="rId28"/>
    <p:sldId id="548" r:id="rId29"/>
    <p:sldId id="554" r:id="rId30"/>
    <p:sldId id="555" r:id="rId31"/>
    <p:sldId id="553" r:id="rId32"/>
    <p:sldId id="556" r:id="rId33"/>
    <p:sldId id="559" r:id="rId34"/>
    <p:sldId id="560" r:id="rId35"/>
    <p:sldId id="561" r:id="rId36"/>
    <p:sldId id="562" r:id="rId37"/>
    <p:sldId id="550" r:id="rId38"/>
    <p:sldId id="551" r:id="rId39"/>
    <p:sldId id="55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1AB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6"/>
    <p:restoredTop sz="75552"/>
  </p:normalViewPr>
  <p:slideViewPr>
    <p:cSldViewPr snapToGrid="0">
      <p:cViewPr varScale="1">
        <p:scale>
          <a:sx n="100" d="100"/>
          <a:sy n="100" d="100"/>
        </p:scale>
        <p:origin x="16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AD6F0-46E9-B84A-8147-2A129BB58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39240F-2D24-3965-FD8C-1E5A2ED43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A62C0-843C-3202-5CA4-82508B61E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60D6-3678-CC4F-063A-E020D832A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27E77-D05C-1B98-2DA3-3CC54332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C5246-289F-EF07-8927-4CB925812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501BA-40C9-0B96-1E3D-06BFEACC4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9475D-B23A-7FF0-7371-7C20C4EFA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6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D0D2-55B7-B22A-DBB9-1332B36C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57985-01DE-A42B-2AA8-9BACF3EB4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B99B80-1080-0B9C-7329-CEF9E3CCB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407DA-77C1-ABBB-791C-3EB164A0F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F7F2D-EF5D-B9DF-E08A-72DA129D4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8973C-2CE4-AD2A-494A-3B1870EC1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8B8CA-C365-9D8C-483E-C551DB100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9EF4E-1C75-19D5-EA17-EA77226E0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65CB-FE6E-4E3A-1C06-D6E7BAD3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38A11-A817-6A7B-3346-1782A07D8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B717F-DBFA-410E-A48A-0B75FA0F8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1063F-BCDA-41AB-2B0F-46A6FDCA3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6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5CA01-BC17-116B-58AC-F223998F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C2299-BED4-B46C-0276-4F717B585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D0F07-7416-E479-0513-94124F0C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91CB-5059-E192-2CCE-32F37064C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3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B47D-7699-277B-B39B-BEF193E98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875B9E-25F9-E2CA-3659-6D11F13B5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5A963-30E1-075E-70A4-BA539185E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Bayes classifier classifies on which is bigger, </a:t>
            </a:r>
            <a:r>
              <a:rPr lang="en-US" dirty="0" err="1"/>
              <a:t>p_k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17615-0672-8BF2-4D1F-E5265F9AD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0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83F7D-1355-5286-1ADE-7BCBF559A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377AB-28AA-4AF5-06D9-C9598BB19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FDEB2-9C69-3E34-B0B7-4B7AA3DDB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D041-1F20-3678-11A9-37AB088E3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9988-36A9-6F53-4F6C-E95BE7FB3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ADE6B-5C54-6D60-EF78-18F839326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6BC8EC-4F7F-CE99-907B-4C4B3D50C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578AD-0711-C056-9A9D-AA480C668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1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E5DD1-363A-9B64-7171-53B103029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A9B1AF-46CB-FDFA-FCCA-80BE4E259D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E5284-C823-E103-A87A-0CA168161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A8396-FF9B-0139-8A59-BC6D96FC5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D3B2-8C92-9901-0212-40811B5D4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F219E-F87D-B40E-D446-22F612789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D317B-28B7-0F8E-D8F3-13A396B42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8AB8F-4AB0-7777-4FA8-5D57DB513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6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FF4A7-D301-1533-C3BE-C0E90388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A514F5-D2EF-4B14-B85F-1CCCEBC7E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6D388-1384-96D9-FF39-5DC0C69AA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DB82C-AA16-97C8-3E5B-E8B07F3F5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0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63EF-3654-5114-1DE3-C5A5CFDF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9694B-6CD5-7673-54E9-A6F2C3BEA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3DD05-705E-2827-91B6-7032026BA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738B3-3CC3-E783-0CBE-7FA071B86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F911-08CC-C292-C233-9E32C7388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6D8C9-F68B-922E-9596-6AC29A611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92DC5-8DB9-2472-F0D0-CA9F5A69C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AAEBA-CA60-7130-D308-7FE0D5A0D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0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74F96-C879-201F-7F42-70506A536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38D29-6E42-DA8E-4E3E-03F49AD7F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F723C2-2B4B-E6FC-684E-671E77BB8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FA6C8-32FB-FACC-DD89-9CBB8D414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8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DD39-0C45-B090-A1DE-13D54899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6D9AE-893C-1F42-B196-54BE10946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80FE1-C8F7-E091-7F33-0110FE419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uncorr</a:t>
            </a:r>
            <a:r>
              <a:rPr lang="en-US" dirty="0"/>
              <a:t> and equal variance = can slice and get normal curves even all around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corr</a:t>
            </a:r>
            <a:r>
              <a:rPr lang="en-US" dirty="0"/>
              <a:t> and unequal variance, still get normal slices, but different shapes in difference directions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B6D38-9DAF-1D72-3A90-FBAFC8F13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6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1E995-2D21-DF54-A04A-E8D08224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A1D71-5646-E31E-B224-1A5C06F40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78087-6136-2980-DDD4-BFB5A9858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uncorr</a:t>
            </a:r>
            <a:r>
              <a:rPr lang="en-US" dirty="0"/>
              <a:t> and equal variance = can slice and get normal curves even all around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corr</a:t>
            </a:r>
            <a:r>
              <a:rPr lang="en-US" dirty="0"/>
              <a:t> and unequal variance, still get normal slices, but different shapes in difference directions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942FA-7DC4-CF65-547A-EE16405B0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8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645F2-CEE6-AE7B-7FE8-7E85A23C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AE354-D591-8D0C-BDDF-19DA8DF91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4E881-3A3D-185F-02B6-6308C7C74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C781C-EA25-2B51-1CBC-4995D5566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86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76971-5030-EF2B-037C-C04B5C70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044AD-5652-E717-C810-6A505DFDE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BB7AC4-6F98-AFFA-8D96-7B6DF312F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uncorr</a:t>
            </a:r>
            <a:r>
              <a:rPr lang="en-US" dirty="0"/>
              <a:t> and equal variance = can slice and get normal curves even all around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corr</a:t>
            </a:r>
            <a:r>
              <a:rPr lang="en-US" dirty="0"/>
              <a:t> and unequal variance, still get normal slices, but different shapes in difference directions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06DE8-9069-9DFF-721F-65C6ADA06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03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FE35-9EB5-5180-7C82-4347CC8F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5FF4A6-4E14-35B2-948B-895FC55D0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C4D51F-0A5F-A9E7-F521-73B492E72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uncorr</a:t>
            </a:r>
            <a:r>
              <a:rPr lang="en-US" dirty="0"/>
              <a:t> and equal variance = can slice and get normal curves even all around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corr</a:t>
            </a:r>
            <a:r>
              <a:rPr lang="en-US" dirty="0"/>
              <a:t> and unequal variance, still get normal slices, but different shapes in difference directions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6336C-9966-5E25-C764-ED5711EBE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8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0F533-DB25-D81C-BB92-3B002F7D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2C69C-E06E-2D35-442D-8A5435761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F96E2-1641-EA5F-9540-DC44C8A7E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494F2-1734-8598-F707-C7AC4E89B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9F06-C227-B4B6-D3D1-0769ED38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D9408-EEB4-63B4-92DB-C8AE54013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250ED-521F-2DB9-BCC8-6BC90750C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5AED-2DEB-87B3-6FEA-0D34E6FB4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6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0141A-42B3-EF96-F2D7-381C1A3D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48ABF-5D10-F94F-1369-549AA2C6E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79ABFE-B4FE-B831-8F7C-368DA515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D10F5-0EF7-954C-948F-EF7CD06B5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5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61223-AED6-0DDF-D6DB-2C7BAFC76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C42A9-17C5-C3BB-4946-2B6AF64F8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234C3B-0DAE-6283-F711-120C19ECB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error = 2.75%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3.33% error with null classifier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97C8B-8E0C-0E92-0F6B-0E94A1A05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5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67DB9-F49A-E453-5A40-DC0472AFF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11BE6D-1229-0E90-03CB-518616B40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A80B3-FCD5-5C49-857A-9AEBDE46A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error = 2.75%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3.33% error with null classifier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F8B3E-62B6-62F6-1D4C-A4C623029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1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3E89A-EFA5-2205-CC48-F90094C9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D07C90-1D0E-4601-D07C-982374394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BF585-DD69-7755-6A3D-15680D732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False neg 75% of defaults were missed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0084-33B9-E184-3A57-C2C67116A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8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13FF8-25BB-9B16-FD5D-EC3E0C640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CFB89-BBDA-BA2A-D3CD-2EFB666F2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9939C9-4BA4-F5A5-5CD5-4510DAED5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sensitivity = 24.3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specificity = 99.8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0A32-5E44-5F0A-FECD-629E1BE2F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4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9CEB1-76AF-DA6B-6250-2B45B1E7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468D4-325E-356B-7BD9-81950C5A3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09F300-220E-E9FD-4DB5-DC55B2A4B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5A1F-4824-88FE-31A1-D9E7265A4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0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7AC4-52CF-EF2C-4D7D-55EFAE837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38305-4FE2-763B-673D-32932CF59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F51F40-68DE-6E8A-30DF-BCB3574A1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95DC0-2DDA-67EC-A668-9523BA202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9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90F31-A0D4-5FD2-A8AA-CDFDCA09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CCD8F9-AFC5-1DC6-3290-86D1625C6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D4D0E-525B-19A9-6F7D-ACD2AA82F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59F1-26D1-8DE9-B35C-1977BD18A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7A98D-E355-D452-52A8-3E186997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F872E1-AAA8-B8D2-D0E3-CBA7BBE98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98F803-CD06-C63F-4DDC-741192682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3C7A-6784-78AB-FE6C-38539E298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721AA-E386-EB46-C052-9B72D0B60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17A4A8-8BA9-B4C0-7404-159857913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285E3-B908-8C06-7763-62EDB9BAB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f(X) is high if it’s likely X came from that class and low if it is unlikely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62B8-D530-81C7-900C-6B54976A9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1254C-070F-A077-B58F-B3FEABAE0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FCDE-2E09-04E7-67AC-201A82C70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AD2A5-3DBD-3075-F1D1-E1ECB05BD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calculate proportion for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856EE-5103-F563-FDFB-2117A030E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0708-66B5-73B3-0D01-48FD27A7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FCAA80-D107-7603-A5FC-0697C08CD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4F870D-B5C7-C51D-21AE-A5B55795B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calculate proportion for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D93C8-2B2D-ECDB-86EC-53BE2010D3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2D6D5-EC00-2465-95E0-B2A6557C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9CCF4-68C4-3303-078D-A39192344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7C8F8-3556-FF46-9275-37BFC9D79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pi_k</a:t>
            </a:r>
            <a:r>
              <a:rPr lang="en-US" dirty="0"/>
              <a:t> calculate proportion for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B9B01-796B-2F7F-A294-42DF98989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4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41EA8-2C77-6D9C-9657-7A6664F23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E4A02-8D0C-9B24-1220-42FD98F60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E7DAD-E442-D351-AA39-6EBE9B88E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C5F18-9AD2-A98D-3B53-E1D8E60A7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png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3.e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Generative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E324-33E7-CF2B-839C-EF786C543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F9DF-DCE8-71CC-0108-0135373D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A9EFC3-94F4-6457-3390-C416F576274E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3BEB9-E7AD-A910-99BB-34D9DA25D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0103B-502C-0C10-925D-9F655C227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1213" t="-1733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1498672-F89A-936B-68A4-7D7DA870F5A0}"/>
              </a:ext>
            </a:extLst>
          </p:cNvPr>
          <p:cNvSpPr/>
          <p:nvPr/>
        </p:nvSpPr>
        <p:spPr>
          <a:xfrm>
            <a:off x="1223617" y="1330871"/>
            <a:ext cx="2467155" cy="1101778"/>
          </a:xfrm>
          <a:prstGeom prst="wedgeRoundRectCallout">
            <a:avLst>
              <a:gd name="adj1" fmla="val 62384"/>
              <a:gd name="adj2" fmla="val 8912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estimate! How?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8C1A401-51B4-6BE2-04DF-E187F0FA62AA}"/>
              </a:ext>
            </a:extLst>
          </p:cNvPr>
          <p:cNvSpPr/>
          <p:nvPr/>
        </p:nvSpPr>
        <p:spPr>
          <a:xfrm>
            <a:off x="1007532" y="4122954"/>
            <a:ext cx="2683240" cy="2620746"/>
          </a:xfrm>
          <a:prstGeom prst="wedgeRoundRectCallout">
            <a:avLst>
              <a:gd name="adj1" fmla="val 64009"/>
              <a:gd name="adj2" fmla="val -7254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to estimate, many options</a:t>
            </a:r>
          </a:p>
          <a:p>
            <a:pPr algn="ctr"/>
            <a:r>
              <a:rPr lang="en-US" sz="2400" dirty="0"/>
              <a:t>If we had the **perfect** f, then we’d have a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75888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83BCA-07A9-37BF-EFE0-FF3AE2148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A844-8C01-79BC-D31B-74236786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AAF5D5-4439-58E3-E438-04876E26283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9A659-7F95-2FC8-AA88-58C440518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1: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/>
                  <a:t>normal</a:t>
                </a:r>
                <a:r>
                  <a:rPr lang="en-US" sz="2400" dirty="0"/>
                  <a:t> or </a:t>
                </a:r>
                <a:r>
                  <a:rPr lang="en-US" sz="2400" i="1" dirty="0"/>
                  <a:t>Gaussian</a:t>
                </a:r>
              </a:p>
              <a:p>
                <a:pPr>
                  <a:defRPr/>
                </a:pPr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 are the mean and variance of the kth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9A659-7F95-2FC8-AA88-58C440518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1135" t="-1733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6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AE080-5AE9-5B6B-D194-33E8CDD03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1E18-00D3-00EE-732A-539F16E8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19C461C-BFDF-8C6E-784B-A0114957A3D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4E327-0FFE-03D8-6A58-62343B96B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2:</a:t>
                </a:r>
              </a:p>
              <a:p>
                <a:pPr>
                  <a:defRPr/>
                </a:pPr>
                <a:r>
                  <a:rPr lang="en-US" sz="2200" dirty="0"/>
                  <a:t>classes have equal variance, i.e.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lvl="1">
                  <a:defRPr/>
                </a:pPr>
                <a:endParaRPr lang="en-US" sz="20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So we can use one variance term,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4E327-0FFE-03D8-6A58-62343B96B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1135" t="-1733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22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81C2B-5A32-7905-A69B-3CF117E5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DB0C-1B28-E3D5-B8BD-D401E300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613482-5D9F-E3F6-B147-35CD78590EC9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A8F3A-4E06-C754-147E-02830941A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2:</a:t>
                </a:r>
              </a:p>
              <a:p>
                <a:pPr>
                  <a:defRPr/>
                </a:pPr>
                <a:r>
                  <a:rPr lang="en-US" sz="2200" dirty="0"/>
                  <a:t>classes have equal variance, i.e.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lvl="1">
                  <a:defRPr/>
                </a:pPr>
                <a:endParaRPr lang="en-US" sz="20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So we can use one variance term,</a:t>
                </a:r>
              </a:p>
              <a:p>
                <a:pPr marL="502920" lvl="1" indent="0">
                  <a:buNone/>
                  <a:defRPr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A8F3A-4E06-C754-147E-02830941A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1135" t="-1733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14AF2152-2EE4-4DE7-45D9-639583D51B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9"/>
          <a:stretch/>
        </p:blipFill>
        <p:spPr>
          <a:xfrm>
            <a:off x="7968040" y="2808181"/>
            <a:ext cx="4467799" cy="38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0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A1F1C-271B-BF30-0133-7F4388503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60B3-70B4-120A-7499-3A8E0A72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732125-1845-DB5C-DE88-0329B1757C8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44F2B-6FBE-6426-8951-50647153E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2:</a:t>
                </a:r>
              </a:p>
              <a:p>
                <a:pPr>
                  <a:defRPr/>
                </a:pPr>
                <a:r>
                  <a:rPr lang="en-US" sz="2200" dirty="0"/>
                  <a:t>classes have equal variance, i.e.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So we can use one variance term,</a:t>
                </a:r>
              </a:p>
              <a:p>
                <a:pPr marL="502920" lvl="1" indent="0">
                  <a:buNone/>
                  <a:defRPr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Then, </a:t>
                </a:r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44F2B-6FBE-6426-8951-50647153E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972" t="-2475" b="-5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6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0D9A1-4B72-5B21-B863-CEA969A25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14CF-D0F6-CCD3-E8C8-0B6D8A32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F43A14-3525-1506-E12B-37E3658F347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861EF-F5B4-1AEB-2F15-721B00DB4B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0" indent="0">
                  <a:buNone/>
                  <a:defRPr/>
                </a:pPr>
                <a:r>
                  <a:rPr lang="en-US" sz="2400" b="1" i="1" dirty="0"/>
                  <a:t>Linear Discriminant Analysis (LDA) </a:t>
                </a:r>
                <a:r>
                  <a:rPr lang="en-US" sz="2400" dirty="0"/>
                  <a:t>with one predictor (p=1)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Assumption 2:</a:t>
                </a:r>
              </a:p>
              <a:p>
                <a:pPr>
                  <a:defRPr/>
                </a:pPr>
                <a:r>
                  <a:rPr lang="en-US" sz="2200" dirty="0"/>
                  <a:t>classes have equal variance, i.e.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So we can use one variance term,</a:t>
                </a:r>
              </a:p>
              <a:p>
                <a:pPr marL="502920" lvl="1" indent="0">
                  <a:buNone/>
                  <a:defRPr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02920" lvl="1" indent="0">
                  <a:buNone/>
                  <a:defRPr/>
                </a:pPr>
                <a:r>
                  <a:rPr lang="en-US" sz="2000" dirty="0"/>
                  <a:t>Then, </a:t>
                </a:r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861EF-F5B4-1AEB-2F15-721B00DB4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972" t="-2475" b="-5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0EE292-650E-EF30-2DAD-7BE44E4F6868}"/>
              </a:ext>
            </a:extLst>
          </p:cNvPr>
          <p:cNvSpPr/>
          <p:nvPr/>
        </p:nvSpPr>
        <p:spPr>
          <a:xfrm>
            <a:off x="5657088" y="5005692"/>
            <a:ext cx="4535424" cy="726300"/>
          </a:xfrm>
          <a:prstGeom prst="roundRect">
            <a:avLst/>
          </a:prstGeom>
          <a:noFill/>
          <a:ln w="76200">
            <a:solidFill>
              <a:srgbClr val="F6E1A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DC41C7E-513F-8ED1-F01A-1319647F72E9}"/>
              </a:ext>
            </a:extLst>
          </p:cNvPr>
          <p:cNvSpPr/>
          <p:nvPr/>
        </p:nvSpPr>
        <p:spPr>
          <a:xfrm>
            <a:off x="8107680" y="5954884"/>
            <a:ext cx="3694176" cy="696435"/>
          </a:xfrm>
          <a:prstGeom prst="wedgeRoundRectCallout">
            <a:avLst>
              <a:gd name="adj1" fmla="val -26283"/>
              <a:gd name="adj2" fmla="val -10195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our purposes, this is a constant</a:t>
            </a:r>
          </a:p>
        </p:txBody>
      </p:sp>
    </p:spTree>
    <p:extLst>
      <p:ext uri="{BB962C8B-B14F-4D97-AF65-F5344CB8AC3E}">
        <p14:creationId xmlns:p14="http://schemas.microsoft.com/office/powerpoint/2010/main" val="172813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470F-8217-6EA5-C542-58A3D5B62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222D-3A8C-3441-6090-48D2C74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247DC28-F77A-DD4C-0392-46D97F1E4AF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D8FDD-3589-8020-3F40-3984384E3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For generative models,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to plug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1" i="1" dirty="0"/>
              </a:p>
              <a:p>
                <a:pPr marL="0" indent="0">
                  <a:buNone/>
                  <a:defRPr/>
                </a:pPr>
                <a:endParaRPr lang="en-US" sz="2400" b="1" i="1" dirty="0"/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502920" lvl="1" indent="0">
                  <a:buNone/>
                  <a:defRPr/>
                </a:pPr>
                <a:endParaRPr lang="en-US" sz="2000" dirty="0"/>
              </a:p>
              <a:p>
                <a:pPr marL="502920" lvl="1" indent="0">
                  <a:buNone/>
                  <a:defRPr/>
                </a:pPr>
                <a:endParaRPr lang="en-US" sz="2000" dirty="0"/>
              </a:p>
              <a:p>
                <a:pPr marL="0" indent="0">
                  <a:buNone/>
                  <a:defRPr/>
                </a:pPr>
                <a:r>
                  <a:rPr lang="en-US" sz="2200" dirty="0"/>
                  <a:t>So we really just need to maximize: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D8FDD-3589-8020-3F40-3984384E3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1135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951311-C243-F3CC-8DB4-31C315AF8C8B}"/>
              </a:ext>
            </a:extLst>
          </p:cNvPr>
          <p:cNvSpPr/>
          <p:nvPr/>
        </p:nvSpPr>
        <p:spPr>
          <a:xfrm>
            <a:off x="5794313" y="2994012"/>
            <a:ext cx="4535424" cy="726300"/>
          </a:xfrm>
          <a:prstGeom prst="roundRect">
            <a:avLst/>
          </a:prstGeom>
          <a:noFill/>
          <a:ln w="76200">
            <a:solidFill>
              <a:srgbClr val="F6E1A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D68F1C0-9499-F574-2C40-F6035393B7F1}"/>
              </a:ext>
            </a:extLst>
          </p:cNvPr>
          <p:cNvSpPr/>
          <p:nvPr/>
        </p:nvSpPr>
        <p:spPr>
          <a:xfrm>
            <a:off x="8244905" y="3906628"/>
            <a:ext cx="3694176" cy="696435"/>
          </a:xfrm>
          <a:prstGeom prst="wedgeRoundRectCallout">
            <a:avLst>
              <a:gd name="adj1" fmla="val -26283"/>
              <a:gd name="adj2" fmla="val -10195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our purposes, this is a constant</a:t>
            </a:r>
          </a:p>
        </p:txBody>
      </p:sp>
    </p:spTree>
    <p:extLst>
      <p:ext uri="{BB962C8B-B14F-4D97-AF65-F5344CB8AC3E}">
        <p14:creationId xmlns:p14="http://schemas.microsoft.com/office/powerpoint/2010/main" val="79183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93E6B-500F-56FD-98C1-B93E68E4C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D1E-7330-77A5-34BD-85F9FF5B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19B4810-602D-2D57-655D-1EB6E4E88203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5EA58-4E08-D53F-8504-7170D9130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200" dirty="0"/>
                  <a:t>So we really just need to maximize: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  <a:defRPr/>
                </a:pPr>
                <a:r>
                  <a:rPr lang="en-US" sz="2200" dirty="0"/>
                  <a:t>This is called a </a:t>
                </a:r>
                <a:r>
                  <a:rPr lang="en-US" sz="2200" b="1" i="1" dirty="0"/>
                  <a:t>discriminant function </a:t>
                </a:r>
                <a:r>
                  <a:rPr lang="en-US" sz="2200" dirty="0"/>
                  <a:t>of x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5EA58-4E08-D53F-8504-7170D9130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824591" cy="5120640"/>
              </a:xfrm>
              <a:blipFill>
                <a:blip r:embed="rId3"/>
                <a:stretch>
                  <a:fillRect l="-972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7D957A-C245-5F8D-BB95-7F56173223B5}"/>
              </a:ext>
            </a:extLst>
          </p:cNvPr>
          <p:cNvCxnSpPr>
            <a:cxnSpLocks/>
          </p:cNvCxnSpPr>
          <p:nvPr/>
        </p:nvCxnSpPr>
        <p:spPr>
          <a:xfrm rot="5400000">
            <a:off x="7430770" y="2377440"/>
            <a:ext cx="591566" cy="250190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9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906DC-84C4-F7F3-7422-87FFBE2E6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0CE3-E608-C8BE-BA8A-334DF8A0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3E0E8F2-344A-EB85-4E12-1C4CE3B95B7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CB96-CA3D-6C35-BD85-679E33D50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206680"/>
            <a:ext cx="8136466" cy="6651319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200" dirty="0"/>
              <a:t>Example</a:t>
            </a:r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endParaRPr lang="en-US" sz="2200" dirty="0"/>
          </a:p>
        </p:txBody>
      </p:sp>
      <p:pic>
        <p:nvPicPr>
          <p:cNvPr id="6" name="Picture 5" descr="4.4.pdf">
            <a:extLst>
              <a:ext uri="{FF2B5EF4-FFF2-40B4-BE49-F238E27FC236}">
                <a16:creationId xmlns:a16="http://schemas.microsoft.com/office/drawing/2014/main" id="{C4FD0D7F-121F-1E72-0AC7-16D31FFF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12138" r="52148" b="10317"/>
          <a:stretch/>
        </p:blipFill>
        <p:spPr>
          <a:xfrm>
            <a:off x="3200401" y="1015603"/>
            <a:ext cx="5910481" cy="48267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4BCFF-3572-71AB-4E45-A4FCEE61C624}"/>
              </a:ext>
            </a:extLst>
          </p:cNvPr>
          <p:cNvCxnSpPr/>
          <p:nvPr/>
        </p:nvCxnSpPr>
        <p:spPr>
          <a:xfrm flipH="1">
            <a:off x="6324601" y="1226754"/>
            <a:ext cx="533400" cy="457200"/>
          </a:xfrm>
          <a:prstGeom prst="straightConnector1">
            <a:avLst/>
          </a:prstGeom>
          <a:ln w="76200" cap="rnd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D27C55-F866-7C88-287E-4E1F1D1ECEBD}"/>
              </a:ext>
            </a:extLst>
          </p:cNvPr>
          <p:cNvSpPr txBox="1"/>
          <p:nvPr/>
        </p:nvSpPr>
        <p:spPr>
          <a:xfrm>
            <a:off x="4997126" y="693354"/>
            <a:ext cx="449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Bayes’ Decision Boundary at </a:t>
            </a:r>
            <a:r>
              <a:rPr lang="en-US" sz="2400" b="1" i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Times"/>
                <a:cs typeface="Times"/>
              </a:rPr>
              <a:t>x=0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A3A63D-4BF5-A77D-5812-40D4F9D001B7}"/>
              </a:ext>
            </a:extLst>
          </p:cNvPr>
          <p:cNvCxnSpPr>
            <a:cxnSpLocks/>
          </p:cNvCxnSpPr>
          <p:nvPr/>
        </p:nvCxnSpPr>
        <p:spPr>
          <a:xfrm>
            <a:off x="5602224" y="2161236"/>
            <a:ext cx="0" cy="3027222"/>
          </a:xfrm>
          <a:prstGeom prst="line">
            <a:avLst/>
          </a:prstGeom>
          <a:ln w="57150" cap="rnd" cmpd="sng">
            <a:solidFill>
              <a:srgbClr val="13917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C3EAC7-99A8-BF5D-E03C-08DA31C90207}"/>
              </a:ext>
            </a:extLst>
          </p:cNvPr>
          <p:cNvGrpSpPr/>
          <p:nvPr/>
        </p:nvGrpSpPr>
        <p:grpSpPr>
          <a:xfrm>
            <a:off x="9043416" y="1457833"/>
            <a:ext cx="2552700" cy="587375"/>
            <a:chOff x="6019800" y="1774825"/>
            <a:chExt cx="2552700" cy="587375"/>
          </a:xfrm>
        </p:grpSpPr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06B61DE0-17E1-BFEE-9A4D-472C6EEEDC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863463"/>
                </p:ext>
              </p:extLst>
            </p:nvPr>
          </p:nvGraphicFramePr>
          <p:xfrm>
            <a:off x="6626225" y="1774825"/>
            <a:ext cx="194627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73100" imgH="203200" progId="Equation.3">
                    <p:embed/>
                  </p:oleObj>
                </mc:Choice>
                <mc:Fallback>
                  <p:oleObj name="Equation" r:id="rId4" imgW="673100" imgH="203200" progId="Equation.3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26225" y="1774825"/>
                          <a:ext cx="1946275" cy="587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B0937C-EBFF-3BB0-E433-09FCC022562B}"/>
                </a:ext>
              </a:extLst>
            </p:cNvPr>
            <p:cNvSpPr/>
            <p:nvPr/>
          </p:nvSpPr>
          <p:spPr>
            <a:xfrm>
              <a:off x="6019800" y="1916112"/>
              <a:ext cx="365760" cy="304800"/>
            </a:xfrm>
            <a:prstGeom prst="rect">
              <a:avLst/>
            </a:prstGeom>
            <a:solidFill>
              <a:srgbClr val="13917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1A9B4A0-BA94-4EA3-87ED-B603949C6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994772"/>
              </p:ext>
            </p:extLst>
          </p:nvPr>
        </p:nvGraphicFramePr>
        <p:xfrm>
          <a:off x="9195816" y="3721608"/>
          <a:ext cx="27908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508000" progId="Equation.3">
                  <p:embed/>
                </p:oleObj>
              </mc:Choice>
              <mc:Fallback>
                <p:oleObj name="Equation" r:id="rId6" imgW="965200" imgH="508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95816" y="3721608"/>
                        <a:ext cx="2790825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AC988DE-DC1B-97AA-5042-4350FC8DB121}"/>
              </a:ext>
            </a:extLst>
          </p:cNvPr>
          <p:cNvGrpSpPr/>
          <p:nvPr/>
        </p:nvGrpSpPr>
        <p:grpSpPr>
          <a:xfrm>
            <a:off x="9043416" y="2197608"/>
            <a:ext cx="2286000" cy="587375"/>
            <a:chOff x="6019800" y="2514600"/>
            <a:chExt cx="2286000" cy="5873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197F7-FD55-617C-684E-8A67599010BB}"/>
                </a:ext>
              </a:extLst>
            </p:cNvPr>
            <p:cNvSpPr/>
            <p:nvPr/>
          </p:nvSpPr>
          <p:spPr>
            <a:xfrm>
              <a:off x="6019800" y="2655887"/>
              <a:ext cx="365760" cy="304800"/>
            </a:xfrm>
            <a:prstGeom prst="rect">
              <a:avLst/>
            </a:prstGeom>
            <a:solidFill>
              <a:srgbClr val="B462B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45050C05-62AD-B48F-2305-CF72A57F74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123773"/>
                </p:ext>
              </p:extLst>
            </p:nvPr>
          </p:nvGraphicFramePr>
          <p:xfrm>
            <a:off x="6616700" y="2514600"/>
            <a:ext cx="16891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84200" imgH="203200" progId="Equation.3">
                    <p:embed/>
                  </p:oleObj>
                </mc:Choice>
                <mc:Fallback>
                  <p:oleObj name="Equation" r:id="rId8" imgW="584200" imgH="20320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16700" y="2514600"/>
                          <a:ext cx="1689100" cy="587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0ED2448-4E3C-66ED-72F1-D56AA5169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365150"/>
              </p:ext>
            </p:extLst>
          </p:nvPr>
        </p:nvGraphicFramePr>
        <p:xfrm>
          <a:off x="9653016" y="2959608"/>
          <a:ext cx="2092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900" imgH="228600" progId="Equation.3">
                  <p:embed/>
                </p:oleObj>
              </mc:Choice>
              <mc:Fallback>
                <p:oleObj name="Equation" r:id="rId10" imgW="72390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53016" y="2959608"/>
                        <a:ext cx="209232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F02F786-7938-DD6F-0CA1-1B37FD1CB95E}"/>
                  </a:ext>
                </a:extLst>
              </p:cNvPr>
              <p:cNvSpPr/>
              <p:nvPr/>
            </p:nvSpPr>
            <p:spPr>
              <a:xfrm>
                <a:off x="3742535" y="3429000"/>
                <a:ext cx="683161" cy="533400"/>
              </a:xfrm>
              <a:prstGeom prst="wedgeRoundRectCallout">
                <a:avLst>
                  <a:gd name="adj1" fmla="val 137968"/>
                  <a:gd name="adj2" fmla="val -41433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F02F786-7938-DD6F-0CA1-1B37FD1C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35" y="3429000"/>
                <a:ext cx="683161" cy="533400"/>
              </a:xfrm>
              <a:prstGeom prst="wedgeRoundRectCallout">
                <a:avLst>
                  <a:gd name="adj1" fmla="val 137968"/>
                  <a:gd name="adj2" fmla="val -41433"/>
                  <a:gd name="adj3" fmla="val 16667"/>
                </a:avLst>
              </a:prstGeom>
              <a:blipFill>
                <a:blip r:embed="rId13"/>
                <a:stretch>
                  <a:fillRect l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5401445D-6D98-A627-19FD-B67ED69A0131}"/>
                  </a:ext>
                </a:extLst>
              </p:cNvPr>
              <p:cNvSpPr/>
              <p:nvPr/>
            </p:nvSpPr>
            <p:spPr>
              <a:xfrm>
                <a:off x="7774094" y="3424428"/>
                <a:ext cx="683161" cy="533400"/>
              </a:xfrm>
              <a:prstGeom prst="wedgeRoundRectCallout">
                <a:avLst>
                  <a:gd name="adj1" fmla="val -110098"/>
                  <a:gd name="adj2" fmla="val -6657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5401445D-6D98-A627-19FD-B67ED69A0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094" y="3424428"/>
                <a:ext cx="683161" cy="533400"/>
              </a:xfrm>
              <a:prstGeom prst="wedgeRoundRectCallout">
                <a:avLst>
                  <a:gd name="adj1" fmla="val -110098"/>
                  <a:gd name="adj2" fmla="val -66576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F7B7A7-F77F-BEAF-4A81-8BF088ADC23E}"/>
              </a:ext>
            </a:extLst>
          </p:cNvPr>
          <p:cNvCxnSpPr>
            <a:cxnSpLocks/>
          </p:cNvCxnSpPr>
          <p:nvPr/>
        </p:nvCxnSpPr>
        <p:spPr>
          <a:xfrm>
            <a:off x="6845809" y="2161236"/>
            <a:ext cx="12192" cy="3027222"/>
          </a:xfrm>
          <a:prstGeom prst="line">
            <a:avLst/>
          </a:prstGeom>
          <a:ln w="57150" cap="rnd" cmpd="sng">
            <a:solidFill>
              <a:srgbClr val="B462B2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7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163BA-CE3F-D5C5-9D00-9D9E48D14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pink bars&#10;&#10;Description automatically generated">
            <a:extLst>
              <a:ext uri="{FF2B5EF4-FFF2-40B4-BE49-F238E27FC236}">
                <a16:creationId xmlns:a16="http://schemas.microsoft.com/office/drawing/2014/main" id="{2EE670A6-107A-B31D-5B92-378E3DF1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49" y="1543050"/>
            <a:ext cx="5809875" cy="4178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4686B-9206-C456-BAEE-68DAD56C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9380D3-F250-83BB-1674-9BF7732C217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C8C66-F488-7620-7A1B-C46E47278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206680"/>
                <a:ext cx="8136466" cy="6651319"/>
              </a:xfrm>
            </p:spPr>
            <p:txBody>
              <a:bodyPr anchor="t">
                <a:normAutofit fontScale="85000" lnSpcReduction="20000"/>
              </a:bodyPr>
              <a:lstStyle/>
              <a:p>
                <a:pPr marL="0" indent="0">
                  <a:buNone/>
                  <a:defRPr/>
                </a:pPr>
                <a:r>
                  <a:rPr lang="en-US" sz="2200" dirty="0"/>
                  <a:t>Example</a:t>
                </a:r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 marL="0" indent="0">
                  <a:buNone/>
                  <a:defRPr/>
                </a:pPr>
                <a:r>
                  <a:rPr lang="en-US" sz="2200" dirty="0"/>
                  <a:t>The decision boundary is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  <a:defRPr/>
                </a:pPr>
                <a:r>
                  <a:rPr lang="en-US" sz="2200" dirty="0"/>
                  <a:t>x values to the left of the boundary are assigned to green, and to the right are assigned to purple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0CB96-CA3D-6C35-BD85-679E33D50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206680"/>
                <a:ext cx="8136466" cy="6651319"/>
              </a:xfrm>
              <a:blipFill>
                <a:blip r:embed="rId4"/>
                <a:stretch>
                  <a:fillRect l="-780" t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7A7DC2-542E-E764-FDA0-5E5E3E51D3E9}"/>
              </a:ext>
            </a:extLst>
          </p:cNvPr>
          <p:cNvCxnSpPr/>
          <p:nvPr/>
        </p:nvCxnSpPr>
        <p:spPr>
          <a:xfrm flipH="1">
            <a:off x="6184901" y="1429954"/>
            <a:ext cx="533400" cy="457200"/>
          </a:xfrm>
          <a:prstGeom prst="straightConnector1">
            <a:avLst/>
          </a:prstGeom>
          <a:ln w="76200" cap="rnd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8B3D7C-F4F2-0E1B-8C51-31F56E9E487B}"/>
              </a:ext>
            </a:extLst>
          </p:cNvPr>
          <p:cNvSpPr txBox="1"/>
          <p:nvPr/>
        </p:nvSpPr>
        <p:spPr>
          <a:xfrm>
            <a:off x="4857426" y="896554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LDA Decision Boundary</a:t>
            </a:r>
            <a:endParaRPr lang="en-US" sz="2400" b="1" i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Times"/>
              <a:cs typeface="Time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AE16F5-3E9C-3E54-7A8C-7559ED6B03DA}"/>
              </a:ext>
            </a:extLst>
          </p:cNvPr>
          <p:cNvGrpSpPr/>
          <p:nvPr/>
        </p:nvGrpSpPr>
        <p:grpSpPr>
          <a:xfrm>
            <a:off x="9043416" y="1457833"/>
            <a:ext cx="2552700" cy="587375"/>
            <a:chOff x="6019800" y="1774825"/>
            <a:chExt cx="2552700" cy="587375"/>
          </a:xfrm>
        </p:grpSpPr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CF38BC28-760F-7CB9-FCEB-AA13921711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26225" y="1774825"/>
            <a:ext cx="194627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73100" imgH="203200" progId="Equation.3">
                    <p:embed/>
                  </p:oleObj>
                </mc:Choice>
                <mc:Fallback>
                  <p:oleObj name="Equation" r:id="rId5" imgW="673100" imgH="203200" progId="Equation.3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06B61DE0-17E1-BFEE-9A4D-472C6EEEDC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26225" y="1774825"/>
                          <a:ext cx="1946275" cy="587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FD16AF-18EF-BF84-6D18-531DF1E67B60}"/>
                </a:ext>
              </a:extLst>
            </p:cNvPr>
            <p:cNvSpPr/>
            <p:nvPr/>
          </p:nvSpPr>
          <p:spPr>
            <a:xfrm>
              <a:off x="6019800" y="1916112"/>
              <a:ext cx="365760" cy="304800"/>
            </a:xfrm>
            <a:prstGeom prst="rect">
              <a:avLst/>
            </a:prstGeom>
            <a:solidFill>
              <a:srgbClr val="13917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67061AF-8E24-2FD8-5306-E9CE5B869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5816" y="3721608"/>
          <a:ext cx="27908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" imgH="508000" progId="Equation.3">
                  <p:embed/>
                </p:oleObj>
              </mc:Choice>
              <mc:Fallback>
                <p:oleObj name="Equation" r:id="rId7" imgW="965200" imgH="50800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A9B4A0-BA94-4EA3-87ED-B603949C6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95816" y="3721608"/>
                        <a:ext cx="2790825" cy="146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2CFBAC8A-BBEE-946B-884F-67CEEBCA7FCF}"/>
              </a:ext>
            </a:extLst>
          </p:cNvPr>
          <p:cNvGrpSpPr/>
          <p:nvPr/>
        </p:nvGrpSpPr>
        <p:grpSpPr>
          <a:xfrm>
            <a:off x="9043416" y="2197608"/>
            <a:ext cx="2286000" cy="587375"/>
            <a:chOff x="6019800" y="2514600"/>
            <a:chExt cx="2286000" cy="5873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FCE0CD-891D-C8C5-0C63-5DC523AC2806}"/>
                </a:ext>
              </a:extLst>
            </p:cNvPr>
            <p:cNvSpPr/>
            <p:nvPr/>
          </p:nvSpPr>
          <p:spPr>
            <a:xfrm>
              <a:off x="6019800" y="2655887"/>
              <a:ext cx="365760" cy="304800"/>
            </a:xfrm>
            <a:prstGeom prst="rect">
              <a:avLst/>
            </a:prstGeom>
            <a:solidFill>
              <a:srgbClr val="B462B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90263CD9-1619-760B-5140-7BE53580A2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16700" y="2514600"/>
            <a:ext cx="16891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84200" imgH="203200" progId="Equation.3">
                    <p:embed/>
                  </p:oleObj>
                </mc:Choice>
                <mc:Fallback>
                  <p:oleObj name="Equation" r:id="rId9" imgW="584200" imgH="20320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45050C05-62AD-B48F-2305-CF72A57F74C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16700" y="2514600"/>
                          <a:ext cx="1689100" cy="587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EA3A4B99-C4BC-1F84-1E9F-B4BB36F87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3016" y="2959608"/>
          <a:ext cx="2092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23900" imgH="228600" progId="Equation.3">
                  <p:embed/>
                </p:oleObj>
              </mc:Choice>
              <mc:Fallback>
                <p:oleObj name="Equation" r:id="rId11" imgW="723900" imgH="22860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50ED2448-4E3C-66ED-72F1-D56AA5169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53016" y="2959608"/>
                        <a:ext cx="209232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6A87EBFE-13E2-505F-77BC-E637B45F2C9D}"/>
                  </a:ext>
                </a:extLst>
              </p:cNvPr>
              <p:cNvSpPr/>
              <p:nvPr/>
            </p:nvSpPr>
            <p:spPr>
              <a:xfrm>
                <a:off x="3742535" y="3429000"/>
                <a:ext cx="683161" cy="533400"/>
              </a:xfrm>
              <a:prstGeom prst="wedgeRoundRectCallout">
                <a:avLst>
                  <a:gd name="adj1" fmla="val 137968"/>
                  <a:gd name="adj2" fmla="val -41433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ounded Rectangular Callout 26">
                <a:extLst>
                  <a:ext uri="{FF2B5EF4-FFF2-40B4-BE49-F238E27FC236}">
                    <a16:creationId xmlns:a16="http://schemas.microsoft.com/office/drawing/2014/main" id="{5F02F786-7938-DD6F-0CA1-1B37FD1C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35" y="3429000"/>
                <a:ext cx="683161" cy="533400"/>
              </a:xfrm>
              <a:prstGeom prst="wedgeRoundRectCallout">
                <a:avLst>
                  <a:gd name="adj1" fmla="val 137968"/>
                  <a:gd name="adj2" fmla="val -41433"/>
                  <a:gd name="adj3" fmla="val 16667"/>
                </a:avLst>
              </a:prstGeom>
              <a:blipFill>
                <a:blip r:embed="rId13"/>
                <a:stretch>
                  <a:fillRect l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02A508C5-819A-D620-64DD-37AEC95DBDC0}"/>
                  </a:ext>
                </a:extLst>
              </p:cNvPr>
              <p:cNvSpPr/>
              <p:nvPr/>
            </p:nvSpPr>
            <p:spPr>
              <a:xfrm>
                <a:off x="7774094" y="3424428"/>
                <a:ext cx="683161" cy="533400"/>
              </a:xfrm>
              <a:prstGeom prst="wedgeRoundRectCallout">
                <a:avLst>
                  <a:gd name="adj1" fmla="val -110098"/>
                  <a:gd name="adj2" fmla="val -66576"/>
                  <a:gd name="adj3" fmla="val 16667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ounded Rectangular Callout 27">
                <a:extLst>
                  <a:ext uri="{FF2B5EF4-FFF2-40B4-BE49-F238E27FC236}">
                    <a16:creationId xmlns:a16="http://schemas.microsoft.com/office/drawing/2014/main" id="{5401445D-6D98-A627-19FD-B67ED69A0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094" y="3424428"/>
                <a:ext cx="683161" cy="533400"/>
              </a:xfrm>
              <a:prstGeom prst="wedgeRoundRectCallout">
                <a:avLst>
                  <a:gd name="adj1" fmla="val -110098"/>
                  <a:gd name="adj2" fmla="val -66576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67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Bayes Classifier</a:t>
            </a:r>
          </a:p>
          <a:p>
            <a:pPr>
              <a:defRPr/>
            </a:pPr>
            <a:r>
              <a:rPr lang="en-US" sz="2200" dirty="0"/>
              <a:t>Linear Discriminant Analysis</a:t>
            </a:r>
          </a:p>
          <a:p>
            <a:pPr>
              <a:defRPr/>
            </a:pPr>
            <a:r>
              <a:rPr lang="en-US" sz="2200" dirty="0"/>
              <a:t>Quadratic Discriminant Analysis</a:t>
            </a:r>
          </a:p>
          <a:p>
            <a:pPr>
              <a:defRPr/>
            </a:pPr>
            <a:r>
              <a:rPr lang="en-US" sz="2200" dirty="0"/>
              <a:t>Naive Bayes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90205-934C-376C-C060-B852F9CA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9A32-FF28-C478-7B54-19E50A46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50D570-596B-AE74-349E-38066FCC5A8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20EA2-0340-C933-6CBF-D20748FFC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206680"/>
                <a:ext cx="8136466" cy="665131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Estimating parameters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In practice, we don’t know the actual values for the parameters, so we have to estimate them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The LDA method uses the following estimate: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(the average of all the training examples from class k)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20EA2-0340-C933-6CBF-D20748FFC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206680"/>
                <a:ext cx="8136466" cy="6651319"/>
              </a:xfrm>
              <a:blipFill>
                <a:blip r:embed="rId3"/>
                <a:stretch>
                  <a:fillRect l="-1248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78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1CBE1-A670-BE2F-E75F-804248EFD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60DE-61E7-751A-A0B1-721AC80B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C02430-C731-B62A-1DC6-520B7301AB83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3310B-2696-CE31-1ACB-99FEBC949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206680"/>
                <a:ext cx="8381688" cy="665131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Estimating parameters 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In practice, we don’t know the actual values for the parameters, so we have to estimate them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The LDA method uses the following estimate: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(the average of all the training examples from class k)</a:t>
                </a:r>
              </a:p>
              <a:p>
                <a:pPr>
                  <a:defRPr/>
                </a:pPr>
                <a:r>
                  <a:rPr lang="en-US" sz="2400" dirty="0"/>
                  <a:t>Using that mean estimate, we then get: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(weighted average of the sample variances of each class)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3310B-2696-CE31-1ACB-99FEBC949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206680"/>
                <a:ext cx="8381688" cy="6651319"/>
              </a:xfrm>
              <a:blipFill>
                <a:blip r:embed="rId3"/>
                <a:stretch>
                  <a:fillRect l="-1210" t="-1145" r="-908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B4B79-35C6-4383-4664-D7301AD43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3347-F797-69A7-E0D1-E4102C4D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009445-B6AF-A92F-C43C-282E034CD22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4850E-135A-F88D-9892-C44A1DC9C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206680"/>
                <a:ext cx="8381688" cy="665131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Estimating parameters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In practice, we don’t know the actual values for the parameters, so we have to estimate them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The LDA method uses the following estimate: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(the average of all the training examples from class k)</a:t>
                </a:r>
              </a:p>
              <a:p>
                <a:pPr>
                  <a:defRPr/>
                </a:pPr>
                <a:r>
                  <a:rPr lang="en-US" sz="2400" dirty="0"/>
                  <a:t>Using that mean estimate, we then get: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	(weighted average of the sample variances of each class)</a:t>
                </a:r>
              </a:p>
              <a:p>
                <a:pPr>
                  <a:defRPr/>
                </a:pPr>
                <a:r>
                  <a:rPr lang="en-US" sz="2400" dirty="0"/>
                  <a:t>And remember,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4850E-135A-F88D-9892-C44A1DC9C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206680"/>
                <a:ext cx="8381688" cy="6651319"/>
              </a:xfrm>
              <a:blipFill>
                <a:blip r:embed="rId3"/>
                <a:stretch>
                  <a:fillRect l="-1210" t="-1145" r="-908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34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0D40A-FE0A-B497-1BD3-20B89FB9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B2C7-ABE6-11F7-916F-BBE4AF20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1EA0E5-2E78-A8C9-C955-1119557BEC2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2F9D-604E-E450-2053-BCCACB6F5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uses all of those estimates to get the discriminant function, and assigns an observation to the class for which the function is largest.</a:t>
                </a:r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:r>
                  <a:rPr lang="en-US" sz="2400" dirty="0"/>
                  <a:t>The linear in LDA comes form the fact that this function is linear in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2F9D-604E-E450-2053-BCCACB6F5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7CCE1734-DCAE-6B37-0E72-C3DCFB8D6F6A}"/>
              </a:ext>
            </a:extLst>
          </p:cNvPr>
          <p:cNvCxnSpPr>
            <a:cxnSpLocks/>
          </p:cNvCxnSpPr>
          <p:nvPr/>
        </p:nvCxnSpPr>
        <p:spPr>
          <a:xfrm rot="5400000">
            <a:off x="7536291" y="3016107"/>
            <a:ext cx="880873" cy="456979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1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3032A-D77F-58A8-82D1-BEEA7FA7C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9950-B071-B1C8-CF24-56188890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DB5CF6-AB6D-465C-840E-2A8F01D6EDE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C61D-D355-FF8C-9BDE-24391FEA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one predictor makes 2 assumptions:</a:t>
            </a:r>
          </a:p>
          <a:p>
            <a:pPr>
              <a:defRPr/>
            </a:pPr>
            <a:r>
              <a:rPr lang="en-US" sz="2400" dirty="0"/>
              <a:t>Observations within class are normally distributed</a:t>
            </a:r>
          </a:p>
          <a:p>
            <a:pPr>
              <a:defRPr/>
            </a:pPr>
            <a:r>
              <a:rPr lang="en-US" sz="2400" dirty="0"/>
              <a:t>All classes have common variance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EC6451-F1E9-08BD-4E1D-0BF5647886DE}"/>
              </a:ext>
            </a:extLst>
          </p:cNvPr>
          <p:cNvSpPr/>
          <p:nvPr/>
        </p:nvSpPr>
        <p:spPr>
          <a:xfrm>
            <a:off x="4807562" y="2667000"/>
            <a:ext cx="55312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do you think we need to change to work with </a:t>
            </a:r>
            <a:r>
              <a:rPr lang="en-US" sz="2400" b="1" dirty="0"/>
              <a:t>multiple</a:t>
            </a:r>
            <a:r>
              <a:rPr lang="en-US" sz="2400" dirty="0"/>
              <a:t> predictors? </a:t>
            </a:r>
          </a:p>
        </p:txBody>
      </p:sp>
    </p:spTree>
    <p:extLst>
      <p:ext uri="{BB962C8B-B14F-4D97-AF65-F5344CB8AC3E}">
        <p14:creationId xmlns:p14="http://schemas.microsoft.com/office/powerpoint/2010/main" val="165943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804C2-001F-58DE-7B2E-4D04BC1CF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3AB4-A0B3-F473-635C-91219A66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C9E390-FEC8-A0D4-7C2C-194BE8F0EA7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FD42-D5C6-19C4-A482-9C418CE4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one predictor makes 2 assumptions:</a:t>
            </a:r>
          </a:p>
          <a:p>
            <a:pPr>
              <a:defRPr/>
            </a:pPr>
            <a:r>
              <a:rPr lang="en-US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Observations within class are normally distributed</a:t>
            </a:r>
          </a:p>
          <a:p>
            <a:pPr>
              <a:defRPr/>
            </a:pPr>
            <a:r>
              <a:rPr lang="en-US" sz="2400" dirty="0"/>
              <a:t>All classes have common variance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C1DCA4-067B-E008-22A2-CA50906521B6}"/>
              </a:ext>
            </a:extLst>
          </p:cNvPr>
          <p:cNvSpPr/>
          <p:nvPr/>
        </p:nvSpPr>
        <p:spPr>
          <a:xfrm>
            <a:off x="4807562" y="2667000"/>
            <a:ext cx="5531254" cy="1524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do you think we need to change to work with </a:t>
            </a:r>
            <a:r>
              <a:rPr lang="en-US" sz="2400" b="1" dirty="0"/>
              <a:t>multiple</a:t>
            </a:r>
            <a:r>
              <a:rPr lang="en-US" sz="2400" dirty="0"/>
              <a:t> predictors? </a:t>
            </a:r>
          </a:p>
        </p:txBody>
      </p:sp>
    </p:spTree>
    <p:extLst>
      <p:ext uri="{BB962C8B-B14F-4D97-AF65-F5344CB8AC3E}">
        <p14:creationId xmlns:p14="http://schemas.microsoft.com/office/powerpoint/2010/main" val="22888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DB511-67AB-7585-03D7-1C7DCECFA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B76-C0A2-B00D-9943-46D6FE49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CDEAD4-00D3-4827-CE69-59F5DB3B795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A20E-4CC3-6399-9301-C221756A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i="1" dirty="0"/>
              <a:t>multiple predictors</a:t>
            </a:r>
          </a:p>
          <a:p>
            <a:pPr>
              <a:defRPr/>
            </a:pPr>
            <a:r>
              <a:rPr lang="en-US" sz="2400" dirty="0"/>
              <a:t>Assume observations within class are </a:t>
            </a:r>
            <a:r>
              <a:rPr lang="en-US" sz="2400" i="1" dirty="0"/>
              <a:t>multivariate normally distributed</a:t>
            </a:r>
          </a:p>
        </p:txBody>
      </p:sp>
      <p:pic>
        <p:nvPicPr>
          <p:cNvPr id="4" name="Picture 3" descr="4.5.pdf">
            <a:extLst>
              <a:ext uri="{FF2B5EF4-FFF2-40B4-BE49-F238E27FC236}">
                <a16:creationId xmlns:a16="http://schemas.microsoft.com/office/drawing/2014/main" id="{D196F09B-9AF2-78B6-F854-B3A11DDE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58" y="1877567"/>
            <a:ext cx="7883958" cy="4304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F710D-A9FF-949A-E5C8-6F1AA04264A7}"/>
              </a:ext>
            </a:extLst>
          </p:cNvPr>
          <p:cNvSpPr txBox="1"/>
          <p:nvPr/>
        </p:nvSpPr>
        <p:spPr>
          <a:xfrm>
            <a:off x="4942554" y="5684286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uncorrelated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B27C8-49EC-268F-A293-604840066D3B}"/>
              </a:ext>
            </a:extLst>
          </p:cNvPr>
          <p:cNvSpPr txBox="1"/>
          <p:nvPr/>
        </p:nvSpPr>
        <p:spPr>
          <a:xfrm>
            <a:off x="9192188" y="5684286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or </a:t>
            </a:r>
          </a:p>
          <a:p>
            <a:r>
              <a:rPr lang="en-US" dirty="0"/>
              <a:t>unequal variance</a:t>
            </a:r>
          </a:p>
        </p:txBody>
      </p:sp>
    </p:spTree>
    <p:extLst>
      <p:ext uri="{BB962C8B-B14F-4D97-AF65-F5344CB8AC3E}">
        <p14:creationId xmlns:p14="http://schemas.microsoft.com/office/powerpoint/2010/main" val="79991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8EAD-C1E9-8BA1-3B6D-265179B1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86E4-4C6E-EBEC-A1FE-E5B543F0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AB60DC-2266-8283-F234-C46D68586BB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265D1-FCB5-80ED-69ED-1D4D6B7C3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on </a:t>
                </a:r>
                <a:r>
                  <a:rPr lang="en-US" sz="2400" i="1" dirty="0"/>
                  <a:t>multiple predictors</a:t>
                </a:r>
              </a:p>
              <a:p>
                <a:pPr>
                  <a:defRPr/>
                </a:pPr>
                <a:r>
                  <a:rPr lang="en-US" sz="2400" dirty="0"/>
                  <a:t>Assume observations within class are </a:t>
                </a:r>
                <a:r>
                  <a:rPr lang="en-US" sz="2400" i="1" dirty="0"/>
                  <a:t>multivariate normally distributed</a:t>
                </a:r>
              </a:p>
              <a:p>
                <a:pPr>
                  <a:defRPr/>
                </a:pPr>
                <a:endParaRPr lang="en-US" sz="2400" i="1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mean</a:t>
                </a:r>
                <a:r>
                  <a:rPr lang="en-US" sz="2200" dirty="0"/>
                  <a:t>?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sz="2200" dirty="0"/>
                  <a:t> (with p components)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variance</a:t>
                </a:r>
                <a:r>
                  <a:rPr lang="en-US" sz="2200" dirty="0"/>
                  <a:t>? 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200" dirty="0"/>
                  <a:t> (p x p covariance matrix of 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265D1-FCB5-80ED-69ED-1D4D6B7C3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6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F3B1A-DF27-F7E0-D122-085A501B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1C7-C8CD-DA3D-63FF-3FE367D3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75C07D8-D6B9-52B9-EA8A-92D70BD8DA3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A41B-7211-DA38-A669-21ACDF47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one predictor makes 2 assumptions:</a:t>
            </a:r>
          </a:p>
          <a:p>
            <a:pPr>
              <a:defRPr/>
            </a:pPr>
            <a:r>
              <a:rPr lang="en-US" sz="2400" dirty="0"/>
              <a:t>Observations within class are normally distributed</a:t>
            </a:r>
          </a:p>
          <a:p>
            <a:pPr>
              <a:defRPr/>
            </a:pPr>
            <a:r>
              <a:rPr lang="en-US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All classes have common variance</a:t>
            </a:r>
          </a:p>
        </p:txBody>
      </p:sp>
    </p:spTree>
    <p:extLst>
      <p:ext uri="{BB962C8B-B14F-4D97-AF65-F5344CB8AC3E}">
        <p14:creationId xmlns:p14="http://schemas.microsoft.com/office/powerpoint/2010/main" val="404805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ADCF2-B469-AFCA-CBB5-E6B71A189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571-C435-9B22-0A63-26B3D799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FA717E-2B74-E3B1-AB67-C9C92450C82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3FC6-6D82-7A7B-6962-60E5BF4EF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on </a:t>
                </a:r>
                <a:r>
                  <a:rPr lang="en-US" sz="2400" i="1" dirty="0"/>
                  <a:t>multiple predictors</a:t>
                </a:r>
              </a:p>
              <a:p>
                <a:pPr>
                  <a:defRPr/>
                </a:pPr>
                <a:r>
                  <a:rPr lang="en-US" sz="2400" dirty="0"/>
                  <a:t>Assume observations within class are </a:t>
                </a:r>
                <a:r>
                  <a:rPr lang="en-US" sz="2400" i="1" dirty="0"/>
                  <a:t>multivariate normally distributed</a:t>
                </a:r>
              </a:p>
              <a:p>
                <a:pPr>
                  <a:defRPr/>
                </a:pPr>
                <a:endParaRPr lang="en-US" sz="2400" i="1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mean</a:t>
                </a:r>
                <a:r>
                  <a:rPr lang="en-US" sz="2200" dirty="0"/>
                  <a:t>?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sz="2200" dirty="0"/>
                  <a:t> (with p components)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variance</a:t>
                </a:r>
                <a:r>
                  <a:rPr lang="en-US" sz="2200" dirty="0"/>
                  <a:t>? 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200" dirty="0"/>
                  <a:t> (p x p covariance matrix of 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3FC6-6D82-7A7B-6962-60E5BF4EF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9D38EA2-A0B2-5D81-1970-B16ACE484420}"/>
              </a:ext>
            </a:extLst>
          </p:cNvPr>
          <p:cNvSpPr/>
          <p:nvPr/>
        </p:nvSpPr>
        <p:spPr>
          <a:xfrm>
            <a:off x="7795846" y="5345722"/>
            <a:ext cx="2239108" cy="710611"/>
          </a:xfrm>
          <a:prstGeom prst="wedgeRoundRectCallout">
            <a:avLst>
              <a:gd name="adj1" fmla="val -59246"/>
              <a:gd name="adj2" fmla="val -12805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Assume equal for all classes, K</a:t>
            </a:r>
          </a:p>
        </p:txBody>
      </p:sp>
    </p:spTree>
    <p:extLst>
      <p:ext uri="{BB962C8B-B14F-4D97-AF65-F5344CB8AC3E}">
        <p14:creationId xmlns:p14="http://schemas.microsoft.com/office/powerpoint/2010/main" val="7459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Logistic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6317E5EA-E545-A73F-E613-DC8B2CF3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99" y="206681"/>
            <a:ext cx="8983058" cy="221863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C3C2555-A7C0-DBF8-9A82-2A296B504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392" y="2332674"/>
            <a:ext cx="6107044" cy="434250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1C1D34-8858-6F62-53DE-3D880057DC97}"/>
              </a:ext>
            </a:extLst>
          </p:cNvPr>
          <p:cNvSpPr/>
          <p:nvPr/>
        </p:nvSpPr>
        <p:spPr>
          <a:xfrm>
            <a:off x="9100409" y="3285946"/>
            <a:ext cx="2348652" cy="250474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Which predictors are significant?</a:t>
            </a:r>
          </a:p>
        </p:txBody>
      </p:sp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38428-4ECF-6592-89A3-99879D505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55D1-2BB8-A5AE-04D7-D14E3C4E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2D9981-B01E-2BB6-926F-431E6A81385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6FD4-17CF-89EF-0133-751464CF1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on </a:t>
                </a:r>
                <a:r>
                  <a:rPr lang="en-US" sz="2400" i="1" dirty="0"/>
                  <a:t>multiple predictors</a:t>
                </a:r>
              </a:p>
              <a:p>
                <a:pPr>
                  <a:defRPr/>
                </a:pPr>
                <a:r>
                  <a:rPr lang="en-US" sz="2400" dirty="0"/>
                  <a:t>Assume observations within class are </a:t>
                </a:r>
                <a:r>
                  <a:rPr lang="en-US" sz="2400" i="1" dirty="0"/>
                  <a:t>multivariate normally distributed</a:t>
                </a:r>
              </a:p>
              <a:p>
                <a:pPr>
                  <a:defRPr/>
                </a:pPr>
                <a:endParaRPr lang="en-US" sz="2400" i="1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mean</a:t>
                </a:r>
                <a:r>
                  <a:rPr lang="en-US" sz="2200" dirty="0"/>
                  <a:t>?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sz="2200" dirty="0"/>
                  <a:t> (with p components)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lvl="1">
                  <a:defRPr/>
                </a:pPr>
                <a:r>
                  <a:rPr lang="en-US" sz="2200" dirty="0"/>
                  <a:t>What happens to the </a:t>
                </a:r>
                <a:r>
                  <a:rPr lang="en-US" sz="2200" b="1" dirty="0"/>
                  <a:t>variance</a:t>
                </a:r>
                <a:r>
                  <a:rPr lang="en-US" sz="2200" dirty="0"/>
                  <a:t>? </a:t>
                </a:r>
              </a:p>
              <a:p>
                <a:pPr lvl="1">
                  <a:defRPr/>
                </a:pPr>
                <a:endParaRPr lang="en-US" sz="2200" dirty="0"/>
              </a:p>
              <a:p>
                <a:pPr marL="502920" lvl="1" indent="0">
                  <a:buNone/>
                  <a:defRPr/>
                </a:pPr>
                <a:r>
                  <a:rPr lang="en-US" sz="22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 sz="2200" dirty="0"/>
                  <a:t> (p x p covariance matrix of X)</a:t>
                </a:r>
              </a:p>
              <a:p>
                <a:pPr marL="502920" lvl="1" indent="0">
                  <a:buNone/>
                  <a:defRPr/>
                </a:pPr>
                <a:endParaRPr lang="en-US" sz="2200" dirty="0"/>
              </a:p>
              <a:p>
                <a:pPr>
                  <a:defRPr/>
                </a:pPr>
                <a:r>
                  <a:rPr lang="en-US" sz="2400" dirty="0"/>
                  <a:t>Plugging in, we get the matrix version of our previous equation:</a:t>
                </a:r>
              </a:p>
              <a:p>
                <a:pPr marL="50292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76FD4-17CF-89EF-0133-751464CF1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57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26D11-6428-65A1-2994-A59CD2D1B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BFD1-7EE4-4B7E-F387-DA8C01EA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6CC377-BEA2-48F5-330C-8E941102692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9551-B0AE-FD9D-4942-929312BA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E46D1C49-BFFF-2D9D-C7CA-068C8DF9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67" y="801666"/>
            <a:ext cx="5811227" cy="5431316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E22F50A-E39A-9206-CD7B-408A18C1ABB1}"/>
              </a:ext>
            </a:extLst>
          </p:cNvPr>
          <p:cNvSpPr/>
          <p:nvPr/>
        </p:nvSpPr>
        <p:spPr>
          <a:xfrm>
            <a:off x="7447130" y="398585"/>
            <a:ext cx="1476664" cy="937846"/>
          </a:xfrm>
          <a:prstGeom prst="wedgeRoundRectCallout">
            <a:avLst>
              <a:gd name="adj1" fmla="val -13051"/>
              <a:gd name="adj2" fmla="val 10944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1 vs Class 2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55B34BDE-A919-74DF-550F-49F1427AB483}"/>
              </a:ext>
            </a:extLst>
          </p:cNvPr>
          <p:cNvSpPr/>
          <p:nvPr/>
        </p:nvSpPr>
        <p:spPr>
          <a:xfrm>
            <a:off x="7071053" y="5826952"/>
            <a:ext cx="1476664" cy="937846"/>
          </a:xfrm>
          <a:prstGeom prst="wedgeRoundRectCallout">
            <a:avLst>
              <a:gd name="adj1" fmla="val -74180"/>
              <a:gd name="adj2" fmla="val -13680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2 vs Class 3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DFDB8354-AEA7-367B-644E-9368D3D4861A}"/>
              </a:ext>
            </a:extLst>
          </p:cNvPr>
          <p:cNvSpPr/>
          <p:nvPr/>
        </p:nvSpPr>
        <p:spPr>
          <a:xfrm>
            <a:off x="2374234" y="1958337"/>
            <a:ext cx="1476664" cy="937846"/>
          </a:xfrm>
          <a:prstGeom prst="wedgeRoundRectCallout">
            <a:avLst>
              <a:gd name="adj1" fmla="val 98888"/>
              <a:gd name="adj2" fmla="val 7569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1 vs Class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C734C-1749-4920-B240-E61042CAD9A3}"/>
              </a:ext>
            </a:extLst>
          </p:cNvPr>
          <p:cNvSpPr txBox="1"/>
          <p:nvPr/>
        </p:nvSpPr>
        <p:spPr>
          <a:xfrm>
            <a:off x="9369375" y="760518"/>
            <a:ext cx="2413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 = 2</a:t>
            </a:r>
          </a:p>
          <a:p>
            <a:endParaRPr lang="en-US" sz="2400" dirty="0"/>
          </a:p>
          <a:p>
            <a:r>
              <a:rPr lang="en-US" sz="2400" dirty="0"/>
              <a:t>Ellipses represent 95% of the probability for each class</a:t>
            </a:r>
          </a:p>
          <a:p>
            <a:endParaRPr lang="en-US" sz="2400" dirty="0"/>
          </a:p>
          <a:p>
            <a:r>
              <a:rPr lang="en-US" sz="2400" dirty="0"/>
              <a:t>Dashed lines are the Bayes decision boundaries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226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9E4E7-0E6B-7EF4-A9C9-BFB519FE4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DED6C546-4414-8427-9B78-4BDE2D59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57" y="1336431"/>
            <a:ext cx="5617633" cy="482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0254D-0B94-C424-3AC7-5DCB13BD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B6B00D-8605-6576-5455-DF11DDBE602B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DDD-4710-53D4-3A56-5621817E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FC9FE-F4C3-3DB2-36F1-EE4526617713}"/>
              </a:ext>
            </a:extLst>
          </p:cNvPr>
          <p:cNvSpPr txBox="1"/>
          <p:nvPr/>
        </p:nvSpPr>
        <p:spPr>
          <a:xfrm>
            <a:off x="9369375" y="760518"/>
            <a:ext cx="24130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 = 2</a:t>
            </a:r>
          </a:p>
          <a:p>
            <a:endParaRPr lang="en-US" sz="2400" dirty="0"/>
          </a:p>
          <a:p>
            <a:r>
              <a:rPr lang="en-US" sz="2400" dirty="0"/>
              <a:t>Ellipses represent 95% of the probability for each class</a:t>
            </a:r>
          </a:p>
          <a:p>
            <a:endParaRPr lang="en-US" sz="2400" dirty="0"/>
          </a:p>
          <a:p>
            <a:r>
              <a:rPr lang="en-US" sz="2400" dirty="0"/>
              <a:t>Dashed lines are the Bayes decision boundaries </a:t>
            </a:r>
          </a:p>
          <a:p>
            <a:endParaRPr lang="en-US" sz="2400" dirty="0"/>
          </a:p>
          <a:p>
            <a:r>
              <a:rPr lang="en-US" sz="2400" dirty="0"/>
              <a:t>Solid lines are LDA decision boundaries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2D3C03D5-48F8-118D-7AC9-B2880D0EAC84}"/>
              </a:ext>
            </a:extLst>
          </p:cNvPr>
          <p:cNvSpPr/>
          <p:nvPr/>
        </p:nvSpPr>
        <p:spPr>
          <a:xfrm>
            <a:off x="7447130" y="398585"/>
            <a:ext cx="1476664" cy="937846"/>
          </a:xfrm>
          <a:prstGeom prst="wedgeRoundRectCallout">
            <a:avLst>
              <a:gd name="adj1" fmla="val -13051"/>
              <a:gd name="adj2" fmla="val 10944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1 vs Class 2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3AD7B7E5-40F3-251A-0853-7D698A6ACE01}"/>
              </a:ext>
            </a:extLst>
          </p:cNvPr>
          <p:cNvSpPr/>
          <p:nvPr/>
        </p:nvSpPr>
        <p:spPr>
          <a:xfrm>
            <a:off x="6906316" y="5826952"/>
            <a:ext cx="1476664" cy="937846"/>
          </a:xfrm>
          <a:prstGeom prst="wedgeRoundRectCallout">
            <a:avLst>
              <a:gd name="adj1" fmla="val -74180"/>
              <a:gd name="adj2" fmla="val -13680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2 vs Class 3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CDDFDAEA-8DAA-97E7-3EFA-A1A4E379CB92}"/>
              </a:ext>
            </a:extLst>
          </p:cNvPr>
          <p:cNvSpPr/>
          <p:nvPr/>
        </p:nvSpPr>
        <p:spPr>
          <a:xfrm>
            <a:off x="2540764" y="1512861"/>
            <a:ext cx="1476664" cy="937846"/>
          </a:xfrm>
          <a:prstGeom prst="wedgeRoundRectCallout">
            <a:avLst>
              <a:gd name="adj1" fmla="val 98888"/>
              <a:gd name="adj2" fmla="val 7569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1 vs Class 3</a:t>
            </a:r>
          </a:p>
        </p:txBody>
      </p:sp>
    </p:spTree>
    <p:extLst>
      <p:ext uri="{BB962C8B-B14F-4D97-AF65-F5344CB8AC3E}">
        <p14:creationId xmlns:p14="http://schemas.microsoft.com/office/powerpoint/2010/main" val="2965042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A2985-54E7-0FA3-EEEB-42951CD0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B83C-9FDA-469E-82D1-2F4222B8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8E46D31-9E18-655C-8C21-A6A5DA2545C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57F7-35AC-ADED-1E07-D18FC4C3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(from logistic regression lecture)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matric on </a:t>
            </a:r>
            <a:r>
              <a:rPr lang="en-US" sz="2400" i="1" dirty="0"/>
              <a:t>training data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A582A38-D06E-6EC1-5AC8-834A5353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898650"/>
            <a:ext cx="6858000" cy="23241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B141C-A5FE-8EA4-FC47-9804C1C5501B}"/>
              </a:ext>
            </a:extLst>
          </p:cNvPr>
          <p:cNvSpPr/>
          <p:nvPr/>
        </p:nvSpPr>
        <p:spPr>
          <a:xfrm>
            <a:off x="4832962" y="4675033"/>
            <a:ext cx="5962038" cy="19762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overall error rate? Does that seem good or bod? </a:t>
            </a:r>
          </a:p>
          <a:p>
            <a:pPr algn="ctr"/>
            <a:r>
              <a:rPr lang="en-US" sz="2400" dirty="0"/>
              <a:t>Hint: Think about the error rate you’d get just from saying no one defaults. </a:t>
            </a:r>
          </a:p>
        </p:txBody>
      </p:sp>
    </p:spTree>
    <p:extLst>
      <p:ext uri="{BB962C8B-B14F-4D97-AF65-F5344CB8AC3E}">
        <p14:creationId xmlns:p14="http://schemas.microsoft.com/office/powerpoint/2010/main" val="3935084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372C4-57DC-A947-E121-4594BB93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BD01-4234-2D39-82F6-62B4DFB2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F11D27-AB89-DE2A-A36D-7FEACE981F1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94CA-FC02-2463-59FC-0781791A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(from logistic regression lecture)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matric on </a:t>
            </a:r>
            <a:r>
              <a:rPr lang="en-US" sz="2400" i="1" dirty="0"/>
              <a:t>training data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F6969221-9473-3A68-8256-AA36FEC4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898650"/>
            <a:ext cx="6858000" cy="23241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B61873-74B9-7919-6B97-B13E8BA94B1E}"/>
              </a:ext>
            </a:extLst>
          </p:cNvPr>
          <p:cNvSpPr/>
          <p:nvPr/>
        </p:nvSpPr>
        <p:spPr>
          <a:xfrm>
            <a:off x="4832962" y="4675033"/>
            <a:ext cx="5962038" cy="19762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There are two types (or categories) of error here. What are they? </a:t>
            </a:r>
          </a:p>
        </p:txBody>
      </p:sp>
    </p:spTree>
    <p:extLst>
      <p:ext uri="{BB962C8B-B14F-4D97-AF65-F5344CB8AC3E}">
        <p14:creationId xmlns:p14="http://schemas.microsoft.com/office/powerpoint/2010/main" val="4106338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A6EB-1341-800A-D4C3-963C46CCD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D3A3-00B7-E7AF-63FB-41E2D0A8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DDBB2A9-E389-F3B4-F516-A5C01EF795A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F49A-BFA0-981A-0C7B-49983CB7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(from logistic regression lecture)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matric on </a:t>
            </a:r>
            <a:r>
              <a:rPr lang="en-US" sz="2400" i="1" dirty="0"/>
              <a:t>training data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22A50224-D19C-2112-DA74-C0B7AB97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898650"/>
            <a:ext cx="6858000" cy="23241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6B81FB-FCC3-B7D9-A336-E21B4D82B00F}"/>
              </a:ext>
            </a:extLst>
          </p:cNvPr>
          <p:cNvSpPr/>
          <p:nvPr/>
        </p:nvSpPr>
        <p:spPr>
          <a:xfrm>
            <a:off x="4832962" y="4675033"/>
            <a:ext cx="5962038" cy="19762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the model perform equally well within each error type? 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712A82E-3771-E7D3-61C1-5C32935F203F}"/>
              </a:ext>
            </a:extLst>
          </p:cNvPr>
          <p:cNvSpPr/>
          <p:nvPr/>
        </p:nvSpPr>
        <p:spPr>
          <a:xfrm>
            <a:off x="10541000" y="1460499"/>
            <a:ext cx="1549400" cy="722467"/>
          </a:xfrm>
          <a:prstGeom prst="wedgeRoundRectCallout">
            <a:avLst>
              <a:gd name="adj1" fmla="val -135320"/>
              <a:gd name="adj2" fmla="val 1671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Negative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37B905C-4B70-0DF9-3217-A29FF2A77BDC}"/>
              </a:ext>
            </a:extLst>
          </p:cNvPr>
          <p:cNvSpPr/>
          <p:nvPr/>
        </p:nvSpPr>
        <p:spPr>
          <a:xfrm>
            <a:off x="3245887" y="4151118"/>
            <a:ext cx="1549400" cy="722467"/>
          </a:xfrm>
          <a:prstGeom prst="wedgeRoundRectCallout">
            <a:avLst>
              <a:gd name="adj1" fmla="val 247467"/>
              <a:gd name="adj2" fmla="val -13872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Positive</a:t>
            </a:r>
          </a:p>
        </p:txBody>
      </p:sp>
    </p:spTree>
    <p:extLst>
      <p:ext uri="{BB962C8B-B14F-4D97-AF65-F5344CB8AC3E}">
        <p14:creationId xmlns:p14="http://schemas.microsoft.com/office/powerpoint/2010/main" val="1119781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EEC0-B13D-CDC9-808F-1A063331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A94-59ED-7565-D3CE-A603E201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726B8A-1E6A-2EBC-AAA7-B7AD3176E42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4015-F561-9F9B-49AF-0CE00C48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93" y="512064"/>
            <a:ext cx="8381688" cy="6345935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LDA 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/>
              <a:t> data (from logistic regression lecture)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r>
              <a:rPr lang="en-US" sz="2400" dirty="0"/>
              <a:t>Confusion matric on </a:t>
            </a:r>
            <a:r>
              <a:rPr lang="en-US" sz="2400" i="1" dirty="0"/>
              <a:t>training data</a:t>
            </a:r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 marL="0" indent="0">
              <a:buNone/>
              <a:defRPr/>
            </a:pPr>
            <a:endParaRPr lang="en-US" sz="2400" i="1" dirty="0"/>
          </a:p>
          <a:p>
            <a:pPr>
              <a:defRPr/>
            </a:pPr>
            <a:r>
              <a:rPr lang="en-US" sz="2400" b="1" i="1" dirty="0"/>
              <a:t>sensitivity</a:t>
            </a:r>
            <a:r>
              <a:rPr lang="en-US" sz="2400" i="1" dirty="0"/>
              <a:t> </a:t>
            </a:r>
            <a:r>
              <a:rPr lang="en-US" sz="2400" dirty="0"/>
              <a:t>refers to the percent of true positives</a:t>
            </a:r>
          </a:p>
          <a:p>
            <a:pPr>
              <a:defRPr/>
            </a:pPr>
            <a:r>
              <a:rPr lang="en-US" sz="2400" b="1" i="1" dirty="0"/>
              <a:t>specificity</a:t>
            </a:r>
            <a:r>
              <a:rPr lang="en-US" sz="2400" i="1" dirty="0"/>
              <a:t> </a:t>
            </a:r>
            <a:r>
              <a:rPr lang="en-US" sz="2400" dirty="0"/>
              <a:t>refers to the percent of true negatives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4FB9DE9-F2B5-BE87-98DE-851D0FD2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898650"/>
            <a:ext cx="6858000" cy="232410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BB558A9-816A-9412-0301-9D388FE4079B}"/>
              </a:ext>
            </a:extLst>
          </p:cNvPr>
          <p:cNvSpPr/>
          <p:nvPr/>
        </p:nvSpPr>
        <p:spPr>
          <a:xfrm>
            <a:off x="10541000" y="1460499"/>
            <a:ext cx="1549400" cy="722467"/>
          </a:xfrm>
          <a:prstGeom prst="wedgeRoundRectCallout">
            <a:avLst>
              <a:gd name="adj1" fmla="val -135320"/>
              <a:gd name="adj2" fmla="val 1671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Negative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024CA67-8E87-12FB-4230-24A9A136523D}"/>
              </a:ext>
            </a:extLst>
          </p:cNvPr>
          <p:cNvSpPr/>
          <p:nvPr/>
        </p:nvSpPr>
        <p:spPr>
          <a:xfrm>
            <a:off x="3144287" y="3964857"/>
            <a:ext cx="1549400" cy="722467"/>
          </a:xfrm>
          <a:prstGeom prst="wedgeRoundRectCallout">
            <a:avLst>
              <a:gd name="adj1" fmla="val 249106"/>
              <a:gd name="adj2" fmla="val -10532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False Positive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62537D-4800-07B1-0156-0BD91B07E882}"/>
              </a:ext>
            </a:extLst>
          </p:cNvPr>
          <p:cNvSpPr/>
          <p:nvPr/>
        </p:nvSpPr>
        <p:spPr>
          <a:xfrm>
            <a:off x="3557391" y="5928851"/>
            <a:ext cx="7237609" cy="72246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sensitivity and specificity of our model?</a:t>
            </a:r>
          </a:p>
        </p:txBody>
      </p:sp>
    </p:spTree>
    <p:extLst>
      <p:ext uri="{BB962C8B-B14F-4D97-AF65-F5344CB8AC3E}">
        <p14:creationId xmlns:p14="http://schemas.microsoft.com/office/powerpoint/2010/main" val="2349617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7BD2E-B2F8-7D34-CA32-4F9DE62D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4120-399B-4EED-2C31-B946F0C1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1F384E-FDEA-FF90-AE39-92E40D6E97F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455D4-42F6-2C9E-4B5E-3E96F83B3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on </a:t>
                </a:r>
                <a:r>
                  <a:rPr lang="en-US" sz="2400" i="1" dirty="0"/>
                  <a:t>multiple predictors</a:t>
                </a:r>
              </a:p>
              <a:p>
                <a:pPr>
                  <a:defRPr/>
                </a:pPr>
                <a:r>
                  <a:rPr lang="en-US" sz="2400" dirty="0"/>
                  <a:t>We will relax the assumption that classes have uniform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455D4-42F6-2C9E-4B5E-3E96F83B3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49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AEA38-FCFD-2C83-A600-726AB92F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E76B-2D3F-A307-0A53-7A4CA2F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2DCDC3-7CAA-A905-5A04-8324B354B99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966D8-B72B-C602-72F6-275D18485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on </a:t>
                </a:r>
                <a:r>
                  <a:rPr lang="en-US" sz="2400" i="1" dirty="0"/>
                  <a:t>multiple predictors</a:t>
                </a:r>
              </a:p>
              <a:p>
                <a:pPr>
                  <a:defRPr/>
                </a:pPr>
                <a:r>
                  <a:rPr lang="en-US" sz="2400" dirty="0"/>
                  <a:t>We will relax the assumption that classes have uniform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:r>
                  <a:rPr lang="en-US" sz="2400" dirty="0"/>
                  <a:t>If we plus this into Bayes we get: 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966D8-B72B-C602-72F6-275D18485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120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783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796D1-6758-F09D-41F7-29DB0B284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33EF-414C-533B-BF1C-4A016748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QDA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9E4C99-FB3C-5679-8982-C9A343C41D4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7E14C-7BAF-8A0C-8362-8F94D0471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/>
                  <a:t>LDA on </a:t>
                </a:r>
                <a:r>
                  <a:rPr lang="en-US" sz="2400" i="1" dirty="0"/>
                  <a:t>multiple predictors </a:t>
                </a:r>
                <a:r>
                  <a:rPr lang="en-US" sz="2400" i="1" dirty="0">
                    <a:sym typeface="Wingdings" pitchFamily="2" charset="2"/>
                  </a:rPr>
                  <a:t> </a:t>
                </a:r>
                <a:r>
                  <a:rPr lang="en-US" sz="2400" b="1" i="1" dirty="0"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  <a:sym typeface="Wingdings" pitchFamily="2" charset="2"/>
                  </a:rPr>
                  <a:t>Quadratic Discriminant Analysis</a:t>
                </a:r>
                <a:endParaRPr lang="en-US" sz="2400" b="1" i="1" dirty="0"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  <a:p>
                <a:pPr>
                  <a:defRPr/>
                </a:pPr>
                <a:r>
                  <a:rPr lang="en-US" sz="2400" dirty="0"/>
                  <a:t>We will relax the assumption that classes have uniform variance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:r>
                  <a:rPr lang="en-US" sz="2400" dirty="0"/>
                  <a:t>If we plus this into Bayes we get: </a:t>
                </a:r>
              </a:p>
              <a:p>
                <a:pPr>
                  <a:defRPr/>
                </a:pPr>
                <a:endParaRPr lang="en-US" sz="24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7E14C-7BAF-8A0C-8362-8F94D0471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7393" y="512064"/>
                <a:ext cx="8381688" cy="6345935"/>
              </a:xfrm>
              <a:blipFill>
                <a:blip r:embed="rId3"/>
                <a:stretch>
                  <a:fillRect l="-1210" t="-300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DFF8438-A790-7064-BA51-37C6171DA93A}"/>
              </a:ext>
            </a:extLst>
          </p:cNvPr>
          <p:cNvGrpSpPr/>
          <p:nvPr/>
        </p:nvGrpSpPr>
        <p:grpSpPr>
          <a:xfrm>
            <a:off x="5051865" y="3685031"/>
            <a:ext cx="6052684" cy="1653778"/>
            <a:chOff x="1516185" y="4343400"/>
            <a:chExt cx="6052684" cy="165377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5C45025-AADB-CA70-C518-7CF1257330A7}"/>
                </a:ext>
              </a:extLst>
            </p:cNvPr>
            <p:cNvSpPr/>
            <p:nvPr/>
          </p:nvSpPr>
          <p:spPr>
            <a:xfrm>
              <a:off x="5084064" y="4355591"/>
              <a:ext cx="1219200" cy="533400"/>
            </a:xfrm>
            <a:prstGeom prst="roundRect">
              <a:avLst>
                <a:gd name="adj" fmla="val 33377"/>
              </a:avLst>
            </a:prstGeom>
            <a:noFill/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1AD49AF-DED1-3FBF-2090-68866389A488}"/>
                </a:ext>
              </a:extLst>
            </p:cNvPr>
            <p:cNvSpPr/>
            <p:nvPr/>
          </p:nvSpPr>
          <p:spPr>
            <a:xfrm>
              <a:off x="2438400" y="4343400"/>
              <a:ext cx="1219200" cy="533400"/>
            </a:xfrm>
            <a:prstGeom prst="roundRect">
              <a:avLst>
                <a:gd name="adj" fmla="val 33377"/>
              </a:avLst>
            </a:prstGeom>
            <a:noFill/>
            <a:ln>
              <a:solidFill>
                <a:schemeClr val="accent2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5F8138-6148-92CA-33ED-799D3B5CE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3344" y="4942234"/>
              <a:ext cx="448056" cy="885697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E05C24-CE5E-C562-6E2C-78714EE32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600" y="5029200"/>
              <a:ext cx="131064" cy="798731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72020C-9120-BAF6-3DAF-A27205435CB9}"/>
                </a:ext>
              </a:extLst>
            </p:cNvPr>
            <p:cNvSpPr txBox="1"/>
            <p:nvPr/>
          </p:nvSpPr>
          <p:spPr>
            <a:xfrm>
              <a:off x="1516185" y="5486400"/>
              <a:ext cx="6052684" cy="510778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cs typeface="Times"/>
                </a:rPr>
                <a:t>Multiplying two </a:t>
              </a:r>
              <a:r>
                <a:rPr lang="en-US" sz="2400" i="1" dirty="0">
                  <a:latin typeface="Times"/>
                  <a:cs typeface="Times"/>
                </a:rPr>
                <a:t>x</a:t>
              </a:r>
              <a:r>
                <a:rPr lang="en-US" sz="2400" dirty="0">
                  <a:cs typeface="Times"/>
                </a:rPr>
                <a:t> terms together </a:t>
              </a:r>
              <a:r>
                <a:rPr lang="en-US" sz="2400" dirty="0">
                  <a:cs typeface="Times"/>
                  <a:sym typeface="Wingdings" pitchFamily="2" charset="2"/>
                </a:rPr>
                <a:t> </a:t>
              </a:r>
              <a:r>
                <a:rPr lang="en-US" sz="2400" dirty="0">
                  <a:cs typeface="Times"/>
                </a:rPr>
                <a:t>quadratic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51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9E93F-AC04-1366-328D-BFCB4AB7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9588-7246-51A0-5245-D971ABFC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Logistic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856AD97-F6DA-2B93-7523-AB5CAE947822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413EA28-7EF7-C362-0C69-3BAD83A93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99" y="206681"/>
            <a:ext cx="8983058" cy="221863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0491C71-30B9-0A97-3933-B373E0C950FD}"/>
              </a:ext>
            </a:extLst>
          </p:cNvPr>
          <p:cNvSpPr/>
          <p:nvPr/>
        </p:nvSpPr>
        <p:spPr>
          <a:xfrm>
            <a:off x="9266902" y="3285946"/>
            <a:ext cx="2348652" cy="250474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error rate for our model’s predictions?</a:t>
            </a:r>
          </a:p>
        </p:txBody>
      </p:sp>
      <p:pic>
        <p:nvPicPr>
          <p:cNvPr id="4" name="Picture 3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BD063D92-9110-FC20-44FF-F0A6C7A4E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304" y="3020300"/>
            <a:ext cx="4168424" cy="172325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841F6A8-E618-5332-B15D-DDB0195ED940}"/>
              </a:ext>
            </a:extLst>
          </p:cNvPr>
          <p:cNvSpPr/>
          <p:nvPr/>
        </p:nvSpPr>
        <p:spPr>
          <a:xfrm>
            <a:off x="7447130" y="3224147"/>
            <a:ext cx="1541086" cy="731932"/>
          </a:xfrm>
          <a:prstGeom prst="wedgeRoundRectCallout">
            <a:avLst>
              <a:gd name="adj1" fmla="val -83237"/>
              <a:gd name="adj2" fmla="val -858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Predicted </a:t>
            </a:r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3705367-6BBB-A115-A8BA-17C6966FD658}"/>
              </a:ext>
            </a:extLst>
          </p:cNvPr>
          <p:cNvSpPr/>
          <p:nvPr/>
        </p:nvSpPr>
        <p:spPr>
          <a:xfrm>
            <a:off x="3557392" y="4965507"/>
            <a:ext cx="1541086" cy="731932"/>
          </a:xfrm>
          <a:prstGeom prst="wedgeRoundRectCallout">
            <a:avLst>
              <a:gd name="adj1" fmla="val 30318"/>
              <a:gd name="adj2" fmla="val -10335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Actual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B9603-2AC3-B943-B360-48F3A02B5C50}"/>
              </a:ext>
            </a:extLst>
          </p:cNvPr>
          <p:cNvSpPr txBox="1"/>
          <p:nvPr/>
        </p:nvSpPr>
        <p:spPr>
          <a:xfrm>
            <a:off x="3557392" y="2706935"/>
            <a:ext cx="421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Confusion Matrix for our model:</a:t>
            </a:r>
          </a:p>
        </p:txBody>
      </p:sp>
    </p:spTree>
    <p:extLst>
      <p:ext uri="{BB962C8B-B14F-4D97-AF65-F5344CB8AC3E}">
        <p14:creationId xmlns:p14="http://schemas.microsoft.com/office/powerpoint/2010/main" val="222480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53EF-9B81-1093-EC36-99BB967C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19B3-F80C-22B5-992C-7117952D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54BD8-7E71-2289-73F2-2754244AEFF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3C17D-8A15-FD8B-6728-46CB3D802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>
                  <a:defRPr/>
                </a:pPr>
                <a:r>
                  <a:rPr lang="en-US" sz="2400" dirty="0"/>
                  <a:t>Logistic Regression directly models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defRPr/>
                </a:pPr>
                <a:r>
                  <a:rPr lang="en-US" sz="2200" dirty="0"/>
                  <a:t>i.e., we model the conditional distribution of Y given the predictor(s) X</a:t>
                </a:r>
              </a:p>
              <a:p>
                <a:pPr>
                  <a:defRPr/>
                </a:pPr>
                <a:r>
                  <a:rPr lang="en-US" sz="2400" dirty="0"/>
                  <a:t>Alternatively, we can model the distribution of predictors, X, separately for each response class. Then use Bayes Theorem to flip them into estimates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3C17D-8A15-FD8B-6728-46CB3D802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867" t="-1733" r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962EA-6299-4791-FC97-65CC66E6D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7CDB-072C-C2A7-A15E-3C2FAD8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302754-DE97-C229-29E1-B7E8E0B867E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6B86-633C-E9B7-56FE-02720C2B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Why bother? 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When there is substantial separation between the two classes, Logistic Regression parameter estimates are unstable</a:t>
            </a:r>
          </a:p>
          <a:p>
            <a:pPr>
              <a:defRPr/>
            </a:pPr>
            <a:r>
              <a:rPr lang="en-US" sz="2400" dirty="0"/>
              <a:t>If the distribution of the predictors is approximately normal in each class and the sample size is small Generative Models will tend to outperform Logistic Models</a:t>
            </a:r>
          </a:p>
          <a:p>
            <a:pPr>
              <a:defRPr/>
            </a:pPr>
            <a:r>
              <a:rPr lang="en-US" sz="2400" dirty="0"/>
              <a:t>Generative Models extend to more than two classes much more seamlessly 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1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C5C06-BF5B-6C8E-BF7E-5EFEBDED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1795-442D-2694-2630-3664C3B9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B7E449-C2EC-315D-77D5-95D60FD5545E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63DDF-93EF-3277-9383-1A40EB978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63DDF-93EF-3277-9383-1A40EB978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1213" t="-1733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76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6C8A-43F6-3924-520B-2858EB8D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D0A5-20B5-CAB3-9137-EDB87A2F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0CA353-8D55-BF29-9ABD-8556EF6E9FB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FB753-4BDA-494B-98F6-F91529BFA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FB753-4BDA-494B-98F6-F91529BFA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1213" t="-1733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E57FD75-ED0F-41D1-107B-ABF5E7AC3C75}"/>
              </a:ext>
            </a:extLst>
          </p:cNvPr>
          <p:cNvSpPr/>
          <p:nvPr/>
        </p:nvSpPr>
        <p:spPr>
          <a:xfrm>
            <a:off x="1223617" y="1330871"/>
            <a:ext cx="2467155" cy="1101778"/>
          </a:xfrm>
          <a:prstGeom prst="wedgeRoundRectCallout">
            <a:avLst>
              <a:gd name="adj1" fmla="val 62384"/>
              <a:gd name="adj2" fmla="val 8912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estimate! How?</a:t>
            </a:r>
          </a:p>
        </p:txBody>
      </p:sp>
    </p:spTree>
    <p:extLst>
      <p:ext uri="{BB962C8B-B14F-4D97-AF65-F5344CB8AC3E}">
        <p14:creationId xmlns:p14="http://schemas.microsoft.com/office/powerpoint/2010/main" val="80029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CC5C0-DDD6-4C88-98FF-F6F8CFB0F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E35F-AEF3-B167-52B2-78F8097E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A30134-ADB3-D99C-3A7C-D5FA14B6C56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0103B-502C-0C10-925D-9F655C227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b="1" i="1" dirty="0"/>
                  <a:t>Bayes Theorem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  <a:defRPr/>
                </a:pPr>
                <a:endParaRPr lang="en-US" sz="2400" i="1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prior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i="1" dirty="0">
                    <a:latin typeface="+mj-lt"/>
                  </a:rPr>
                  <a:t>probability</a:t>
                </a:r>
                <a:r>
                  <a:rPr lang="en-US" sz="2400" dirty="0">
                    <a:latin typeface="+mj-lt"/>
                  </a:rPr>
                  <a:t> that a randomly chosen observation come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is the </a:t>
                </a:r>
                <a:r>
                  <a:rPr lang="en-US" sz="2400" b="1" i="1" dirty="0">
                    <a:latin typeface="+mj-lt"/>
                  </a:rPr>
                  <a:t>density function</a:t>
                </a:r>
                <a:r>
                  <a:rPr lang="en-US" sz="24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for an observation that comes from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i="0" dirty="0" err="1">
                    <a:latin typeface="+mj-lt"/>
                  </a:rPr>
                  <a:t>th</a:t>
                </a:r>
                <a:r>
                  <a:rPr lang="en-US" sz="2400" b="0" i="0" dirty="0">
                    <a:latin typeface="+mj-lt"/>
                  </a:rPr>
                  <a:t> class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</a:t>
                </a:r>
                <a:r>
                  <a:rPr lang="en-US" sz="2400" b="1" i="1" dirty="0"/>
                  <a:t>posterior probability</a:t>
                </a:r>
                <a:r>
                  <a:rPr lang="en-US" sz="2400" dirty="0"/>
                  <a:t>, i.e. the probability that an observation belongs to the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class given the predictor value</a:t>
                </a:r>
                <a:r>
                  <a:rPr lang="en-US" sz="2400" i="1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) </a:t>
                </a:r>
                <a:r>
                  <a:rPr lang="en-US" sz="2400" dirty="0"/>
                  <a:t>for the observation 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0103B-502C-0C10-925D-9F655C227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3"/>
                <a:stretch>
                  <a:fillRect l="-1213" t="-1733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81D9C42-CC4B-931B-A3F3-7A48BD63F0E9}"/>
              </a:ext>
            </a:extLst>
          </p:cNvPr>
          <p:cNvSpPr/>
          <p:nvPr/>
        </p:nvSpPr>
        <p:spPr>
          <a:xfrm>
            <a:off x="1223617" y="1330871"/>
            <a:ext cx="2467155" cy="1101778"/>
          </a:xfrm>
          <a:prstGeom prst="wedgeRoundRectCallout">
            <a:avLst>
              <a:gd name="adj1" fmla="val 62384"/>
              <a:gd name="adj2" fmla="val 8912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estimate! How?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D5394D1-EB54-EE67-8E45-0F12CB774886}"/>
              </a:ext>
            </a:extLst>
          </p:cNvPr>
          <p:cNvSpPr/>
          <p:nvPr/>
        </p:nvSpPr>
        <p:spPr>
          <a:xfrm>
            <a:off x="1007532" y="4122954"/>
            <a:ext cx="2683239" cy="1277182"/>
          </a:xfrm>
          <a:prstGeom prst="wedgeRoundRectCallout">
            <a:avLst>
              <a:gd name="adj1" fmla="val 64482"/>
              <a:gd name="adj2" fmla="val -9095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 to estimate, many options</a:t>
            </a:r>
          </a:p>
        </p:txBody>
      </p:sp>
    </p:spTree>
    <p:extLst>
      <p:ext uri="{BB962C8B-B14F-4D97-AF65-F5344CB8AC3E}">
        <p14:creationId xmlns:p14="http://schemas.microsoft.com/office/powerpoint/2010/main" val="26132376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1531</TotalTime>
  <Words>2274</Words>
  <Application>Microsoft Macintosh PowerPoint</Application>
  <PresentationFormat>Widescreen</PresentationFormat>
  <Paragraphs>399</Paragraphs>
  <Slides>39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Cambria Math</vt:lpstr>
      <vt:lpstr>Consolas</vt:lpstr>
      <vt:lpstr>Corbel</vt:lpstr>
      <vt:lpstr>Times</vt:lpstr>
      <vt:lpstr>Wingdings</vt:lpstr>
      <vt:lpstr>Wingdings 2</vt:lpstr>
      <vt:lpstr>Frame</vt:lpstr>
      <vt:lpstr>Equation</vt:lpstr>
      <vt:lpstr>Introduction to Machine Learning – Generative Models</vt:lpstr>
      <vt:lpstr>Plan for Today</vt:lpstr>
      <vt:lpstr>Warm Up: Logistic Regression</vt:lpstr>
      <vt:lpstr>Warm Up: Logistic Regression</vt:lpstr>
      <vt:lpstr>Generative Models</vt:lpstr>
      <vt:lpstr>Generative Models</vt:lpstr>
      <vt:lpstr>Generative Models</vt:lpstr>
      <vt:lpstr>Generative Models</vt:lpstr>
      <vt:lpstr>Generative Models</vt:lpstr>
      <vt:lpstr>Generative Models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LDA </vt:lpstr>
      <vt:lpstr>QDA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53</cp:revision>
  <cp:lastPrinted>2024-02-02T12:14:26Z</cp:lastPrinted>
  <dcterms:created xsi:type="dcterms:W3CDTF">2023-08-03T18:49:17Z</dcterms:created>
  <dcterms:modified xsi:type="dcterms:W3CDTF">2024-02-05T17:56:14Z</dcterms:modified>
</cp:coreProperties>
</file>