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6"/>
  </p:notesMasterIdLst>
  <p:sldIdLst>
    <p:sldId id="256" r:id="rId2"/>
    <p:sldId id="570" r:id="rId3"/>
    <p:sldId id="491" r:id="rId4"/>
    <p:sldId id="528" r:id="rId5"/>
    <p:sldId id="571" r:id="rId6"/>
    <p:sldId id="572" r:id="rId7"/>
    <p:sldId id="575" r:id="rId8"/>
    <p:sldId id="577" r:id="rId9"/>
    <p:sldId id="576" r:id="rId10"/>
    <p:sldId id="579" r:id="rId11"/>
    <p:sldId id="580" r:id="rId12"/>
    <p:sldId id="581" r:id="rId13"/>
    <p:sldId id="582" r:id="rId14"/>
    <p:sldId id="583" r:id="rId15"/>
    <p:sldId id="584" r:id="rId16"/>
    <p:sldId id="585" r:id="rId17"/>
    <p:sldId id="587" r:id="rId18"/>
    <p:sldId id="588" r:id="rId19"/>
    <p:sldId id="586" r:id="rId20"/>
    <p:sldId id="589" r:id="rId21"/>
    <p:sldId id="590" r:id="rId22"/>
    <p:sldId id="591" r:id="rId23"/>
    <p:sldId id="592" r:id="rId24"/>
    <p:sldId id="593" r:id="rId25"/>
    <p:sldId id="594" r:id="rId26"/>
    <p:sldId id="595" r:id="rId27"/>
    <p:sldId id="596" r:id="rId28"/>
    <p:sldId id="597" r:id="rId29"/>
    <p:sldId id="598" r:id="rId30"/>
    <p:sldId id="599" r:id="rId31"/>
    <p:sldId id="600" r:id="rId32"/>
    <p:sldId id="602" r:id="rId33"/>
    <p:sldId id="601" r:id="rId34"/>
    <p:sldId id="60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FB2"/>
    <a:srgbClr val="FFFFFF"/>
    <a:srgbClr val="F6E1AB"/>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7"/>
    <p:restoredTop sz="75596"/>
  </p:normalViewPr>
  <p:slideViewPr>
    <p:cSldViewPr snapToGrid="0">
      <p:cViewPr varScale="1">
        <p:scale>
          <a:sx n="80" d="100"/>
          <a:sy n="80" d="100"/>
        </p:scale>
        <p:origin x="17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2/21/24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597847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8003B-2146-478E-AAA2-1BA7AAA4DF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63BED-DD70-2531-0BA5-5B32A9445C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228C3-A8C0-FF11-F579-4A5543C9264A}"/>
              </a:ext>
            </a:extLst>
          </p:cNvPr>
          <p:cNvSpPr>
            <a:spLocks noGrp="1"/>
          </p:cNvSpPr>
          <p:nvPr>
            <p:ph type="body" idx="1"/>
          </p:nvPr>
        </p:nvSpPr>
        <p:spPr/>
        <p:txBody>
          <a:bodyPr/>
          <a:lstStyle/>
          <a:p>
            <a:pPr marL="171450" lvl="0" indent="-171450">
              <a:buFont typeface="Arial" panose="020B0604020202020204" pitchFamily="34" charset="0"/>
              <a:buChar char="•"/>
            </a:pPr>
            <a:r>
              <a:rPr lang="en-US" dirty="0"/>
              <a:t>that linear is def bad </a:t>
            </a:r>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3FDD81EE-7C98-29B7-5AA3-D6F71B8E0640}"/>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223380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EA7C-DAB8-47F3-9B95-96BF09A176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3569D-1B4C-A7BE-2071-2FE453477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C7B6D0-C26D-E524-D7F9-382FB7EA135B}"/>
              </a:ext>
            </a:extLst>
          </p:cNvPr>
          <p:cNvSpPr>
            <a:spLocks noGrp="1"/>
          </p:cNvSpPr>
          <p:nvPr>
            <p:ph type="body" idx="1"/>
          </p:nvPr>
        </p:nvSpPr>
        <p:spPr/>
        <p:txBody>
          <a:bodyPr/>
          <a:lstStyle/>
          <a:p>
            <a:pPr marL="171450" lvl="0" indent="-171450">
              <a:buFont typeface="Arial" panose="020B0604020202020204" pitchFamily="34" charset="0"/>
              <a:buChar char="•"/>
            </a:pPr>
            <a:r>
              <a:rPr lang="en-US" dirty="0"/>
              <a:t>that linear is def bad </a:t>
            </a:r>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862E9BA1-29DE-F501-77D8-028B25BB7457}"/>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4217489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C5635-48B4-94E7-E274-0F9D05BC0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E9A1CA-1438-F770-F67C-037B0927E3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498BD-ACCF-8053-BCB4-66D6DFA028BD}"/>
              </a:ext>
            </a:extLst>
          </p:cNvPr>
          <p:cNvSpPr>
            <a:spLocks noGrp="1"/>
          </p:cNvSpPr>
          <p:nvPr>
            <p:ph type="body" idx="1"/>
          </p:nvPr>
        </p:nvSpPr>
        <p:spPr/>
        <p:txBody>
          <a:bodyPr/>
          <a:lstStyle/>
          <a:p>
            <a:pPr marL="171450" lvl="0" indent="-171450">
              <a:buFont typeface="Arial" panose="020B0604020202020204" pitchFamily="34" charset="0"/>
              <a:buChar char="•"/>
            </a:pPr>
            <a:r>
              <a:rPr lang="en-US" dirty="0"/>
              <a:t>that linear is def bad </a:t>
            </a:r>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0EE980D5-6085-8888-7A99-E29661DD4F67}"/>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3036037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B9711-8916-A6E7-6E19-5B162D957C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CFD21B-4622-EAAD-21C0-C4DE0EE7F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73141-1FC2-0772-0C03-D2CF23BFE554}"/>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 linear is def bad </a:t>
            </a:r>
            <a:r>
              <a:rPr lang="en-US" sz="1200" dirty="0"/>
              <a:t>error</a:t>
            </a:r>
            <a:r>
              <a:rPr lang="en-US" sz="1200" baseline="-25000" dirty="0"/>
              <a:t>0</a:t>
            </a:r>
            <a:endParaRPr lang="en-US" sz="1200" dirty="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E01D9A8D-9105-28D6-7991-4168DAC80B3D}"/>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3022957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EE88-63FD-8539-7EBB-4A0112648F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AD873-3969-BDA9-33CA-87769B650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E9ED24-7775-661C-1D98-C47FCD89A831}"/>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 linear is def bad </a:t>
            </a:r>
            <a:r>
              <a:rPr lang="en-US" sz="1200" dirty="0"/>
              <a:t>error</a:t>
            </a:r>
            <a:r>
              <a:rPr lang="en-US" sz="1200" baseline="-25000" dirty="0"/>
              <a:t>0</a:t>
            </a:r>
            <a:endParaRPr lang="en-US" sz="1200" dirty="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83FAA862-79F3-00F0-2788-17EAB2F3D3A7}"/>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4090837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DAE5E-9B85-371F-93BC-ABD0104DD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40316E-F7AA-58DD-00C4-46E5855A63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EE3BE3-6901-C324-48F5-EADDC9A96BC8}"/>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a:extLst>
              <a:ext uri="{FF2B5EF4-FFF2-40B4-BE49-F238E27FC236}">
                <a16:creationId xmlns:a16="http://schemas.microsoft.com/office/drawing/2014/main" id="{597730AE-5B81-B217-78F9-407E7080E99B}"/>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4105284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AB77B-0B1C-C78B-2C05-1380DEB3B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9F89F0-4ACC-6372-4E3C-2CA49DB9EC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140953-346E-FA5A-D04C-1FF712D054DB}"/>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 linear is def bad </a:t>
            </a:r>
            <a:r>
              <a:rPr lang="en-US" sz="1200" dirty="0"/>
              <a:t>error</a:t>
            </a:r>
            <a:r>
              <a:rPr lang="en-US" sz="1200" baseline="-25000" dirty="0"/>
              <a:t>0</a:t>
            </a:r>
            <a:endParaRPr lang="en-US" sz="1200" dirty="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not much about the others;  no clear “winner”</a:t>
            </a:r>
          </a:p>
        </p:txBody>
      </p:sp>
      <p:sp>
        <p:nvSpPr>
          <p:cNvPr id="4" name="Slide Number Placeholder 3">
            <a:extLst>
              <a:ext uri="{FF2B5EF4-FFF2-40B4-BE49-F238E27FC236}">
                <a16:creationId xmlns:a16="http://schemas.microsoft.com/office/drawing/2014/main" id="{C3FC028B-EBC7-98AE-917B-A34A9E0D0617}"/>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803557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93C0A-D525-DE84-B939-50D98A25D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A7011-FE96-71C0-8BAA-BC92501DB4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2B0778-A858-1C5A-31CF-FAB581959AAD}"/>
              </a:ext>
            </a:extLst>
          </p:cNvPr>
          <p:cNvSpPr>
            <a:spLocks noGrp="1"/>
          </p:cNvSpPr>
          <p:nvPr>
            <p:ph type="body" idx="1"/>
          </p:nvPr>
        </p:nvSpPr>
        <p:spPr/>
        <p:txBody>
          <a:bodyPr/>
          <a:lstStyle/>
          <a:p>
            <a:pPr marL="171450" lvl="0" indent="-171450">
              <a:buFont typeface="Arial" panose="020B0604020202020204" pitchFamily="34" charset="0"/>
              <a:buChar char="•"/>
            </a:pPr>
            <a:r>
              <a:rPr lang="en-US" dirty="0"/>
              <a:t>- two CV methods are very similar </a:t>
            </a:r>
          </a:p>
          <a:p>
            <a:pPr marL="171450" lvl="0" indent="-171450">
              <a:buFont typeface="Arial" panose="020B0604020202020204" pitchFamily="34" charset="0"/>
              <a:buChar char="•"/>
            </a:pPr>
            <a:r>
              <a:rPr lang="en-US" dirty="0"/>
              <a:t>CV curves sometimes don’t estimate MSE perfectly, but almost always id the correct level of flexibility</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B64BB7B-56FA-E0DF-BDA9-367319065E97}"/>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164179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7D816-C55A-9104-6D35-BDD2F36FB5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37C72E-6DBD-7B2A-9394-6527E4BDD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643D7D-F7C2-D8FF-A458-BCFEFE827E36}"/>
              </a:ext>
            </a:extLst>
          </p:cNvPr>
          <p:cNvSpPr>
            <a:spLocks noGrp="1"/>
          </p:cNvSpPr>
          <p:nvPr>
            <p:ph type="body" idx="1"/>
          </p:nvPr>
        </p:nvSpPr>
        <p:spPr/>
        <p:txBody>
          <a:bodyPr/>
          <a:lstStyle/>
          <a:p>
            <a:pPr marL="171450" lvl="0" indent="-171450">
              <a:buFont typeface="Arial" panose="020B0604020202020204" pitchFamily="34" charset="0"/>
              <a:buChar char="•"/>
            </a:pPr>
            <a:r>
              <a:rPr lang="en-US" dirty="0"/>
              <a:t>LOOCV will have the lowest bias; it trains on almost all the data</a:t>
            </a:r>
          </a:p>
          <a:p>
            <a:pPr marL="171450" lvl="0" indent="-171450">
              <a:buFont typeface="Arial" panose="020B0604020202020204" pitchFamily="34" charset="0"/>
              <a:buChar char="•"/>
            </a:pPr>
            <a:r>
              <a:rPr lang="en-US" dirty="0"/>
              <a:t>validation set will have the highest bias </a:t>
            </a:r>
          </a:p>
          <a:p>
            <a:pPr marL="171450" lvl="0" indent="-171450">
              <a:buFont typeface="Arial" panose="020B0604020202020204" pitchFamily="34" charset="0"/>
              <a:buChar char="•"/>
            </a:pPr>
            <a:r>
              <a:rPr lang="en-US" dirty="0" err="1"/>
              <a:t>kCV</a:t>
            </a:r>
            <a:r>
              <a:rPr lang="en-US" dirty="0"/>
              <a:t> will have intermediate bias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D3676AC-9CA9-FC88-5277-29774A38EEF4}"/>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1704005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67B26-2F15-FD10-E71A-A19DB879E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2676F2-8AE3-4D13-EC1E-AF1FAE854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FF0815-4F28-D758-D735-8EBD9D92C9CA}"/>
              </a:ext>
            </a:extLst>
          </p:cNvPr>
          <p:cNvSpPr>
            <a:spLocks noGrp="1"/>
          </p:cNvSpPr>
          <p:nvPr>
            <p:ph type="body" idx="1"/>
          </p:nvPr>
        </p:nvSpPr>
        <p:spPr/>
        <p:txBody>
          <a:bodyPr/>
          <a:lstStyle/>
          <a:p>
            <a:pPr marL="171450" lvl="0" indent="-171450">
              <a:buFont typeface="Arial" panose="020B0604020202020204" pitchFamily="34" charset="0"/>
              <a:buChar char="•"/>
            </a:pPr>
            <a:r>
              <a:rPr lang="en-US" dirty="0"/>
              <a:t>LOOCV will be highly correlated, because all sets are very similar, more correlated values lead to higher variance in the mean </a:t>
            </a:r>
            <a:r>
              <a:rPr lang="en-US" dirty="0">
                <a:sym typeface="Wingdings" pitchFamily="2" charset="2"/>
              </a:rPr>
              <a:t> more variance</a:t>
            </a:r>
          </a:p>
          <a:p>
            <a:pPr marL="171450" lvl="0" indent="-171450">
              <a:buFont typeface="Arial" panose="020B0604020202020204" pitchFamily="34" charset="0"/>
              <a:buChar char="•"/>
            </a:pPr>
            <a:r>
              <a:rPr lang="en-US" dirty="0">
                <a:sym typeface="Wingdings" pitchFamily="2" charset="2"/>
              </a:rPr>
              <a:t>k-fold will be less correlated, because sets have less overlap, leading to a mean with lower variance </a:t>
            </a: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D1A2CEA-EEC8-F884-2DE3-3235ACFD3F13}"/>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311457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99F06-C227-B4B6-D3D1-0769ED38B0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CD9408-EEB4-63B4-92DB-C8AE54013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0250ED-521F-2DB9-BCC8-6BC90750CFE7}"/>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172F5AED-2DEB-87B3-6FEA-0D34E6FB472C}"/>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3010606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CDD2F-3C78-C7C6-4FC7-7AAD1E7C2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6414A-2805-D860-C86E-638144F049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449C7A-A974-B22B-9847-0EC98074FE0A}"/>
              </a:ext>
            </a:extLst>
          </p:cNvPr>
          <p:cNvSpPr>
            <a:spLocks noGrp="1"/>
          </p:cNvSpPr>
          <p:nvPr>
            <p:ph type="body" idx="1"/>
          </p:nvPr>
        </p:nvSpPr>
        <p:spPr/>
        <p:txBody>
          <a:bodyPr/>
          <a:lstStyle/>
          <a:p>
            <a:pPr marL="171450" lvl="0" indent="-171450">
              <a:buFont typeface="Arial" panose="020B0604020202020204" pitchFamily="34" charset="0"/>
              <a:buChar char="•"/>
            </a:pPr>
            <a:r>
              <a:rPr lang="en-US" dirty="0"/>
              <a:t>LOOCV will be highly correlated, because all sets are very similar, more correlated values lead to higher variance in the mean </a:t>
            </a:r>
            <a:r>
              <a:rPr lang="en-US" dirty="0">
                <a:sym typeface="Wingdings" pitchFamily="2" charset="2"/>
              </a:rPr>
              <a:t> more variance</a:t>
            </a:r>
          </a:p>
          <a:p>
            <a:pPr marL="171450" lvl="0" indent="-171450">
              <a:buFont typeface="Arial" panose="020B0604020202020204" pitchFamily="34" charset="0"/>
              <a:buChar char="•"/>
            </a:pPr>
            <a:r>
              <a:rPr lang="en-US" dirty="0">
                <a:sym typeface="Wingdings" pitchFamily="2" charset="2"/>
              </a:rPr>
              <a:t>k-fold will be less correlated, because sets have less overlap, leading to a mean with lower variance </a:t>
            </a: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59CB51C-C92C-1E71-3046-598C2353394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1179308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3CC4E-A0C8-A2E3-8B41-E9D6D35BDC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0513D-57A9-A6CB-7420-4DE86A5FA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A55BE8-BB45-2EAB-B570-DBAB84CBA23C}"/>
              </a:ext>
            </a:extLst>
          </p:cNvPr>
          <p:cNvSpPr>
            <a:spLocks noGrp="1"/>
          </p:cNvSpPr>
          <p:nvPr>
            <p:ph type="body" idx="1"/>
          </p:nvPr>
        </p:nvSpPr>
        <p:spPr/>
        <p:txBody>
          <a:bodyPr/>
          <a:lstStyle/>
          <a:p>
            <a:pPr marL="171450" lvl="0" indent="-171450">
              <a:buFont typeface="Arial" panose="020B0604020202020204" pitchFamily="34" charset="0"/>
              <a:buChar char="•"/>
            </a:pPr>
            <a:r>
              <a:rPr lang="en-US" dirty="0"/>
              <a:t>LOOCV will be highly correlated, because all sets are very similar, more correlated values lead to higher variance in the mean </a:t>
            </a:r>
            <a:r>
              <a:rPr lang="en-US" dirty="0">
                <a:sym typeface="Wingdings" pitchFamily="2" charset="2"/>
              </a:rPr>
              <a:t> more variance</a:t>
            </a:r>
          </a:p>
          <a:p>
            <a:pPr marL="171450" lvl="0" indent="-171450">
              <a:buFont typeface="Arial" panose="020B0604020202020204" pitchFamily="34" charset="0"/>
              <a:buChar char="•"/>
            </a:pPr>
            <a:r>
              <a:rPr lang="en-US" dirty="0">
                <a:sym typeface="Wingdings" pitchFamily="2" charset="2"/>
              </a:rPr>
              <a:t>k-fold will be less correlated, because sets have less overlap, leading to a mean with lower variance </a:t>
            </a:r>
            <a:endParaRPr lang="en-US" dirty="0"/>
          </a:p>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64EEF26-48B5-52D7-78F7-D67578DDB11F}"/>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2677693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2B0B5-DA15-4AEB-FC72-7754F85559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C1C376-2F59-BBC4-3DD9-56BE0BF72F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059AE-A874-2244-936F-059E67631027}"/>
              </a:ext>
            </a:extLst>
          </p:cNvPr>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0342425-230F-2087-26C1-41D7A7788871}"/>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1785730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8EA10-2C43-EE6A-0335-01B0739B81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69DF50-A904-FCE6-B1D8-A0C972F977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ADF78F-88E4-38B5-D479-E4D4ABA2CE3B}"/>
              </a:ext>
            </a:extLst>
          </p:cNvPr>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D0A7FCC-FFF1-F271-92F3-54D705E3805D}"/>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2233840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5BB0B-7CEE-C79C-8636-3B50D56FAE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49EA5A-1395-80C0-4568-0B8E1B681D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01A70F-7759-544A-C10F-A39755F555AC}"/>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88ECA9BE-3B10-DEC9-01FB-ECCEDC01AA93}"/>
              </a:ext>
            </a:extLst>
          </p:cNvPr>
          <p:cNvSpPr>
            <a:spLocks noGrp="1"/>
          </p:cNvSpPr>
          <p:nvPr>
            <p:ph type="sldNum" sz="quarter" idx="5"/>
          </p:nvPr>
        </p:nvSpPr>
        <p:spPr/>
        <p:txBody>
          <a:bodyPr/>
          <a:lstStyle/>
          <a:p>
            <a:fld id="{E666506D-5C9B-294C-B2AE-15ACE8B5B9F7}" type="slidenum">
              <a:rPr lang="en-US" smtClean="0"/>
              <a:t>26</a:t>
            </a:fld>
            <a:endParaRPr lang="en-US"/>
          </a:p>
        </p:txBody>
      </p:sp>
    </p:spTree>
    <p:extLst>
      <p:ext uri="{BB962C8B-B14F-4D97-AF65-F5344CB8AC3E}">
        <p14:creationId xmlns:p14="http://schemas.microsoft.com/office/powerpoint/2010/main" val="1042013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27F18-B0F8-9096-5C03-3242D183A6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5F123B-9ACE-6DC4-29E0-75E4308408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3F3FF8-B094-FA58-7EA4-97F0F72E8716}"/>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BF183CA0-0091-72A2-752E-166BED33CAD7}"/>
              </a:ext>
            </a:extLst>
          </p:cNvPr>
          <p:cNvSpPr>
            <a:spLocks noGrp="1"/>
          </p:cNvSpPr>
          <p:nvPr>
            <p:ph type="sldNum" sz="quarter" idx="5"/>
          </p:nvPr>
        </p:nvSpPr>
        <p:spPr/>
        <p:txBody>
          <a:bodyPr/>
          <a:lstStyle/>
          <a:p>
            <a:fld id="{E666506D-5C9B-294C-B2AE-15ACE8B5B9F7}" type="slidenum">
              <a:rPr lang="en-US" smtClean="0"/>
              <a:t>27</a:t>
            </a:fld>
            <a:endParaRPr lang="en-US"/>
          </a:p>
        </p:txBody>
      </p:sp>
    </p:spTree>
    <p:extLst>
      <p:ext uri="{BB962C8B-B14F-4D97-AF65-F5344CB8AC3E}">
        <p14:creationId xmlns:p14="http://schemas.microsoft.com/office/powerpoint/2010/main" val="3774822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85063-386A-B919-973D-B4CCDDFF1C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91718F-7C7B-F82A-F1B1-6C083273F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4D464D-14BF-3F03-D6B9-1FD4A766A787}"/>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55508171-021E-F0BD-B8F3-25AC38E6BCA0}"/>
              </a:ext>
            </a:extLst>
          </p:cNvPr>
          <p:cNvSpPr>
            <a:spLocks noGrp="1"/>
          </p:cNvSpPr>
          <p:nvPr>
            <p:ph type="sldNum" sz="quarter" idx="5"/>
          </p:nvPr>
        </p:nvSpPr>
        <p:spPr/>
        <p:txBody>
          <a:bodyPr/>
          <a:lstStyle/>
          <a:p>
            <a:fld id="{E666506D-5C9B-294C-B2AE-15ACE8B5B9F7}" type="slidenum">
              <a:rPr lang="en-US" smtClean="0"/>
              <a:t>28</a:t>
            </a:fld>
            <a:endParaRPr lang="en-US"/>
          </a:p>
        </p:txBody>
      </p:sp>
    </p:spTree>
    <p:extLst>
      <p:ext uri="{BB962C8B-B14F-4D97-AF65-F5344CB8AC3E}">
        <p14:creationId xmlns:p14="http://schemas.microsoft.com/office/powerpoint/2010/main" val="3573963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CD6E7-B47B-E2A7-5A6D-91F7CA104A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79EFB0-7FE6-2C3C-1FA8-163CD11D96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031BFA-4E24-0299-FC7C-CB9D144EFAA4}"/>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CEBC93EB-48D5-AE81-FE29-A6AFCBB3C87E}"/>
              </a:ext>
            </a:extLst>
          </p:cNvPr>
          <p:cNvSpPr>
            <a:spLocks noGrp="1"/>
          </p:cNvSpPr>
          <p:nvPr>
            <p:ph type="sldNum" sz="quarter" idx="5"/>
          </p:nvPr>
        </p:nvSpPr>
        <p:spPr/>
        <p:txBody>
          <a:bodyPr/>
          <a:lstStyle/>
          <a:p>
            <a:fld id="{E666506D-5C9B-294C-B2AE-15ACE8B5B9F7}" type="slidenum">
              <a:rPr lang="en-US" smtClean="0"/>
              <a:t>29</a:t>
            </a:fld>
            <a:endParaRPr lang="en-US"/>
          </a:p>
        </p:txBody>
      </p:sp>
    </p:spTree>
    <p:extLst>
      <p:ext uri="{BB962C8B-B14F-4D97-AF65-F5344CB8AC3E}">
        <p14:creationId xmlns:p14="http://schemas.microsoft.com/office/powerpoint/2010/main" val="2825487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51FA7-183F-507E-7D87-F322B6979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CBFC7-8A4C-87C5-989A-C5C635A0EC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0CF2D0-960B-8D29-3184-A998A7584FD6}"/>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EB218548-A198-077E-FC98-AD20F9F087E5}"/>
              </a:ext>
            </a:extLst>
          </p:cNvPr>
          <p:cNvSpPr>
            <a:spLocks noGrp="1"/>
          </p:cNvSpPr>
          <p:nvPr>
            <p:ph type="sldNum" sz="quarter" idx="5"/>
          </p:nvPr>
        </p:nvSpPr>
        <p:spPr/>
        <p:txBody>
          <a:bodyPr/>
          <a:lstStyle/>
          <a:p>
            <a:fld id="{E666506D-5C9B-294C-B2AE-15ACE8B5B9F7}" type="slidenum">
              <a:rPr lang="en-US" smtClean="0"/>
              <a:t>30</a:t>
            </a:fld>
            <a:endParaRPr lang="en-US"/>
          </a:p>
        </p:txBody>
      </p:sp>
    </p:spTree>
    <p:extLst>
      <p:ext uri="{BB962C8B-B14F-4D97-AF65-F5344CB8AC3E}">
        <p14:creationId xmlns:p14="http://schemas.microsoft.com/office/powerpoint/2010/main" val="3678026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73744-BA0D-69DA-863C-656B3C2A4A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B1F03-419A-C238-98D5-DD9A11A99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BEBA6-CBE6-641A-3FE9-1476925DA730}"/>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43FC4C3F-DCE2-4A3D-8B09-9AD00CBD3406}"/>
              </a:ext>
            </a:extLst>
          </p:cNvPr>
          <p:cNvSpPr>
            <a:spLocks noGrp="1"/>
          </p:cNvSpPr>
          <p:nvPr>
            <p:ph type="sldNum" sz="quarter" idx="5"/>
          </p:nvPr>
        </p:nvSpPr>
        <p:spPr/>
        <p:txBody>
          <a:bodyPr/>
          <a:lstStyle/>
          <a:p>
            <a:fld id="{E666506D-5C9B-294C-B2AE-15ACE8B5B9F7}" type="slidenum">
              <a:rPr lang="en-US" smtClean="0"/>
              <a:t>31</a:t>
            </a:fld>
            <a:endParaRPr lang="en-US"/>
          </a:p>
        </p:txBody>
      </p:sp>
    </p:spTree>
    <p:extLst>
      <p:ext uri="{BB962C8B-B14F-4D97-AF65-F5344CB8AC3E}">
        <p14:creationId xmlns:p14="http://schemas.microsoft.com/office/powerpoint/2010/main" val="2674180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6790-F994-4BE8-AFD7-8ABD968B77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39C385-991A-F733-F601-A9B4A1E006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ACB5D5-C85E-0B38-23B0-290C5C43F407}"/>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363371FD-7CC7-6E09-6218-C71B1539EF37}"/>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406473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5FC3D-28EF-A450-1F22-9C261F495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7B8F70-C543-2266-2DC5-03184C90EB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A95492-4254-213F-D5E3-8551FB000260}"/>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3AAD7760-928E-1380-E8A4-7FC745C59939}"/>
              </a:ext>
            </a:extLst>
          </p:cNvPr>
          <p:cNvSpPr>
            <a:spLocks noGrp="1"/>
          </p:cNvSpPr>
          <p:nvPr>
            <p:ph type="sldNum" sz="quarter" idx="5"/>
          </p:nvPr>
        </p:nvSpPr>
        <p:spPr/>
        <p:txBody>
          <a:bodyPr/>
          <a:lstStyle/>
          <a:p>
            <a:fld id="{E666506D-5C9B-294C-B2AE-15ACE8B5B9F7}" type="slidenum">
              <a:rPr lang="en-US" smtClean="0"/>
              <a:t>32</a:t>
            </a:fld>
            <a:endParaRPr lang="en-US"/>
          </a:p>
        </p:txBody>
      </p:sp>
    </p:spTree>
    <p:extLst>
      <p:ext uri="{BB962C8B-B14F-4D97-AF65-F5344CB8AC3E}">
        <p14:creationId xmlns:p14="http://schemas.microsoft.com/office/powerpoint/2010/main" val="1940410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90709-094D-56B6-21FB-1A414D1A74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4E7EBD-DEF1-B7BF-BCEC-2400033EBD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8A238-5241-CC90-ACF2-FF6203D0A4F1}"/>
              </a:ext>
            </a:extLst>
          </p:cNvPr>
          <p:cNvSpPr>
            <a:spLocks noGrp="1"/>
          </p:cNvSpPr>
          <p:nvPr>
            <p:ph type="body" idx="1"/>
          </p:nvPr>
        </p:nvSpPr>
        <p:spPr/>
        <p:txBody>
          <a:bodyPr/>
          <a:lstStyle/>
          <a:p>
            <a:pPr marL="171450" lvl="0" indent="-171450">
              <a:buFont typeface="Arial" panose="020B0604020202020204" pitchFamily="34" charset="0"/>
              <a:buChar char="•"/>
            </a:pPr>
            <a:r>
              <a:rPr lang="en-US" dirty="0"/>
              <a:t>sigma = variance</a:t>
            </a:r>
          </a:p>
          <a:p>
            <a:pPr marL="171450" lvl="0" indent="-171450">
              <a:buFont typeface="Arial" panose="020B0604020202020204" pitchFamily="34" charset="0"/>
              <a:buChar char="•"/>
            </a:pPr>
            <a:r>
              <a:rPr lang="en-US" dirty="0"/>
              <a:t> sigma XY is </a:t>
            </a:r>
            <a:r>
              <a:rPr lang="en-US" dirty="0" err="1"/>
              <a:t>cov</a:t>
            </a:r>
            <a:r>
              <a:rPr lang="en-US" dirty="0"/>
              <a:t> XY </a:t>
            </a:r>
          </a:p>
        </p:txBody>
      </p:sp>
      <p:sp>
        <p:nvSpPr>
          <p:cNvPr id="4" name="Slide Number Placeholder 3">
            <a:extLst>
              <a:ext uri="{FF2B5EF4-FFF2-40B4-BE49-F238E27FC236}">
                <a16:creationId xmlns:a16="http://schemas.microsoft.com/office/drawing/2014/main" id="{58BCDB98-8F75-4A50-96D8-1D30EBD882FA}"/>
              </a:ext>
            </a:extLst>
          </p:cNvPr>
          <p:cNvSpPr>
            <a:spLocks noGrp="1"/>
          </p:cNvSpPr>
          <p:nvPr>
            <p:ph type="sldNum" sz="quarter" idx="5"/>
          </p:nvPr>
        </p:nvSpPr>
        <p:spPr/>
        <p:txBody>
          <a:bodyPr/>
          <a:lstStyle/>
          <a:p>
            <a:fld id="{E666506D-5C9B-294C-B2AE-15ACE8B5B9F7}" type="slidenum">
              <a:rPr lang="en-US" smtClean="0"/>
              <a:t>33</a:t>
            </a:fld>
            <a:endParaRPr lang="en-US"/>
          </a:p>
        </p:txBody>
      </p:sp>
    </p:spTree>
    <p:extLst>
      <p:ext uri="{BB962C8B-B14F-4D97-AF65-F5344CB8AC3E}">
        <p14:creationId xmlns:p14="http://schemas.microsoft.com/office/powerpoint/2010/main" val="2354701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EBE8E-7F20-25F1-C9FE-EBBFC0178F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4692BB-275F-C4DA-620B-C1DD50E16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57B108-A2A0-E187-E760-5B4B25D64E0B}"/>
              </a:ext>
            </a:extLst>
          </p:cNvPr>
          <p:cNvSpPr>
            <a:spLocks noGrp="1"/>
          </p:cNvSpPr>
          <p:nvPr>
            <p:ph type="body" idx="1"/>
          </p:nvPr>
        </p:nvSpPr>
        <p:spPr/>
        <p:txBody>
          <a:bodyPr/>
          <a:lstStyle/>
          <a:p>
            <a:pPr marL="171450" lvl="0" indent="-171450">
              <a:buFont typeface="Arial" panose="020B0604020202020204" pitchFamily="34" charset="0"/>
              <a:buChar char="•"/>
            </a:pPr>
            <a:r>
              <a:rPr lang="en-US" dirty="0"/>
              <a:t>pink = true value of alpha </a:t>
            </a:r>
          </a:p>
        </p:txBody>
      </p:sp>
      <p:sp>
        <p:nvSpPr>
          <p:cNvPr id="4" name="Slide Number Placeholder 3">
            <a:extLst>
              <a:ext uri="{FF2B5EF4-FFF2-40B4-BE49-F238E27FC236}">
                <a16:creationId xmlns:a16="http://schemas.microsoft.com/office/drawing/2014/main" id="{DD246545-CB54-730A-A39F-5564BFC27B03}"/>
              </a:ext>
            </a:extLst>
          </p:cNvPr>
          <p:cNvSpPr>
            <a:spLocks noGrp="1"/>
          </p:cNvSpPr>
          <p:nvPr>
            <p:ph type="sldNum" sz="quarter" idx="5"/>
          </p:nvPr>
        </p:nvSpPr>
        <p:spPr/>
        <p:txBody>
          <a:bodyPr/>
          <a:lstStyle/>
          <a:p>
            <a:fld id="{E666506D-5C9B-294C-B2AE-15ACE8B5B9F7}" type="slidenum">
              <a:rPr lang="en-US" smtClean="0"/>
              <a:t>34</a:t>
            </a:fld>
            <a:endParaRPr lang="en-US"/>
          </a:p>
        </p:txBody>
      </p:sp>
    </p:spTree>
    <p:extLst>
      <p:ext uri="{BB962C8B-B14F-4D97-AF65-F5344CB8AC3E}">
        <p14:creationId xmlns:p14="http://schemas.microsoft.com/office/powerpoint/2010/main" val="410665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FCFC8-C4B5-B814-0A78-907DB56F6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15311F-12EE-3571-1DA1-C9FBAAAD6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B240F5-D98A-243E-202D-9350D23F1B93}"/>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2D98050E-360B-C5A5-6228-BA479EEA1554}"/>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303515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1136A-D6D5-97B6-D5F1-A4FBAE4E99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0F7B9-2E91-5BD7-B195-370B7FF204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7A4078-33A7-5E8C-D44E-1E14DC24C913}"/>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CCE73FE8-61BD-3DC3-AE4B-2CB9EFBF080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218938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051FD-7407-D959-598F-3DF6A7CD31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96ED4-A33E-768D-046F-EBEC5AE271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9F540A-58D0-4BF5-54B2-62037F358804}"/>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5D58C62A-2154-94C0-7D3C-CC1591C83356}"/>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752680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CDB60-7817-F034-9F14-69FAA5CD5B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B5CC6E-56B5-5AA9-B5AB-F17A9B696A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448678-0304-2DF1-355B-62A8DF59B536}"/>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DF4D1675-946D-1D11-6A42-BDAEC45F7EF5}"/>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1307729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20706-FD56-1F2F-8675-BB1BB424A8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361B46-1CB0-6BE7-14FF-1781960965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2C153C-A16A-0117-28E2-499384849A76}"/>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EEDE3625-EDDD-479F-3469-58388BB39078}"/>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265387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92D0B-1E40-91B7-0CC7-90D21E1E6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45D6F-A5EB-8BCC-0ABD-C5F509DB44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2980A4-53B2-78CA-F916-AB74BD4C28F6}"/>
              </a:ext>
            </a:extLst>
          </p:cNvPr>
          <p:cNvSpPr>
            <a:spLocks noGrp="1"/>
          </p:cNvSpPr>
          <p:nvPr>
            <p:ph type="body" idx="1"/>
          </p:nvPr>
        </p:nvSpPr>
        <p:spPr/>
        <p:txBody>
          <a:bodyPr/>
          <a:lstStyle/>
          <a:p>
            <a:pPr marL="171450" lvl="0" indent="-171450">
              <a:buFont typeface="Arial" panose="020B0604020202020204" pitchFamily="34" charset="0"/>
              <a:buChar char="•"/>
            </a:pPr>
            <a:r>
              <a:rPr lang="en-US" dirty="0"/>
              <a:t>variability! </a:t>
            </a:r>
          </a:p>
        </p:txBody>
      </p:sp>
      <p:sp>
        <p:nvSpPr>
          <p:cNvPr id="4" name="Slide Number Placeholder 3">
            <a:extLst>
              <a:ext uri="{FF2B5EF4-FFF2-40B4-BE49-F238E27FC236}">
                <a16:creationId xmlns:a16="http://schemas.microsoft.com/office/drawing/2014/main" id="{142D02AF-4CBF-5273-F126-E1EE09489A1A}"/>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4250090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2/21/24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2/21/24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crouser.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11" Type="http://schemas.microsoft.com/office/2007/relationships/hdphoto" Target="../media/hdphoto5.wdp"/><Relationship Id="rId5" Type="http://schemas.openxmlformats.org/officeDocument/2006/relationships/image" Target="../media/image6.png"/><Relationship Id="rId10" Type="http://schemas.microsoft.com/office/2007/relationships/hdphoto" Target="../media/hdphoto4.wdp"/><Relationship Id="rId4" Type="http://schemas.openxmlformats.org/officeDocument/2006/relationships/image" Target="../media/image5.svg"/><Relationship Id="rId9" Type="http://schemas.microsoft.com/office/2007/relationships/hdphoto" Target="../media/hdphoto3.wdp"/></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11" Type="http://schemas.microsoft.com/office/2007/relationships/hdphoto" Target="../media/hdphoto8.wdp"/><Relationship Id="rId5" Type="http://schemas.openxmlformats.org/officeDocument/2006/relationships/image" Target="../media/image6.png"/><Relationship Id="rId10" Type="http://schemas.microsoft.com/office/2007/relationships/hdphoto" Target="../media/hdphoto7.wdp"/><Relationship Id="rId4" Type="http://schemas.openxmlformats.org/officeDocument/2006/relationships/image" Target="../media/image5.svg"/><Relationship Id="rId9"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microsoft.com/office/2007/relationships/hdphoto" Target="../media/hdphoto2.wdp"/><Relationship Id="rId4" Type="http://schemas.openxmlformats.org/officeDocument/2006/relationships/image" Target="../media/image5.sv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Introduction to Machine Learning – CV </a:t>
            </a:r>
            <a:r>
              <a:rPr lang="en-US"/>
              <a:t>and Bootstrap</a:t>
            </a:r>
            <a:endParaRPr lang="en-US" dirty="0"/>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2"/>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C8DBA-2438-A826-0ABF-4D411FAA7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D7283-1103-407B-A231-CD32B4E84963}"/>
              </a:ext>
            </a:extLst>
          </p:cNvPr>
          <p:cNvSpPr>
            <a:spLocks noGrp="1"/>
          </p:cNvSpPr>
          <p:nvPr>
            <p:ph type="title"/>
          </p:nvPr>
        </p:nvSpPr>
        <p:spPr/>
        <p:txBody>
          <a:bodyPr/>
          <a:lstStyle/>
          <a:p>
            <a:r>
              <a:rPr lang="en-US" dirty="0"/>
              <a:t>Validation Set</a:t>
            </a:r>
          </a:p>
        </p:txBody>
      </p:sp>
      <p:sp>
        <p:nvSpPr>
          <p:cNvPr id="14" name="Content Placeholder 2">
            <a:extLst>
              <a:ext uri="{FF2B5EF4-FFF2-40B4-BE49-F238E27FC236}">
                <a16:creationId xmlns:a16="http://schemas.microsoft.com/office/drawing/2014/main" id="{933EED56-2F4C-A792-3F97-70B22D7714AB}"/>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D2F9C632-4C42-F18B-6CCF-73D9C9581F6A}"/>
              </a:ext>
            </a:extLst>
          </p:cNvPr>
          <p:cNvSpPr>
            <a:spLocks noGrp="1"/>
          </p:cNvSpPr>
          <p:nvPr>
            <p:ph idx="1"/>
          </p:nvPr>
        </p:nvSpPr>
        <p:spPr>
          <a:xfrm>
            <a:off x="7447129" y="563671"/>
            <a:ext cx="4070089" cy="5421077"/>
          </a:xfrm>
        </p:spPr>
        <p:txBody>
          <a:bodyPr anchor="t">
            <a:normAutofit/>
          </a:bodyPr>
          <a:lstStyle/>
          <a:p>
            <a:pPr marL="0" indent="0">
              <a:buNone/>
              <a:defRPr/>
            </a:pPr>
            <a:r>
              <a:rPr lang="en-US" sz="2400" dirty="0"/>
              <a:t>Ideally, we would also have new, unseen data on which to test our model. The model’s performance on this data is called its </a:t>
            </a:r>
            <a:r>
              <a:rPr lang="en-US" sz="2400" b="1" i="1" dirty="0"/>
              <a:t>test error</a:t>
            </a:r>
            <a:r>
              <a:rPr lang="en-US" sz="2400" dirty="0"/>
              <a:t>. </a:t>
            </a:r>
          </a:p>
          <a:p>
            <a:pPr marL="0" indent="0">
              <a:buNone/>
              <a:defRPr/>
            </a:pPr>
            <a:endParaRPr lang="en-US" sz="2400" dirty="0"/>
          </a:p>
          <a:p>
            <a:pPr marL="0" indent="0">
              <a:buNone/>
              <a:defRPr/>
            </a:pPr>
            <a:r>
              <a:rPr lang="en-US" sz="2400" dirty="0"/>
              <a:t>This usually isn’t the case, so instead we </a:t>
            </a:r>
            <a:r>
              <a:rPr lang="en-US" sz="2400" b="1" i="1" dirty="0"/>
              <a:t>hold out </a:t>
            </a:r>
            <a:r>
              <a:rPr lang="en-US" sz="2400" dirty="0"/>
              <a:t>part of our training data to act as testing data. </a:t>
            </a:r>
          </a:p>
          <a:p>
            <a:pPr marL="0" indent="0">
              <a:buNone/>
              <a:defRPr/>
            </a:pPr>
            <a:endParaRPr lang="en-US" sz="2400" b="1" i="1" dirty="0"/>
          </a:p>
          <a:p>
            <a:pPr marL="0" indent="0">
              <a:buNone/>
              <a:defRPr/>
            </a:pPr>
            <a:r>
              <a:rPr lang="en-US" sz="2400" dirty="0"/>
              <a:t>The hold out is also called a </a:t>
            </a:r>
            <a:r>
              <a:rPr lang="en-US" sz="2400" b="1" i="1" dirty="0"/>
              <a:t>validation set</a:t>
            </a:r>
            <a:r>
              <a:rPr lang="en-US" sz="2400" dirty="0"/>
              <a:t>, and is used to estimate test error. </a:t>
            </a:r>
          </a:p>
        </p:txBody>
      </p:sp>
      <p:pic>
        <p:nvPicPr>
          <p:cNvPr id="5" name="Graphic 4" descr="Drawing Figure outline">
            <a:extLst>
              <a:ext uri="{FF2B5EF4-FFF2-40B4-BE49-F238E27FC236}">
                <a16:creationId xmlns:a16="http://schemas.microsoft.com/office/drawing/2014/main" id="{0CAB33F6-3B44-4916-25EB-9E6CE1C29B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9099" y="4810620"/>
            <a:ext cx="914400" cy="9144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225D2239-51E5-4DBA-B446-3657D7E4AAD5}"/>
              </a:ext>
            </a:extLst>
          </p:cNvPr>
          <p:cNvPicPr>
            <a:picLocks noChangeAspect="1"/>
          </p:cNvPicPr>
          <p:nvPr/>
        </p:nvPicPr>
        <p:blipFill rotWithShape="1">
          <a:blip r:embed="rId5"/>
          <a:srcRect l="29709" t="20578" r="14158" b="23095"/>
          <a:stretch/>
        </p:blipFill>
        <p:spPr>
          <a:xfrm>
            <a:off x="3740351" y="1084572"/>
            <a:ext cx="1408591" cy="1413475"/>
          </a:xfrm>
          <a:prstGeom prst="rect">
            <a:avLst/>
          </a:prstGeom>
        </p:spPr>
      </p:pic>
      <p:pic>
        <p:nvPicPr>
          <p:cNvPr id="7" name="Graphic 6" descr="Programmer female outline">
            <a:extLst>
              <a:ext uri="{FF2B5EF4-FFF2-40B4-BE49-F238E27FC236}">
                <a16:creationId xmlns:a16="http://schemas.microsoft.com/office/drawing/2014/main" id="{9441DE43-51A9-2588-E3A7-BACC4999E1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7316" y="2911956"/>
            <a:ext cx="1314659" cy="1314659"/>
          </a:xfrm>
          <a:prstGeom prst="rect">
            <a:avLst/>
          </a:prstGeom>
        </p:spPr>
      </p:pic>
      <p:sp>
        <p:nvSpPr>
          <p:cNvPr id="8" name="Down Arrow 7">
            <a:extLst>
              <a:ext uri="{FF2B5EF4-FFF2-40B4-BE49-F238E27FC236}">
                <a16:creationId xmlns:a16="http://schemas.microsoft.com/office/drawing/2014/main" id="{22CDDB11-E364-0391-F9C6-CFDCEB661731}"/>
              </a:ext>
            </a:extLst>
          </p:cNvPr>
          <p:cNvSpPr/>
          <p:nvPr/>
        </p:nvSpPr>
        <p:spPr>
          <a:xfrm>
            <a:off x="4330840" y="249804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64643A03-28B0-DCFC-C006-FD7C08804F22}"/>
              </a:ext>
            </a:extLst>
          </p:cNvPr>
          <p:cNvSpPr/>
          <p:nvPr/>
        </p:nvSpPr>
        <p:spPr>
          <a:xfrm>
            <a:off x="4330840" y="425341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Graphic 9" descr="Drawing Figure outline">
            <a:extLst>
              <a:ext uri="{FF2B5EF4-FFF2-40B4-BE49-F238E27FC236}">
                <a16:creationId xmlns:a16="http://schemas.microsoft.com/office/drawing/2014/main" id="{CA744747-E7B8-4B56-5D6D-E113E8CAA3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7034" y="3089840"/>
            <a:ext cx="914400" cy="914400"/>
          </a:xfrm>
          <a:prstGeom prst="rect">
            <a:avLst/>
          </a:prstGeom>
        </p:spPr>
      </p:pic>
      <p:sp>
        <p:nvSpPr>
          <p:cNvPr id="12" name="Down Arrow 11">
            <a:extLst>
              <a:ext uri="{FF2B5EF4-FFF2-40B4-BE49-F238E27FC236}">
                <a16:creationId xmlns:a16="http://schemas.microsoft.com/office/drawing/2014/main" id="{C8D0F30E-1D8F-5550-8D61-D16C469F1289}"/>
              </a:ext>
            </a:extLst>
          </p:cNvPr>
          <p:cNvSpPr/>
          <p:nvPr/>
        </p:nvSpPr>
        <p:spPr>
          <a:xfrm>
            <a:off x="6258775" y="4092649"/>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descr="A black background with a black square&#10;&#10;Description automatically generated with medium confidence">
            <a:extLst>
              <a:ext uri="{FF2B5EF4-FFF2-40B4-BE49-F238E27FC236}">
                <a16:creationId xmlns:a16="http://schemas.microsoft.com/office/drawing/2014/main" id="{29F8C91E-702C-60E5-9070-9194687F14F6}"/>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9">
                    <a14:imgEffect>
                      <a14:colorTemperature colorTemp="4700"/>
                    </a14:imgEffect>
                    <a14:imgEffect>
                      <a14:saturation sat="0"/>
                    </a14:imgEffect>
                  </a14:imgLayer>
                </a14:imgProps>
              </a:ext>
            </a:extLst>
          </a:blip>
          <a:srcRect l="29709" t="53496" r="14158" b="23095"/>
          <a:stretch/>
        </p:blipFill>
        <p:spPr>
          <a:xfrm>
            <a:off x="5649938" y="4666664"/>
            <a:ext cx="1408591" cy="587468"/>
          </a:xfrm>
          <a:prstGeom prst="rect">
            <a:avLst/>
          </a:prstGeom>
        </p:spPr>
      </p:pic>
      <p:sp>
        <p:nvSpPr>
          <p:cNvPr id="16" name="Rounded Rectangle 15">
            <a:extLst>
              <a:ext uri="{FF2B5EF4-FFF2-40B4-BE49-F238E27FC236}">
                <a16:creationId xmlns:a16="http://schemas.microsoft.com/office/drawing/2014/main" id="{42C4ED2A-1411-F910-43EE-0FA19F3B58AF}"/>
              </a:ext>
            </a:extLst>
          </p:cNvPr>
          <p:cNvSpPr/>
          <p:nvPr/>
        </p:nvSpPr>
        <p:spPr>
          <a:xfrm>
            <a:off x="5649937" y="4830102"/>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ack background with a black square&#10;&#10;Description automatically generated with medium confidence">
            <a:extLst>
              <a:ext uri="{FF2B5EF4-FFF2-40B4-BE49-F238E27FC236}">
                <a16:creationId xmlns:a16="http://schemas.microsoft.com/office/drawing/2014/main" id="{AFC3A2DF-098C-5C69-360A-88011E597E5A}"/>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10">
                    <a14:imgEffect>
                      <a14:colorTemperature colorTemp="5900"/>
                    </a14:imgEffect>
                    <a14:imgEffect>
                      <a14:saturation sat="33000"/>
                    </a14:imgEffect>
                  </a14:imgLayer>
                </a14:imgProps>
              </a:ext>
            </a:extLst>
          </a:blip>
          <a:srcRect l="29709" t="53494" r="14158" b="23095"/>
          <a:stretch/>
        </p:blipFill>
        <p:spPr>
          <a:xfrm>
            <a:off x="5702179" y="1914042"/>
            <a:ext cx="1408591" cy="587468"/>
          </a:xfrm>
          <a:prstGeom prst="rect">
            <a:avLst/>
          </a:prstGeom>
        </p:spPr>
      </p:pic>
      <p:sp>
        <p:nvSpPr>
          <p:cNvPr id="19" name="Down Arrow 18">
            <a:extLst>
              <a:ext uri="{FF2B5EF4-FFF2-40B4-BE49-F238E27FC236}">
                <a16:creationId xmlns:a16="http://schemas.microsoft.com/office/drawing/2014/main" id="{B149D9D3-9D88-A0E7-987B-9EA88C8E1DE5}"/>
              </a:ext>
            </a:extLst>
          </p:cNvPr>
          <p:cNvSpPr/>
          <p:nvPr/>
        </p:nvSpPr>
        <p:spPr>
          <a:xfrm>
            <a:off x="6258775" y="2498046"/>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descr="A black background with a black square&#10;&#10;Description automatically generated with medium confidence">
            <a:extLst>
              <a:ext uri="{FF2B5EF4-FFF2-40B4-BE49-F238E27FC236}">
                <a16:creationId xmlns:a16="http://schemas.microsoft.com/office/drawing/2014/main" id="{702AF9A3-3D5C-6E0F-63D1-2BC264C7A5A8}"/>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11">
                    <a14:imgEffect>
                      <a14:colorTemperature colorTemp="5900"/>
                    </a14:imgEffect>
                    <a14:imgEffect>
                      <a14:saturation sat="33000"/>
                    </a14:imgEffect>
                  </a14:imgLayer>
                </a14:imgProps>
              </a:ext>
            </a:extLst>
          </a:blip>
          <a:srcRect l="29709" t="53899" r="14158" b="23095"/>
          <a:stretch/>
        </p:blipFill>
        <p:spPr>
          <a:xfrm>
            <a:off x="3740351" y="1914042"/>
            <a:ext cx="1408591" cy="577310"/>
          </a:xfrm>
          <a:prstGeom prst="rect">
            <a:avLst/>
          </a:prstGeom>
        </p:spPr>
      </p:pic>
      <p:sp>
        <p:nvSpPr>
          <p:cNvPr id="11" name="Down Arrow 10">
            <a:extLst>
              <a:ext uri="{FF2B5EF4-FFF2-40B4-BE49-F238E27FC236}">
                <a16:creationId xmlns:a16="http://schemas.microsoft.com/office/drawing/2014/main" id="{B3717C97-9D2D-A2A8-FC90-5F0E470D5332}"/>
              </a:ext>
            </a:extLst>
          </p:cNvPr>
          <p:cNvSpPr/>
          <p:nvPr/>
        </p:nvSpPr>
        <p:spPr>
          <a:xfrm rot="16200000">
            <a:off x="5320054" y="2016343"/>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Curved Connector 19">
            <a:extLst>
              <a:ext uri="{FF2B5EF4-FFF2-40B4-BE49-F238E27FC236}">
                <a16:creationId xmlns:a16="http://schemas.microsoft.com/office/drawing/2014/main" id="{3E851694-5C32-0D07-627D-3CBCB2AFB1F6}"/>
              </a:ext>
            </a:extLst>
          </p:cNvPr>
          <p:cNvCxnSpPr>
            <a:cxnSpLocks/>
          </p:cNvCxnSpPr>
          <p:nvPr/>
        </p:nvCxnSpPr>
        <p:spPr>
          <a:xfrm flipV="1">
            <a:off x="4632290" y="3537020"/>
            <a:ext cx="1463710" cy="1378848"/>
          </a:xfrm>
          <a:prstGeom prst="curvedConnector3">
            <a:avLst>
              <a:gd name="adj1" fmla="val 50000"/>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598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03DE4-668A-D574-5A15-06BFC622B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50E77-0A30-9363-4A64-E45890409710}"/>
              </a:ext>
            </a:extLst>
          </p:cNvPr>
          <p:cNvSpPr>
            <a:spLocks noGrp="1"/>
          </p:cNvSpPr>
          <p:nvPr>
            <p:ph type="title"/>
          </p:nvPr>
        </p:nvSpPr>
        <p:spPr/>
        <p:txBody>
          <a:bodyPr/>
          <a:lstStyle/>
          <a:p>
            <a:r>
              <a:rPr lang="en-US" dirty="0"/>
              <a:t>Validation Set</a:t>
            </a:r>
          </a:p>
        </p:txBody>
      </p:sp>
      <p:sp>
        <p:nvSpPr>
          <p:cNvPr id="14" name="Content Placeholder 2">
            <a:extLst>
              <a:ext uri="{FF2B5EF4-FFF2-40B4-BE49-F238E27FC236}">
                <a16:creationId xmlns:a16="http://schemas.microsoft.com/office/drawing/2014/main" id="{35F607C0-C1E7-7C08-0209-662BB8147579}"/>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D67400AC-C136-5374-3BAF-87699C203DA8}"/>
              </a:ext>
            </a:extLst>
          </p:cNvPr>
          <p:cNvSpPr>
            <a:spLocks noGrp="1"/>
          </p:cNvSpPr>
          <p:nvPr>
            <p:ph idx="1"/>
          </p:nvPr>
        </p:nvSpPr>
        <p:spPr>
          <a:xfrm>
            <a:off x="7447129" y="563671"/>
            <a:ext cx="4070089" cy="5421077"/>
          </a:xfrm>
        </p:spPr>
        <p:txBody>
          <a:bodyPr anchor="t">
            <a:normAutofit/>
          </a:bodyPr>
          <a:lstStyle/>
          <a:p>
            <a:pPr marL="0" indent="0">
              <a:buNone/>
              <a:defRPr/>
            </a:pPr>
            <a:r>
              <a:rPr lang="en-US" sz="2400" dirty="0"/>
              <a:t>Ideally, we would also have new, unseen data on which to test our model. The model’s performance on this data is called its </a:t>
            </a:r>
            <a:r>
              <a:rPr lang="en-US" sz="2400" b="1" i="1" dirty="0"/>
              <a:t>test error</a:t>
            </a:r>
            <a:r>
              <a:rPr lang="en-US" sz="2400" dirty="0"/>
              <a:t>. </a:t>
            </a:r>
          </a:p>
          <a:p>
            <a:pPr marL="0" indent="0">
              <a:buNone/>
              <a:defRPr/>
            </a:pPr>
            <a:endParaRPr lang="en-US" sz="2400" dirty="0"/>
          </a:p>
          <a:p>
            <a:pPr marL="0" indent="0">
              <a:buNone/>
              <a:defRPr/>
            </a:pPr>
            <a:r>
              <a:rPr lang="en-US" sz="2400" dirty="0"/>
              <a:t>This usually isn’t the case, so instead we </a:t>
            </a:r>
            <a:r>
              <a:rPr lang="en-US" sz="2400" b="1" i="1" dirty="0"/>
              <a:t>hold out </a:t>
            </a:r>
            <a:r>
              <a:rPr lang="en-US" sz="2400" dirty="0"/>
              <a:t>part of our training data to act as testing data. </a:t>
            </a:r>
          </a:p>
          <a:p>
            <a:pPr marL="0" indent="0">
              <a:buNone/>
              <a:defRPr/>
            </a:pPr>
            <a:endParaRPr lang="en-US" sz="2400" b="1" i="1" dirty="0"/>
          </a:p>
          <a:p>
            <a:pPr marL="0" indent="0">
              <a:buNone/>
              <a:defRPr/>
            </a:pPr>
            <a:r>
              <a:rPr lang="en-US" sz="2400" dirty="0"/>
              <a:t>The hold out is also called a </a:t>
            </a:r>
            <a:r>
              <a:rPr lang="en-US" sz="2400" b="1" i="1" dirty="0"/>
              <a:t>validation set</a:t>
            </a:r>
            <a:r>
              <a:rPr lang="en-US" sz="2400" dirty="0"/>
              <a:t>, and is used to estimate test error. </a:t>
            </a:r>
          </a:p>
          <a:p>
            <a:pPr marL="0" indent="0">
              <a:buNone/>
              <a:defRPr/>
            </a:pPr>
            <a:endParaRPr lang="en-US" sz="2400" dirty="0"/>
          </a:p>
        </p:txBody>
      </p:sp>
      <p:pic>
        <p:nvPicPr>
          <p:cNvPr id="5" name="Graphic 4" descr="Drawing Figure outline">
            <a:extLst>
              <a:ext uri="{FF2B5EF4-FFF2-40B4-BE49-F238E27FC236}">
                <a16:creationId xmlns:a16="http://schemas.microsoft.com/office/drawing/2014/main" id="{2A7543DB-1D89-5839-16B8-AAB726A064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9099" y="4810620"/>
            <a:ext cx="914400" cy="9144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7E4283A7-B021-362B-C505-F1A36749AFC4}"/>
              </a:ext>
            </a:extLst>
          </p:cNvPr>
          <p:cNvPicPr>
            <a:picLocks noChangeAspect="1"/>
          </p:cNvPicPr>
          <p:nvPr/>
        </p:nvPicPr>
        <p:blipFill rotWithShape="1">
          <a:blip r:embed="rId5"/>
          <a:srcRect l="29709" t="20578" r="14158" b="23095"/>
          <a:stretch/>
        </p:blipFill>
        <p:spPr>
          <a:xfrm>
            <a:off x="3740351" y="1084572"/>
            <a:ext cx="1408591" cy="1413475"/>
          </a:xfrm>
          <a:prstGeom prst="rect">
            <a:avLst/>
          </a:prstGeom>
        </p:spPr>
      </p:pic>
      <p:pic>
        <p:nvPicPr>
          <p:cNvPr id="7" name="Graphic 6" descr="Programmer female outline">
            <a:extLst>
              <a:ext uri="{FF2B5EF4-FFF2-40B4-BE49-F238E27FC236}">
                <a16:creationId xmlns:a16="http://schemas.microsoft.com/office/drawing/2014/main" id="{92D5013A-5EA3-9CE8-989C-17139BCD2A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7316" y="2911956"/>
            <a:ext cx="1314659" cy="1314659"/>
          </a:xfrm>
          <a:prstGeom prst="rect">
            <a:avLst/>
          </a:prstGeom>
        </p:spPr>
      </p:pic>
      <p:sp>
        <p:nvSpPr>
          <p:cNvPr id="8" name="Down Arrow 7">
            <a:extLst>
              <a:ext uri="{FF2B5EF4-FFF2-40B4-BE49-F238E27FC236}">
                <a16:creationId xmlns:a16="http://schemas.microsoft.com/office/drawing/2014/main" id="{BE70000F-4616-7856-D9B4-5DBA6C94491B}"/>
              </a:ext>
            </a:extLst>
          </p:cNvPr>
          <p:cNvSpPr/>
          <p:nvPr/>
        </p:nvSpPr>
        <p:spPr>
          <a:xfrm>
            <a:off x="4330840" y="249804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58CCF1B0-B9F3-712F-085D-56B9E48BA754}"/>
              </a:ext>
            </a:extLst>
          </p:cNvPr>
          <p:cNvSpPr/>
          <p:nvPr/>
        </p:nvSpPr>
        <p:spPr>
          <a:xfrm>
            <a:off x="4330840" y="425341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Graphic 9" descr="Drawing Figure outline">
            <a:extLst>
              <a:ext uri="{FF2B5EF4-FFF2-40B4-BE49-F238E27FC236}">
                <a16:creationId xmlns:a16="http://schemas.microsoft.com/office/drawing/2014/main" id="{62948A6F-1111-B5CD-D160-09E14959E7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7034" y="3089840"/>
            <a:ext cx="914400" cy="914400"/>
          </a:xfrm>
          <a:prstGeom prst="rect">
            <a:avLst/>
          </a:prstGeom>
        </p:spPr>
      </p:pic>
      <p:sp>
        <p:nvSpPr>
          <p:cNvPr id="12" name="Down Arrow 11">
            <a:extLst>
              <a:ext uri="{FF2B5EF4-FFF2-40B4-BE49-F238E27FC236}">
                <a16:creationId xmlns:a16="http://schemas.microsoft.com/office/drawing/2014/main" id="{A330B83F-4354-A160-3007-A3FC9EF8238A}"/>
              </a:ext>
            </a:extLst>
          </p:cNvPr>
          <p:cNvSpPr/>
          <p:nvPr/>
        </p:nvSpPr>
        <p:spPr>
          <a:xfrm>
            <a:off x="6258775" y="4092649"/>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descr="A black background with a black square&#10;&#10;Description automatically generated with medium confidence">
            <a:extLst>
              <a:ext uri="{FF2B5EF4-FFF2-40B4-BE49-F238E27FC236}">
                <a16:creationId xmlns:a16="http://schemas.microsoft.com/office/drawing/2014/main" id="{CC4EC045-2D9B-A9D1-1579-69F6D46FC04F}"/>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9">
                    <a14:imgEffect>
                      <a14:colorTemperature colorTemp="4700"/>
                    </a14:imgEffect>
                    <a14:imgEffect>
                      <a14:saturation sat="0"/>
                    </a14:imgEffect>
                  </a14:imgLayer>
                </a14:imgProps>
              </a:ext>
            </a:extLst>
          </a:blip>
          <a:srcRect l="29709" t="53496" r="14158" b="23095"/>
          <a:stretch/>
        </p:blipFill>
        <p:spPr>
          <a:xfrm>
            <a:off x="5649938" y="4666664"/>
            <a:ext cx="1408591" cy="587468"/>
          </a:xfrm>
          <a:prstGeom prst="rect">
            <a:avLst/>
          </a:prstGeom>
        </p:spPr>
      </p:pic>
      <p:sp>
        <p:nvSpPr>
          <p:cNvPr id="16" name="Rounded Rectangle 15">
            <a:extLst>
              <a:ext uri="{FF2B5EF4-FFF2-40B4-BE49-F238E27FC236}">
                <a16:creationId xmlns:a16="http://schemas.microsoft.com/office/drawing/2014/main" id="{5F7A3DF2-BB5F-E21A-76D3-1D7D1C920167}"/>
              </a:ext>
            </a:extLst>
          </p:cNvPr>
          <p:cNvSpPr/>
          <p:nvPr/>
        </p:nvSpPr>
        <p:spPr>
          <a:xfrm>
            <a:off x="5649937" y="4830102"/>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ack background with a black square&#10;&#10;Description automatically generated with medium confidence">
            <a:extLst>
              <a:ext uri="{FF2B5EF4-FFF2-40B4-BE49-F238E27FC236}">
                <a16:creationId xmlns:a16="http://schemas.microsoft.com/office/drawing/2014/main" id="{11AE8353-9486-D224-8F80-A6B1B1684527}"/>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10">
                    <a14:imgEffect>
                      <a14:colorTemperature colorTemp="5900"/>
                    </a14:imgEffect>
                    <a14:imgEffect>
                      <a14:saturation sat="33000"/>
                    </a14:imgEffect>
                  </a14:imgLayer>
                </a14:imgProps>
              </a:ext>
            </a:extLst>
          </a:blip>
          <a:srcRect l="29709" t="53494" r="14158" b="23095"/>
          <a:stretch/>
        </p:blipFill>
        <p:spPr>
          <a:xfrm>
            <a:off x="5702179" y="1914042"/>
            <a:ext cx="1408591" cy="587468"/>
          </a:xfrm>
          <a:prstGeom prst="rect">
            <a:avLst/>
          </a:prstGeom>
        </p:spPr>
      </p:pic>
      <p:sp>
        <p:nvSpPr>
          <p:cNvPr id="19" name="Down Arrow 18">
            <a:extLst>
              <a:ext uri="{FF2B5EF4-FFF2-40B4-BE49-F238E27FC236}">
                <a16:creationId xmlns:a16="http://schemas.microsoft.com/office/drawing/2014/main" id="{5334DC01-88F1-E61A-1B7D-B52E8C18EADA}"/>
              </a:ext>
            </a:extLst>
          </p:cNvPr>
          <p:cNvSpPr/>
          <p:nvPr/>
        </p:nvSpPr>
        <p:spPr>
          <a:xfrm>
            <a:off x="6258775" y="2498046"/>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descr="A black background with a black square&#10;&#10;Description automatically generated with medium confidence">
            <a:extLst>
              <a:ext uri="{FF2B5EF4-FFF2-40B4-BE49-F238E27FC236}">
                <a16:creationId xmlns:a16="http://schemas.microsoft.com/office/drawing/2014/main" id="{D691D85F-C055-5588-8C54-3345986AF020}"/>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11">
                    <a14:imgEffect>
                      <a14:colorTemperature colorTemp="5900"/>
                    </a14:imgEffect>
                    <a14:imgEffect>
                      <a14:saturation sat="33000"/>
                    </a14:imgEffect>
                  </a14:imgLayer>
                </a14:imgProps>
              </a:ext>
            </a:extLst>
          </a:blip>
          <a:srcRect l="29709" t="53899" r="14158" b="23095"/>
          <a:stretch/>
        </p:blipFill>
        <p:spPr>
          <a:xfrm>
            <a:off x="3740351" y="1914042"/>
            <a:ext cx="1408591" cy="577310"/>
          </a:xfrm>
          <a:prstGeom prst="rect">
            <a:avLst/>
          </a:prstGeom>
        </p:spPr>
      </p:pic>
      <p:sp>
        <p:nvSpPr>
          <p:cNvPr id="11" name="Down Arrow 10">
            <a:extLst>
              <a:ext uri="{FF2B5EF4-FFF2-40B4-BE49-F238E27FC236}">
                <a16:creationId xmlns:a16="http://schemas.microsoft.com/office/drawing/2014/main" id="{2BC7D1B9-0FF1-FD47-C238-5484B8EAA1E1}"/>
              </a:ext>
            </a:extLst>
          </p:cNvPr>
          <p:cNvSpPr/>
          <p:nvPr/>
        </p:nvSpPr>
        <p:spPr>
          <a:xfrm rot="16200000">
            <a:off x="5320054" y="2016343"/>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Curved Connector 19">
            <a:extLst>
              <a:ext uri="{FF2B5EF4-FFF2-40B4-BE49-F238E27FC236}">
                <a16:creationId xmlns:a16="http://schemas.microsoft.com/office/drawing/2014/main" id="{89C3C7D3-8BA8-4933-875F-80D0835C7391}"/>
              </a:ext>
            </a:extLst>
          </p:cNvPr>
          <p:cNvCxnSpPr>
            <a:cxnSpLocks/>
          </p:cNvCxnSpPr>
          <p:nvPr/>
        </p:nvCxnSpPr>
        <p:spPr>
          <a:xfrm flipV="1">
            <a:off x="4632290" y="3537020"/>
            <a:ext cx="1463710" cy="1378848"/>
          </a:xfrm>
          <a:prstGeom prst="curvedConnector3">
            <a:avLst>
              <a:gd name="adj1" fmla="val 50000"/>
            </a:avLst>
          </a:prstGeom>
          <a:ln w="76200">
            <a:tailEnd type="triangle"/>
          </a:ln>
        </p:spPr>
        <p:style>
          <a:lnRef idx="1">
            <a:schemeClr val="dk1"/>
          </a:lnRef>
          <a:fillRef idx="0">
            <a:schemeClr val="dk1"/>
          </a:fillRef>
          <a:effectRef idx="0">
            <a:schemeClr val="dk1"/>
          </a:effectRef>
          <a:fontRef idx="minor">
            <a:schemeClr val="tx1"/>
          </a:fontRef>
        </p:style>
      </p:cxnSp>
      <p:sp>
        <p:nvSpPr>
          <p:cNvPr id="15" name="Rounded Rectangle 14">
            <a:extLst>
              <a:ext uri="{FF2B5EF4-FFF2-40B4-BE49-F238E27FC236}">
                <a16:creationId xmlns:a16="http://schemas.microsoft.com/office/drawing/2014/main" id="{DD87B716-A73B-3D66-0464-9060EB9BF27D}"/>
              </a:ext>
            </a:extLst>
          </p:cNvPr>
          <p:cNvSpPr/>
          <p:nvPr/>
        </p:nvSpPr>
        <p:spPr>
          <a:xfrm>
            <a:off x="4031477" y="5916556"/>
            <a:ext cx="6127407" cy="74145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Would you expect the same of different error given a different validation set?</a:t>
            </a:r>
          </a:p>
        </p:txBody>
      </p:sp>
    </p:spTree>
    <p:extLst>
      <p:ext uri="{BB962C8B-B14F-4D97-AF65-F5344CB8AC3E}">
        <p14:creationId xmlns:p14="http://schemas.microsoft.com/office/powerpoint/2010/main" val="258828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36903-DC73-B248-6EF5-55FF4CF32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70A24-1475-AC7D-02CE-315BEF7EAED4}"/>
              </a:ext>
            </a:extLst>
          </p:cNvPr>
          <p:cNvSpPr>
            <a:spLocks noGrp="1"/>
          </p:cNvSpPr>
          <p:nvPr>
            <p:ph type="title"/>
          </p:nvPr>
        </p:nvSpPr>
        <p:spPr/>
        <p:txBody>
          <a:bodyPr/>
          <a:lstStyle/>
          <a:p>
            <a:r>
              <a:rPr lang="en-US" dirty="0"/>
              <a:t>Validation Set</a:t>
            </a:r>
          </a:p>
        </p:txBody>
      </p:sp>
      <p:sp>
        <p:nvSpPr>
          <p:cNvPr id="14" name="Content Placeholder 2">
            <a:extLst>
              <a:ext uri="{FF2B5EF4-FFF2-40B4-BE49-F238E27FC236}">
                <a16:creationId xmlns:a16="http://schemas.microsoft.com/office/drawing/2014/main" id="{1834BC6C-1483-590F-49CD-A769493F6464}"/>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8EA3E524-4CB0-E0A2-924D-5B26FDEFDD2D}"/>
              </a:ext>
            </a:extLst>
          </p:cNvPr>
          <p:cNvSpPr>
            <a:spLocks noGrp="1"/>
          </p:cNvSpPr>
          <p:nvPr>
            <p:ph idx="1"/>
          </p:nvPr>
        </p:nvSpPr>
        <p:spPr>
          <a:xfrm>
            <a:off x="3557393" y="563671"/>
            <a:ext cx="7959826" cy="5421077"/>
          </a:xfrm>
        </p:spPr>
        <p:txBody>
          <a:bodyPr anchor="t">
            <a:normAutofit/>
          </a:bodyPr>
          <a:lstStyle/>
          <a:p>
            <a:pPr marL="0" indent="0">
              <a:buNone/>
              <a:defRPr/>
            </a:pPr>
            <a:r>
              <a:rPr lang="en-US" dirty="0"/>
              <a:t>Different validation sets will yield different error rates.</a:t>
            </a:r>
          </a:p>
          <a:p>
            <a:pPr marL="0" indent="0">
              <a:buNone/>
              <a:defRPr/>
            </a:pPr>
            <a:endParaRPr lang="en-US" dirty="0"/>
          </a:p>
          <a:p>
            <a:pPr marL="0" indent="0">
              <a:buNone/>
              <a:defRPr/>
            </a:pPr>
            <a:r>
              <a:rPr lang="en-US" dirty="0"/>
              <a:t>Ex. Below are curves plotting MSE for different regression models predicting mpg on horsepower from the Auto dataset (ranging from linear to x</a:t>
            </a:r>
            <a:r>
              <a:rPr lang="en-US" baseline="30000" dirty="0"/>
              <a:t>10</a:t>
            </a:r>
            <a:r>
              <a:rPr lang="en-US" dirty="0"/>
              <a:t> ). Each line represents the models with a different validation set. </a:t>
            </a:r>
          </a:p>
        </p:txBody>
      </p:sp>
      <p:pic>
        <p:nvPicPr>
          <p:cNvPr id="21" name="Picture 20" descr="A graph of different colored lines&#10;&#10;Description automatically generated">
            <a:extLst>
              <a:ext uri="{FF2B5EF4-FFF2-40B4-BE49-F238E27FC236}">
                <a16:creationId xmlns:a16="http://schemas.microsoft.com/office/drawing/2014/main" id="{FF3FCCDF-002F-7D90-1073-53F67DE91705}"/>
              </a:ext>
            </a:extLst>
          </p:cNvPr>
          <p:cNvPicPr>
            <a:picLocks noChangeAspect="1"/>
          </p:cNvPicPr>
          <p:nvPr/>
        </p:nvPicPr>
        <p:blipFill>
          <a:blip r:embed="rId3"/>
          <a:stretch>
            <a:fillRect/>
          </a:stretch>
        </p:blipFill>
        <p:spPr>
          <a:xfrm>
            <a:off x="3694839" y="2521619"/>
            <a:ext cx="5154803" cy="4129700"/>
          </a:xfrm>
          <a:prstGeom prst="rect">
            <a:avLst/>
          </a:prstGeom>
        </p:spPr>
      </p:pic>
      <p:sp>
        <p:nvSpPr>
          <p:cNvPr id="22" name="Rounded Rectangle 21">
            <a:extLst>
              <a:ext uri="{FF2B5EF4-FFF2-40B4-BE49-F238E27FC236}">
                <a16:creationId xmlns:a16="http://schemas.microsoft.com/office/drawing/2014/main" id="{91EFA76D-9C02-BC9F-1114-0EC186528221}"/>
              </a:ext>
            </a:extLst>
          </p:cNvPr>
          <p:cNvSpPr/>
          <p:nvPr/>
        </p:nvSpPr>
        <p:spPr>
          <a:xfrm>
            <a:off x="8887452" y="2586160"/>
            <a:ext cx="2411605" cy="349278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What do these curves tell you about the appropriate regression model for this data?</a:t>
            </a:r>
          </a:p>
        </p:txBody>
      </p:sp>
    </p:spTree>
    <p:extLst>
      <p:ext uri="{BB962C8B-B14F-4D97-AF65-F5344CB8AC3E}">
        <p14:creationId xmlns:p14="http://schemas.microsoft.com/office/powerpoint/2010/main" val="293156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4AB2A-6D2E-9D26-2ADA-CB9EB7BE8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F14A7-F827-8853-E014-5D477465761A}"/>
              </a:ext>
            </a:extLst>
          </p:cNvPr>
          <p:cNvSpPr>
            <a:spLocks noGrp="1"/>
          </p:cNvSpPr>
          <p:nvPr>
            <p:ph type="title"/>
          </p:nvPr>
        </p:nvSpPr>
        <p:spPr/>
        <p:txBody>
          <a:bodyPr/>
          <a:lstStyle/>
          <a:p>
            <a:r>
              <a:rPr lang="en-US" dirty="0"/>
              <a:t>Validation Set</a:t>
            </a:r>
          </a:p>
        </p:txBody>
      </p:sp>
      <p:sp>
        <p:nvSpPr>
          <p:cNvPr id="14" name="Content Placeholder 2">
            <a:extLst>
              <a:ext uri="{FF2B5EF4-FFF2-40B4-BE49-F238E27FC236}">
                <a16:creationId xmlns:a16="http://schemas.microsoft.com/office/drawing/2014/main" id="{4C709BF1-CC5B-83A7-3E98-2D885E232766}"/>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F7171BEC-4118-7980-1C45-7051D7934F19}"/>
              </a:ext>
            </a:extLst>
          </p:cNvPr>
          <p:cNvSpPr>
            <a:spLocks noGrp="1"/>
          </p:cNvSpPr>
          <p:nvPr>
            <p:ph idx="1"/>
          </p:nvPr>
        </p:nvSpPr>
        <p:spPr>
          <a:xfrm>
            <a:off x="3557393" y="563671"/>
            <a:ext cx="7959826" cy="5421077"/>
          </a:xfrm>
        </p:spPr>
        <p:txBody>
          <a:bodyPr anchor="t">
            <a:normAutofit/>
          </a:bodyPr>
          <a:lstStyle/>
          <a:p>
            <a:pPr marL="0" indent="0">
              <a:buNone/>
              <a:defRPr/>
            </a:pPr>
            <a:r>
              <a:rPr lang="en-US" sz="2400" dirty="0"/>
              <a:t>Drawbacks of the validation set approach:</a:t>
            </a:r>
          </a:p>
          <a:p>
            <a:pPr>
              <a:defRPr/>
            </a:pPr>
            <a:r>
              <a:rPr lang="en-US" sz="2400" dirty="0"/>
              <a:t>Validation set error rate can be highly variable depending on what observations were included in the validation and training sets</a:t>
            </a:r>
          </a:p>
          <a:p>
            <a:pPr>
              <a:defRPr/>
            </a:pPr>
            <a:r>
              <a:rPr lang="en-US" sz="2400" dirty="0"/>
              <a:t>Only a subset of observations are used to fit our model. Statistical methods tend to perform worse when trained on fewer observations. Therefor, validation set error tends to overestimate test error rate for a model fit on the entire dataset. </a:t>
            </a:r>
          </a:p>
        </p:txBody>
      </p:sp>
    </p:spTree>
    <p:extLst>
      <p:ext uri="{BB962C8B-B14F-4D97-AF65-F5344CB8AC3E}">
        <p14:creationId xmlns:p14="http://schemas.microsoft.com/office/powerpoint/2010/main" val="223764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B9BEE-8F9C-5646-878B-471E822F5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C82082-3D09-8F72-B0C8-53BC848A93AC}"/>
              </a:ext>
            </a:extLst>
          </p:cNvPr>
          <p:cNvSpPr>
            <a:spLocks noGrp="1"/>
          </p:cNvSpPr>
          <p:nvPr>
            <p:ph type="title"/>
          </p:nvPr>
        </p:nvSpPr>
        <p:spPr/>
        <p:txBody>
          <a:bodyPr/>
          <a:lstStyle/>
          <a:p>
            <a:r>
              <a:rPr lang="en-US" dirty="0"/>
              <a:t>Validation Set</a:t>
            </a:r>
          </a:p>
        </p:txBody>
      </p:sp>
      <p:sp>
        <p:nvSpPr>
          <p:cNvPr id="14" name="Content Placeholder 2">
            <a:extLst>
              <a:ext uri="{FF2B5EF4-FFF2-40B4-BE49-F238E27FC236}">
                <a16:creationId xmlns:a16="http://schemas.microsoft.com/office/drawing/2014/main" id="{EAA1BD38-2033-CB55-FDD9-9BA0ED28DCA6}"/>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A96FA398-A7EA-218B-D380-ABB810487E78}"/>
              </a:ext>
            </a:extLst>
          </p:cNvPr>
          <p:cNvSpPr>
            <a:spLocks noGrp="1"/>
          </p:cNvSpPr>
          <p:nvPr>
            <p:ph idx="1"/>
          </p:nvPr>
        </p:nvSpPr>
        <p:spPr>
          <a:xfrm>
            <a:off x="3557393" y="563671"/>
            <a:ext cx="7959826" cy="5421077"/>
          </a:xfrm>
        </p:spPr>
        <p:txBody>
          <a:bodyPr anchor="t">
            <a:normAutofit/>
          </a:bodyPr>
          <a:lstStyle/>
          <a:p>
            <a:pPr marL="0" indent="0">
              <a:buNone/>
              <a:defRPr/>
            </a:pPr>
            <a:r>
              <a:rPr lang="en-US" sz="2400" dirty="0"/>
              <a:t>Drawbacks of the validation set approach:</a:t>
            </a:r>
          </a:p>
          <a:p>
            <a:pPr>
              <a:defRPr/>
            </a:pPr>
            <a:r>
              <a:rPr lang="en-US" sz="2400" dirty="0"/>
              <a:t>Validation set error rate can be highly variable depending on what observations were included in the validation and training sets</a:t>
            </a:r>
          </a:p>
          <a:p>
            <a:pPr>
              <a:defRPr/>
            </a:pPr>
            <a:r>
              <a:rPr lang="en-US" sz="2400" dirty="0"/>
              <a:t>Only a subset of observations are used to fit our model. Statistical methods tend to perform worse when trained on fewer observations. Therefor, validation set error tends to overestimate test error rate for a model fit on the entire dataset. </a:t>
            </a:r>
          </a:p>
          <a:p>
            <a:pPr>
              <a:defRPr/>
            </a:pPr>
            <a:endParaRPr lang="en-US" sz="2400" dirty="0"/>
          </a:p>
          <a:p>
            <a:pPr marL="0" indent="0">
              <a:buNone/>
              <a:defRPr/>
            </a:pPr>
            <a:r>
              <a:rPr lang="en-US" sz="2400" b="1" i="1" dirty="0"/>
              <a:t>Cross-validation</a:t>
            </a:r>
            <a:r>
              <a:rPr lang="en-US" sz="2400" dirty="0"/>
              <a:t> refines this approach to address these issues. </a:t>
            </a:r>
          </a:p>
        </p:txBody>
      </p:sp>
    </p:spTree>
    <p:extLst>
      <p:ext uri="{BB962C8B-B14F-4D97-AF65-F5344CB8AC3E}">
        <p14:creationId xmlns:p14="http://schemas.microsoft.com/office/powerpoint/2010/main" val="195879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4A622-F17B-7E14-A725-B079BBD09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B39D0C-5D8A-91F6-0990-D87C35650FF3}"/>
              </a:ext>
            </a:extLst>
          </p:cNvPr>
          <p:cNvSpPr>
            <a:spLocks noGrp="1"/>
          </p:cNvSpPr>
          <p:nvPr>
            <p:ph type="title"/>
          </p:nvPr>
        </p:nvSpPr>
        <p:spPr/>
        <p:txBody>
          <a:bodyPr/>
          <a:lstStyle/>
          <a:p>
            <a:r>
              <a:rPr lang="en-US" dirty="0"/>
              <a:t>Leave-One-Out Cross-Validation</a:t>
            </a:r>
          </a:p>
        </p:txBody>
      </p:sp>
      <p:sp>
        <p:nvSpPr>
          <p:cNvPr id="14" name="Content Placeholder 2">
            <a:extLst>
              <a:ext uri="{FF2B5EF4-FFF2-40B4-BE49-F238E27FC236}">
                <a16:creationId xmlns:a16="http://schemas.microsoft.com/office/drawing/2014/main" id="{3B8A3E18-46D2-C623-A2D6-B6368F5019EE}"/>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65E09507-A2EE-4BBA-054A-59E75B1153C8}"/>
              </a:ext>
            </a:extLst>
          </p:cNvPr>
          <p:cNvSpPr>
            <a:spLocks noGrp="1"/>
          </p:cNvSpPr>
          <p:nvPr>
            <p:ph idx="1"/>
          </p:nvPr>
        </p:nvSpPr>
        <p:spPr>
          <a:xfrm>
            <a:off x="3557393" y="563671"/>
            <a:ext cx="8381688" cy="5421077"/>
          </a:xfrm>
        </p:spPr>
        <p:txBody>
          <a:bodyPr anchor="t">
            <a:normAutofit/>
          </a:bodyPr>
          <a:lstStyle/>
          <a:p>
            <a:pPr marL="0" indent="0">
              <a:buNone/>
              <a:defRPr/>
            </a:pPr>
            <a:r>
              <a:rPr lang="en-US" sz="2400" dirty="0"/>
              <a:t>LOOCV</a:t>
            </a:r>
          </a:p>
          <a:p>
            <a:pPr>
              <a:defRPr/>
            </a:pPr>
            <a:r>
              <a:rPr lang="en-US" sz="2400" dirty="0"/>
              <a:t>Uses one observation for the validation set and all remaining observations for the training set</a:t>
            </a:r>
          </a:p>
          <a:p>
            <a:pPr>
              <a:defRPr/>
            </a:pPr>
            <a:r>
              <a:rPr lang="en-US" sz="2400" dirty="0"/>
              <a:t>Repeats this approach for every observation in the dataset </a:t>
            </a:r>
          </a:p>
          <a:p>
            <a:pPr>
              <a:defRPr/>
            </a:pPr>
            <a:r>
              <a:rPr lang="en-US" sz="2400" dirty="0"/>
              <a:t>Error across all validation sets is averaged to estimate test error</a:t>
            </a:r>
          </a:p>
          <a:p>
            <a:pPr marL="0" indent="0">
              <a:buNone/>
              <a:defRPr/>
            </a:pPr>
            <a:endParaRPr lang="en-US" sz="2400"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2E169D4C-475D-64F7-2656-F25BFB92F047}"/>
              </a:ext>
            </a:extLst>
          </p:cNvPr>
          <p:cNvPicPr>
            <a:picLocks noChangeAspect="1"/>
          </p:cNvPicPr>
          <p:nvPr/>
        </p:nvPicPr>
        <p:blipFill rotWithShape="1">
          <a:blip r:embed="rId3"/>
          <a:srcRect l="29709" t="20578" r="14158" b="23095"/>
          <a:stretch/>
        </p:blipFill>
        <p:spPr>
          <a:xfrm>
            <a:off x="3479964" y="2859954"/>
            <a:ext cx="1354664" cy="1359361"/>
          </a:xfrm>
          <a:prstGeom prst="rect">
            <a:avLst/>
          </a:prstGeom>
        </p:spPr>
      </p:pic>
      <p:sp>
        <p:nvSpPr>
          <p:cNvPr id="6" name="Rounded Rectangle 5">
            <a:extLst>
              <a:ext uri="{FF2B5EF4-FFF2-40B4-BE49-F238E27FC236}">
                <a16:creationId xmlns:a16="http://schemas.microsoft.com/office/drawing/2014/main" id="{C3B63D4E-42BE-0DDA-570B-B41B5AA56070}"/>
              </a:ext>
            </a:extLst>
          </p:cNvPr>
          <p:cNvSpPr/>
          <p:nvPr/>
        </p:nvSpPr>
        <p:spPr>
          <a:xfrm>
            <a:off x="3519090" y="3102415"/>
            <a:ext cx="1315538" cy="237378"/>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7" name="Rounded Rectangle 6">
            <a:extLst>
              <a:ext uri="{FF2B5EF4-FFF2-40B4-BE49-F238E27FC236}">
                <a16:creationId xmlns:a16="http://schemas.microsoft.com/office/drawing/2014/main" id="{2A4D9FBB-C3A8-D6A6-27BD-4DE61E2816CF}"/>
              </a:ext>
            </a:extLst>
          </p:cNvPr>
          <p:cNvSpPr/>
          <p:nvPr/>
        </p:nvSpPr>
        <p:spPr>
          <a:xfrm>
            <a:off x="3507735" y="3346675"/>
            <a:ext cx="1315538" cy="872636"/>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4C83ABD7-2E78-3A51-B073-C259390F488A}"/>
              </a:ext>
            </a:extLst>
          </p:cNvPr>
          <p:cNvPicPr>
            <a:picLocks noChangeAspect="1"/>
          </p:cNvPicPr>
          <p:nvPr/>
        </p:nvPicPr>
        <p:blipFill rotWithShape="1">
          <a:blip r:embed="rId3"/>
          <a:srcRect l="29709" t="20578" r="14158" b="23095"/>
          <a:stretch/>
        </p:blipFill>
        <p:spPr>
          <a:xfrm>
            <a:off x="4926569" y="2859953"/>
            <a:ext cx="1354664" cy="1359361"/>
          </a:xfrm>
          <a:prstGeom prst="rect">
            <a:avLst/>
          </a:prstGeom>
        </p:spPr>
      </p:pic>
      <p:sp>
        <p:nvSpPr>
          <p:cNvPr id="9" name="Rounded Rectangle 8">
            <a:extLst>
              <a:ext uri="{FF2B5EF4-FFF2-40B4-BE49-F238E27FC236}">
                <a16:creationId xmlns:a16="http://schemas.microsoft.com/office/drawing/2014/main" id="{797FE88A-8C3F-D01D-ADAE-1060268ECDCA}"/>
              </a:ext>
            </a:extLst>
          </p:cNvPr>
          <p:cNvSpPr/>
          <p:nvPr/>
        </p:nvSpPr>
        <p:spPr>
          <a:xfrm>
            <a:off x="4894741" y="3315441"/>
            <a:ext cx="1315538" cy="232834"/>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10" name="Rounded Rectangle 9">
            <a:extLst>
              <a:ext uri="{FF2B5EF4-FFF2-40B4-BE49-F238E27FC236}">
                <a16:creationId xmlns:a16="http://schemas.microsoft.com/office/drawing/2014/main" id="{54191172-F6BE-61B0-7B54-6922A4CFBA06}"/>
              </a:ext>
            </a:extLst>
          </p:cNvPr>
          <p:cNvSpPr/>
          <p:nvPr/>
        </p:nvSpPr>
        <p:spPr>
          <a:xfrm>
            <a:off x="4924324" y="3548275"/>
            <a:ext cx="1346068" cy="671036"/>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11" name="Rounded Rectangle 10">
            <a:extLst>
              <a:ext uri="{FF2B5EF4-FFF2-40B4-BE49-F238E27FC236}">
                <a16:creationId xmlns:a16="http://schemas.microsoft.com/office/drawing/2014/main" id="{F563EDE6-A61B-DAFA-7CAF-157A1F1D607C}"/>
              </a:ext>
            </a:extLst>
          </p:cNvPr>
          <p:cNvSpPr/>
          <p:nvPr/>
        </p:nvSpPr>
        <p:spPr>
          <a:xfrm>
            <a:off x="4963450" y="3102163"/>
            <a:ext cx="1278563" cy="213278"/>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F019C86A-DD41-33B2-733B-9E151C5768C8}"/>
              </a:ext>
            </a:extLst>
          </p:cNvPr>
          <p:cNvPicPr>
            <a:picLocks noChangeAspect="1"/>
          </p:cNvPicPr>
          <p:nvPr/>
        </p:nvPicPr>
        <p:blipFill rotWithShape="1">
          <a:blip r:embed="rId3"/>
          <a:srcRect l="29709" t="20578" r="14158" b="23095"/>
          <a:stretch/>
        </p:blipFill>
        <p:spPr>
          <a:xfrm>
            <a:off x="6370929" y="2859952"/>
            <a:ext cx="1354664" cy="1359361"/>
          </a:xfrm>
          <a:prstGeom prst="rect">
            <a:avLst/>
          </a:prstGeom>
        </p:spPr>
      </p:pic>
      <p:sp>
        <p:nvSpPr>
          <p:cNvPr id="13" name="Rounded Rectangle 12">
            <a:extLst>
              <a:ext uri="{FF2B5EF4-FFF2-40B4-BE49-F238E27FC236}">
                <a16:creationId xmlns:a16="http://schemas.microsoft.com/office/drawing/2014/main" id="{5DB178EA-23AE-6E94-1FE8-19BA0558B10E}"/>
              </a:ext>
            </a:extLst>
          </p:cNvPr>
          <p:cNvSpPr/>
          <p:nvPr/>
        </p:nvSpPr>
        <p:spPr>
          <a:xfrm>
            <a:off x="6422515" y="3431858"/>
            <a:ext cx="1263952" cy="235137"/>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15" name="Rounded Rectangle 14">
            <a:extLst>
              <a:ext uri="{FF2B5EF4-FFF2-40B4-BE49-F238E27FC236}">
                <a16:creationId xmlns:a16="http://schemas.microsoft.com/office/drawing/2014/main" id="{B57CD426-3C74-8AE8-94EA-0DDA53F989A8}"/>
              </a:ext>
            </a:extLst>
          </p:cNvPr>
          <p:cNvSpPr/>
          <p:nvPr/>
        </p:nvSpPr>
        <p:spPr>
          <a:xfrm>
            <a:off x="6418465" y="3666995"/>
            <a:ext cx="1263952" cy="563302"/>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16" name="Rounded Rectangle 15">
            <a:extLst>
              <a:ext uri="{FF2B5EF4-FFF2-40B4-BE49-F238E27FC236}">
                <a16:creationId xmlns:a16="http://schemas.microsoft.com/office/drawing/2014/main" id="{FC6336D3-866C-F95A-0581-B14B08183173}"/>
              </a:ext>
            </a:extLst>
          </p:cNvPr>
          <p:cNvSpPr/>
          <p:nvPr/>
        </p:nvSpPr>
        <p:spPr>
          <a:xfrm>
            <a:off x="6396643" y="3102163"/>
            <a:ext cx="1289824" cy="326837"/>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7B15928A-DC0B-BC1B-F1BF-D65BBFD75BC6}"/>
              </a:ext>
            </a:extLst>
          </p:cNvPr>
          <p:cNvPicPr>
            <a:picLocks noChangeAspect="1"/>
          </p:cNvPicPr>
          <p:nvPr/>
        </p:nvPicPr>
        <p:blipFill rotWithShape="1">
          <a:blip r:embed="rId3"/>
          <a:srcRect l="29709" t="20578" r="14158" b="23095"/>
          <a:stretch/>
        </p:blipFill>
        <p:spPr>
          <a:xfrm>
            <a:off x="7786355" y="2859949"/>
            <a:ext cx="1354664" cy="1359361"/>
          </a:xfrm>
          <a:prstGeom prst="rect">
            <a:avLst/>
          </a:prstGeom>
        </p:spPr>
      </p:pic>
      <p:sp>
        <p:nvSpPr>
          <p:cNvPr id="18" name="Rounded Rectangle 17">
            <a:extLst>
              <a:ext uri="{FF2B5EF4-FFF2-40B4-BE49-F238E27FC236}">
                <a16:creationId xmlns:a16="http://schemas.microsoft.com/office/drawing/2014/main" id="{2E374EF3-18AE-C42C-CAE3-7CF77DB93A72}"/>
              </a:ext>
            </a:extLst>
          </p:cNvPr>
          <p:cNvSpPr/>
          <p:nvPr/>
        </p:nvSpPr>
        <p:spPr>
          <a:xfrm>
            <a:off x="7786354" y="3661029"/>
            <a:ext cx="1345110" cy="243961"/>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19" name="Rounded Rectangle 18">
            <a:extLst>
              <a:ext uri="{FF2B5EF4-FFF2-40B4-BE49-F238E27FC236}">
                <a16:creationId xmlns:a16="http://schemas.microsoft.com/office/drawing/2014/main" id="{D17B0F81-B256-3F0A-7580-69876D14B09A}"/>
              </a:ext>
            </a:extLst>
          </p:cNvPr>
          <p:cNvSpPr/>
          <p:nvPr/>
        </p:nvSpPr>
        <p:spPr>
          <a:xfrm>
            <a:off x="7786353" y="3904990"/>
            <a:ext cx="1316731" cy="297382"/>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20" name="Rounded Rectangle 19">
            <a:extLst>
              <a:ext uri="{FF2B5EF4-FFF2-40B4-BE49-F238E27FC236}">
                <a16:creationId xmlns:a16="http://schemas.microsoft.com/office/drawing/2014/main" id="{EC0B8975-10DF-9A61-A18A-A1E5EC3B2E3C}"/>
              </a:ext>
            </a:extLst>
          </p:cNvPr>
          <p:cNvSpPr/>
          <p:nvPr/>
        </p:nvSpPr>
        <p:spPr>
          <a:xfrm>
            <a:off x="7773129" y="3111963"/>
            <a:ext cx="1329955" cy="555032"/>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A3CD6260-8500-A65F-B9D7-739E0CDD140D}"/>
              </a:ext>
            </a:extLst>
          </p:cNvPr>
          <p:cNvPicPr>
            <a:picLocks noChangeAspect="1"/>
          </p:cNvPicPr>
          <p:nvPr/>
        </p:nvPicPr>
        <p:blipFill rotWithShape="1">
          <a:blip r:embed="rId3"/>
          <a:srcRect l="29709" t="20578" r="14158" b="23095"/>
          <a:stretch/>
        </p:blipFill>
        <p:spPr>
          <a:xfrm>
            <a:off x="9201781" y="2859948"/>
            <a:ext cx="1354664" cy="1359361"/>
          </a:xfrm>
          <a:prstGeom prst="rect">
            <a:avLst/>
          </a:prstGeom>
        </p:spPr>
      </p:pic>
      <p:sp>
        <p:nvSpPr>
          <p:cNvPr id="22" name="Rounded Rectangle 21">
            <a:extLst>
              <a:ext uri="{FF2B5EF4-FFF2-40B4-BE49-F238E27FC236}">
                <a16:creationId xmlns:a16="http://schemas.microsoft.com/office/drawing/2014/main" id="{BC5ECD0D-8A11-22CD-E25A-3A2F1F6EA1C5}"/>
              </a:ext>
            </a:extLst>
          </p:cNvPr>
          <p:cNvSpPr/>
          <p:nvPr/>
        </p:nvSpPr>
        <p:spPr>
          <a:xfrm>
            <a:off x="9219540" y="3802744"/>
            <a:ext cx="1290655" cy="237995"/>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23" name="Rounded Rectangle 22">
            <a:extLst>
              <a:ext uri="{FF2B5EF4-FFF2-40B4-BE49-F238E27FC236}">
                <a16:creationId xmlns:a16="http://schemas.microsoft.com/office/drawing/2014/main" id="{3C5D768B-324B-4B16-A84A-121D760A3BA5}"/>
              </a:ext>
            </a:extLst>
          </p:cNvPr>
          <p:cNvSpPr/>
          <p:nvPr/>
        </p:nvSpPr>
        <p:spPr>
          <a:xfrm>
            <a:off x="9188710" y="4020456"/>
            <a:ext cx="1367735" cy="168863"/>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24" name="Rounded Rectangle 23">
            <a:extLst>
              <a:ext uri="{FF2B5EF4-FFF2-40B4-BE49-F238E27FC236}">
                <a16:creationId xmlns:a16="http://schemas.microsoft.com/office/drawing/2014/main" id="{9600DD91-3866-AED8-1471-BFBF20D18709}"/>
              </a:ext>
            </a:extLst>
          </p:cNvPr>
          <p:cNvSpPr/>
          <p:nvPr/>
        </p:nvSpPr>
        <p:spPr>
          <a:xfrm>
            <a:off x="9235894" y="3102164"/>
            <a:ext cx="1263460" cy="700580"/>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25" name="Picture 24" descr="A black background with a black square&#10;&#10;Description automatically generated with medium confidence">
            <a:extLst>
              <a:ext uri="{FF2B5EF4-FFF2-40B4-BE49-F238E27FC236}">
                <a16:creationId xmlns:a16="http://schemas.microsoft.com/office/drawing/2014/main" id="{D4FABB32-F763-4679-F49F-24D12A3FDF0F}"/>
              </a:ext>
            </a:extLst>
          </p:cNvPr>
          <p:cNvPicPr>
            <a:picLocks noChangeAspect="1"/>
          </p:cNvPicPr>
          <p:nvPr/>
        </p:nvPicPr>
        <p:blipFill rotWithShape="1">
          <a:blip r:embed="rId3"/>
          <a:srcRect l="29709" t="20578" r="14158" b="23095"/>
          <a:stretch/>
        </p:blipFill>
        <p:spPr>
          <a:xfrm>
            <a:off x="10621372" y="2859950"/>
            <a:ext cx="1354664" cy="1359361"/>
          </a:xfrm>
          <a:prstGeom prst="rect">
            <a:avLst/>
          </a:prstGeom>
        </p:spPr>
      </p:pic>
      <p:sp>
        <p:nvSpPr>
          <p:cNvPr id="26" name="Rounded Rectangle 25">
            <a:extLst>
              <a:ext uri="{FF2B5EF4-FFF2-40B4-BE49-F238E27FC236}">
                <a16:creationId xmlns:a16="http://schemas.microsoft.com/office/drawing/2014/main" id="{1D30DCD5-9332-9594-7284-CF5028539A3A}"/>
              </a:ext>
            </a:extLst>
          </p:cNvPr>
          <p:cNvSpPr/>
          <p:nvPr/>
        </p:nvSpPr>
        <p:spPr>
          <a:xfrm>
            <a:off x="10677320" y="3969687"/>
            <a:ext cx="1234059" cy="207433"/>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27" name="Rounded Rectangle 26">
            <a:extLst>
              <a:ext uri="{FF2B5EF4-FFF2-40B4-BE49-F238E27FC236}">
                <a16:creationId xmlns:a16="http://schemas.microsoft.com/office/drawing/2014/main" id="{3B0C8BB9-BC05-14D4-6455-386D4D589513}"/>
              </a:ext>
            </a:extLst>
          </p:cNvPr>
          <p:cNvSpPr/>
          <p:nvPr/>
        </p:nvSpPr>
        <p:spPr>
          <a:xfrm>
            <a:off x="10651666" y="3103840"/>
            <a:ext cx="1259713" cy="865847"/>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28" name="Left Brace 27">
            <a:extLst>
              <a:ext uri="{FF2B5EF4-FFF2-40B4-BE49-F238E27FC236}">
                <a16:creationId xmlns:a16="http://schemas.microsoft.com/office/drawing/2014/main" id="{C5CF954E-3CEA-6B4C-9115-ACE97965E9E3}"/>
              </a:ext>
            </a:extLst>
          </p:cNvPr>
          <p:cNvSpPr/>
          <p:nvPr/>
        </p:nvSpPr>
        <p:spPr>
          <a:xfrm rot="16200000">
            <a:off x="7281946" y="1490077"/>
            <a:ext cx="671037" cy="7779477"/>
          </a:xfrm>
          <a:prstGeom prst="leftBrace">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1BD72274-7985-E115-0AE2-324823422864}"/>
              </a:ext>
            </a:extLst>
          </p:cNvPr>
          <p:cNvSpPr txBox="1"/>
          <p:nvPr/>
        </p:nvSpPr>
        <p:spPr>
          <a:xfrm>
            <a:off x="3727726" y="4539285"/>
            <a:ext cx="915635" cy="461665"/>
          </a:xfrm>
          <a:prstGeom prst="rect">
            <a:avLst/>
          </a:prstGeom>
          <a:noFill/>
        </p:spPr>
        <p:txBody>
          <a:bodyPr wrap="none" rtlCol="0">
            <a:spAutoFit/>
          </a:bodyPr>
          <a:lstStyle/>
          <a:p>
            <a:r>
              <a:rPr lang="en-US" sz="2400" dirty="0"/>
              <a:t>error</a:t>
            </a:r>
            <a:r>
              <a:rPr lang="en-US" sz="2400" baseline="-25000" dirty="0"/>
              <a:t>0</a:t>
            </a:r>
            <a:endParaRPr lang="en-US" sz="2400" dirty="0"/>
          </a:p>
        </p:txBody>
      </p:sp>
      <p:sp>
        <p:nvSpPr>
          <p:cNvPr id="30" name="TextBox 29">
            <a:extLst>
              <a:ext uri="{FF2B5EF4-FFF2-40B4-BE49-F238E27FC236}">
                <a16:creationId xmlns:a16="http://schemas.microsoft.com/office/drawing/2014/main" id="{EA3CF66E-7AF2-1EBE-B379-DF41CDC9679D}"/>
              </a:ext>
            </a:extLst>
          </p:cNvPr>
          <p:cNvSpPr txBox="1"/>
          <p:nvPr/>
        </p:nvSpPr>
        <p:spPr>
          <a:xfrm>
            <a:off x="5099943" y="4531779"/>
            <a:ext cx="901209" cy="461665"/>
          </a:xfrm>
          <a:prstGeom prst="rect">
            <a:avLst/>
          </a:prstGeom>
          <a:noFill/>
        </p:spPr>
        <p:txBody>
          <a:bodyPr wrap="none" rtlCol="0">
            <a:spAutoFit/>
          </a:bodyPr>
          <a:lstStyle/>
          <a:p>
            <a:r>
              <a:rPr lang="en-US" sz="2400" dirty="0"/>
              <a:t>error</a:t>
            </a:r>
            <a:r>
              <a:rPr lang="en-US" sz="2400" baseline="-25000" dirty="0"/>
              <a:t>1</a:t>
            </a:r>
            <a:endParaRPr lang="en-US" sz="2400" dirty="0"/>
          </a:p>
        </p:txBody>
      </p:sp>
      <p:sp>
        <p:nvSpPr>
          <p:cNvPr id="31" name="TextBox 30">
            <a:extLst>
              <a:ext uri="{FF2B5EF4-FFF2-40B4-BE49-F238E27FC236}">
                <a16:creationId xmlns:a16="http://schemas.microsoft.com/office/drawing/2014/main" id="{7C79C6CC-E7BD-1EB5-9922-A8FBF37B5BF8}"/>
              </a:ext>
            </a:extLst>
          </p:cNvPr>
          <p:cNvSpPr txBox="1"/>
          <p:nvPr/>
        </p:nvSpPr>
        <p:spPr>
          <a:xfrm>
            <a:off x="7963047" y="4544051"/>
            <a:ext cx="902811" cy="461665"/>
          </a:xfrm>
          <a:prstGeom prst="rect">
            <a:avLst/>
          </a:prstGeom>
          <a:noFill/>
        </p:spPr>
        <p:txBody>
          <a:bodyPr wrap="none" rtlCol="0">
            <a:spAutoFit/>
          </a:bodyPr>
          <a:lstStyle/>
          <a:p>
            <a:r>
              <a:rPr lang="en-US" sz="2400" dirty="0"/>
              <a:t>error</a:t>
            </a:r>
            <a:r>
              <a:rPr lang="en-US" sz="2400" baseline="-25000" dirty="0"/>
              <a:t>3</a:t>
            </a:r>
            <a:endParaRPr lang="en-US" sz="2400" dirty="0"/>
          </a:p>
        </p:txBody>
      </p:sp>
      <p:sp>
        <p:nvSpPr>
          <p:cNvPr id="32" name="TextBox 31">
            <a:extLst>
              <a:ext uri="{FF2B5EF4-FFF2-40B4-BE49-F238E27FC236}">
                <a16:creationId xmlns:a16="http://schemas.microsoft.com/office/drawing/2014/main" id="{E32F67D1-076B-B26B-4E8B-60D333E22A6E}"/>
              </a:ext>
            </a:extLst>
          </p:cNvPr>
          <p:cNvSpPr txBox="1"/>
          <p:nvPr/>
        </p:nvSpPr>
        <p:spPr>
          <a:xfrm>
            <a:off x="9505597" y="4531778"/>
            <a:ext cx="915635" cy="461665"/>
          </a:xfrm>
          <a:prstGeom prst="rect">
            <a:avLst/>
          </a:prstGeom>
          <a:noFill/>
        </p:spPr>
        <p:txBody>
          <a:bodyPr wrap="none" rtlCol="0">
            <a:spAutoFit/>
          </a:bodyPr>
          <a:lstStyle/>
          <a:p>
            <a:r>
              <a:rPr lang="en-US" sz="2400" dirty="0"/>
              <a:t>error</a:t>
            </a:r>
            <a:r>
              <a:rPr lang="en-US" sz="2400" baseline="-25000" dirty="0"/>
              <a:t>4</a:t>
            </a:r>
            <a:endParaRPr lang="en-US" sz="2400" dirty="0"/>
          </a:p>
        </p:txBody>
      </p:sp>
      <p:sp>
        <p:nvSpPr>
          <p:cNvPr id="33" name="TextBox 32">
            <a:extLst>
              <a:ext uri="{FF2B5EF4-FFF2-40B4-BE49-F238E27FC236}">
                <a16:creationId xmlns:a16="http://schemas.microsoft.com/office/drawing/2014/main" id="{D9D1DB80-DC1F-CEBD-B8FC-B7DFCC0B4592}"/>
              </a:ext>
            </a:extLst>
          </p:cNvPr>
          <p:cNvSpPr txBox="1"/>
          <p:nvPr/>
        </p:nvSpPr>
        <p:spPr>
          <a:xfrm>
            <a:off x="6531495" y="4522288"/>
            <a:ext cx="914033" cy="461665"/>
          </a:xfrm>
          <a:prstGeom prst="rect">
            <a:avLst/>
          </a:prstGeom>
          <a:noFill/>
        </p:spPr>
        <p:txBody>
          <a:bodyPr wrap="none" rtlCol="0">
            <a:spAutoFit/>
          </a:bodyPr>
          <a:lstStyle/>
          <a:p>
            <a:r>
              <a:rPr lang="en-US" sz="2400" dirty="0"/>
              <a:t>error</a:t>
            </a:r>
            <a:r>
              <a:rPr lang="en-US" sz="2400" baseline="-25000" dirty="0"/>
              <a:t>2</a:t>
            </a:r>
            <a:endParaRPr lang="en-US" sz="2400" dirty="0"/>
          </a:p>
        </p:txBody>
      </p:sp>
      <p:sp>
        <p:nvSpPr>
          <p:cNvPr id="34" name="TextBox 33">
            <a:extLst>
              <a:ext uri="{FF2B5EF4-FFF2-40B4-BE49-F238E27FC236}">
                <a16:creationId xmlns:a16="http://schemas.microsoft.com/office/drawing/2014/main" id="{3B3932D9-28A4-95E5-D8D6-FC3C4FC14AF2}"/>
              </a:ext>
            </a:extLst>
          </p:cNvPr>
          <p:cNvSpPr txBox="1"/>
          <p:nvPr/>
        </p:nvSpPr>
        <p:spPr>
          <a:xfrm>
            <a:off x="10823587" y="4544051"/>
            <a:ext cx="907621" cy="461665"/>
          </a:xfrm>
          <a:prstGeom prst="rect">
            <a:avLst/>
          </a:prstGeom>
          <a:noFill/>
        </p:spPr>
        <p:txBody>
          <a:bodyPr wrap="none" rtlCol="0">
            <a:spAutoFit/>
          </a:bodyPr>
          <a:lstStyle/>
          <a:p>
            <a:r>
              <a:rPr lang="en-US" sz="2400" dirty="0"/>
              <a:t>error</a:t>
            </a:r>
            <a:r>
              <a:rPr lang="en-US" sz="2400" baseline="-25000" dirty="0"/>
              <a:t>5</a:t>
            </a:r>
            <a:endParaRPr lang="en-US" sz="2400"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B8509AE-B606-DF09-1805-C1189F54608B}"/>
                  </a:ext>
                </a:extLst>
              </p:cNvPr>
              <p:cNvSpPr txBox="1"/>
              <p:nvPr/>
            </p:nvSpPr>
            <p:spPr>
              <a:xfrm>
                <a:off x="6695214" y="5669606"/>
                <a:ext cx="2060757"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e>
                      </m:nary>
                    </m:oMath>
                  </m:oMathPara>
                </a14:m>
                <a:endParaRPr lang="en-US" sz="2400" dirty="0"/>
              </a:p>
            </p:txBody>
          </p:sp>
        </mc:Choice>
        <mc:Fallback xmlns="">
          <p:sp>
            <p:nvSpPr>
              <p:cNvPr id="37" name="TextBox 36">
                <a:extLst>
                  <a:ext uri="{FF2B5EF4-FFF2-40B4-BE49-F238E27FC236}">
                    <a16:creationId xmlns:a16="http://schemas.microsoft.com/office/drawing/2014/main" id="{EB8509AE-B606-DF09-1805-C1189F54608B}"/>
                  </a:ext>
                </a:extLst>
              </p:cNvPr>
              <p:cNvSpPr txBox="1">
                <a:spLocks noRot="1" noChangeAspect="1" noMove="1" noResize="1" noEditPoints="1" noAdjustHandles="1" noChangeArrowheads="1" noChangeShapeType="1" noTextEdit="1"/>
              </p:cNvSpPr>
              <p:nvPr/>
            </p:nvSpPr>
            <p:spPr>
              <a:xfrm>
                <a:off x="6695214" y="5669606"/>
                <a:ext cx="2060757" cy="1100558"/>
              </a:xfrm>
              <a:prstGeom prst="rect">
                <a:avLst/>
              </a:prstGeom>
              <a:blipFill>
                <a:blip r:embed="rId4"/>
                <a:stretch>
                  <a:fillRect t="-106818" r="-17178" b="-161364"/>
                </a:stretch>
              </a:blipFill>
            </p:spPr>
            <p:txBody>
              <a:bodyPr/>
              <a:lstStyle/>
              <a:p>
                <a:r>
                  <a:rPr lang="en-US">
                    <a:noFill/>
                  </a:rPr>
                  <a:t> </a:t>
                </a:r>
              </a:p>
            </p:txBody>
          </p:sp>
        </mc:Fallback>
      </mc:AlternateContent>
    </p:spTree>
    <p:extLst>
      <p:ext uri="{BB962C8B-B14F-4D97-AF65-F5344CB8AC3E}">
        <p14:creationId xmlns:p14="http://schemas.microsoft.com/office/powerpoint/2010/main" val="400630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A6951-E12A-D8D0-B247-60D69B0F84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83C68C-BE64-7B45-C2B7-7BCC13927D18}"/>
              </a:ext>
            </a:extLst>
          </p:cNvPr>
          <p:cNvSpPr>
            <a:spLocks noGrp="1"/>
          </p:cNvSpPr>
          <p:nvPr>
            <p:ph type="title"/>
          </p:nvPr>
        </p:nvSpPr>
        <p:spPr/>
        <p:txBody>
          <a:bodyPr/>
          <a:lstStyle/>
          <a:p>
            <a:r>
              <a:rPr lang="en-US" dirty="0"/>
              <a:t>Leave-One-Out Cross-Validation</a:t>
            </a:r>
          </a:p>
        </p:txBody>
      </p:sp>
      <p:sp>
        <p:nvSpPr>
          <p:cNvPr id="14" name="Content Placeholder 2">
            <a:extLst>
              <a:ext uri="{FF2B5EF4-FFF2-40B4-BE49-F238E27FC236}">
                <a16:creationId xmlns:a16="http://schemas.microsoft.com/office/drawing/2014/main" id="{09C4CEAA-7F94-8574-46DD-BDF80BF4CD8F}"/>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5E92C4A0-9B1D-13E8-F17E-E1C844980985}"/>
              </a:ext>
            </a:extLst>
          </p:cNvPr>
          <p:cNvSpPr>
            <a:spLocks noGrp="1"/>
          </p:cNvSpPr>
          <p:nvPr>
            <p:ph idx="1"/>
          </p:nvPr>
        </p:nvSpPr>
        <p:spPr>
          <a:xfrm>
            <a:off x="3557393" y="801666"/>
            <a:ext cx="7985562" cy="5183082"/>
          </a:xfrm>
        </p:spPr>
        <p:txBody>
          <a:bodyPr anchor="t">
            <a:normAutofit/>
          </a:bodyPr>
          <a:lstStyle/>
          <a:p>
            <a:pPr marL="0" indent="0">
              <a:buNone/>
              <a:defRPr/>
            </a:pPr>
            <a:r>
              <a:rPr lang="en-US" sz="2400" b="1" dirty="0"/>
              <a:t>Benefits of LOOCV</a:t>
            </a:r>
          </a:p>
          <a:p>
            <a:pPr marL="0" indent="0">
              <a:buNone/>
              <a:defRPr/>
            </a:pPr>
            <a:r>
              <a:rPr lang="en-US" sz="2400" dirty="0"/>
              <a:t>Tends to not overestimate test error rate as much as the validation set approach. </a:t>
            </a:r>
          </a:p>
          <a:p>
            <a:pPr marL="0" indent="0">
              <a:buNone/>
              <a:defRPr/>
            </a:pPr>
            <a:endParaRPr lang="en-US" sz="2400" dirty="0"/>
          </a:p>
          <a:p>
            <a:pPr marL="0" indent="0">
              <a:buNone/>
              <a:defRPr/>
            </a:pPr>
            <a:r>
              <a:rPr lang="en-US" sz="2400" dirty="0"/>
              <a:t>There is no randomness in the training/validation splits, so we will always get the same estimated test error rate (unlike with the validation set approach)</a:t>
            </a:r>
          </a:p>
        </p:txBody>
      </p:sp>
    </p:spTree>
    <p:extLst>
      <p:ext uri="{BB962C8B-B14F-4D97-AF65-F5344CB8AC3E}">
        <p14:creationId xmlns:p14="http://schemas.microsoft.com/office/powerpoint/2010/main" val="162638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E90D4-9C4B-540C-6BED-417070482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43F6E-5B0F-4802-F026-B0A77F19ABCA}"/>
              </a:ext>
            </a:extLst>
          </p:cNvPr>
          <p:cNvSpPr>
            <a:spLocks noGrp="1"/>
          </p:cNvSpPr>
          <p:nvPr>
            <p:ph type="title"/>
          </p:nvPr>
        </p:nvSpPr>
        <p:spPr/>
        <p:txBody>
          <a:bodyPr/>
          <a:lstStyle/>
          <a:p>
            <a:r>
              <a:rPr lang="en-US" dirty="0"/>
              <a:t>k-Fold Cross-Validation</a:t>
            </a:r>
          </a:p>
        </p:txBody>
      </p:sp>
      <p:sp>
        <p:nvSpPr>
          <p:cNvPr id="14" name="Content Placeholder 2">
            <a:extLst>
              <a:ext uri="{FF2B5EF4-FFF2-40B4-BE49-F238E27FC236}">
                <a16:creationId xmlns:a16="http://schemas.microsoft.com/office/drawing/2014/main" id="{01D95DD2-E7F3-37CD-D976-9171FEF0BF6C}"/>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D0D05911-80A2-3CD6-9F1D-9D115B896009}"/>
              </a:ext>
            </a:extLst>
          </p:cNvPr>
          <p:cNvSpPr>
            <a:spLocks noGrp="1"/>
          </p:cNvSpPr>
          <p:nvPr>
            <p:ph idx="1"/>
          </p:nvPr>
        </p:nvSpPr>
        <p:spPr>
          <a:xfrm>
            <a:off x="7900026" y="832439"/>
            <a:ext cx="3991128" cy="5332007"/>
          </a:xfrm>
        </p:spPr>
        <p:txBody>
          <a:bodyPr anchor="t">
            <a:normAutofit/>
          </a:bodyPr>
          <a:lstStyle/>
          <a:p>
            <a:pPr marL="0" indent="0">
              <a:buNone/>
              <a:defRPr/>
            </a:pPr>
            <a:r>
              <a:rPr lang="en-US" sz="2400" dirty="0"/>
              <a:t>k-Fold CV (an alternative to LOOCV)</a:t>
            </a:r>
          </a:p>
          <a:p>
            <a:pPr>
              <a:defRPr/>
            </a:pPr>
            <a:r>
              <a:rPr lang="en-US" sz="2400" dirty="0"/>
              <a:t>Randomly divides the dataset into k groups, or folds of about equal size</a:t>
            </a:r>
          </a:p>
          <a:p>
            <a:pPr>
              <a:defRPr/>
            </a:pPr>
            <a:r>
              <a:rPr lang="en-US" sz="2400" dirty="0"/>
              <a:t>Uses one fold for the validation set and all remaining folds for the training set</a:t>
            </a:r>
          </a:p>
          <a:p>
            <a:pPr>
              <a:defRPr/>
            </a:pPr>
            <a:r>
              <a:rPr lang="en-US" sz="2400" dirty="0"/>
              <a:t>Repeats this for every fold </a:t>
            </a:r>
          </a:p>
          <a:p>
            <a:pPr>
              <a:defRPr/>
            </a:pPr>
            <a:r>
              <a:rPr lang="en-US" sz="2400" dirty="0"/>
              <a:t>Error across all validation sets is averaged to estimate test error</a:t>
            </a:r>
          </a:p>
          <a:p>
            <a:pPr>
              <a:defRPr/>
            </a:pPr>
            <a:endParaRPr lang="en-US" sz="2400" dirty="0"/>
          </a:p>
          <a:p>
            <a:pPr>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06AC9237-5B00-7F85-E3E5-BB63AF23AFCE}"/>
              </a:ext>
            </a:extLst>
          </p:cNvPr>
          <p:cNvPicPr>
            <a:picLocks noChangeAspect="1"/>
          </p:cNvPicPr>
          <p:nvPr/>
        </p:nvPicPr>
        <p:blipFill rotWithShape="1">
          <a:blip r:embed="rId3"/>
          <a:srcRect l="29709" t="20578" r="14158" b="23095"/>
          <a:stretch/>
        </p:blipFill>
        <p:spPr>
          <a:xfrm>
            <a:off x="3479964" y="1741160"/>
            <a:ext cx="1354664" cy="1359361"/>
          </a:xfrm>
          <a:prstGeom prst="rect">
            <a:avLst/>
          </a:prstGeom>
        </p:spPr>
      </p:pic>
      <p:sp>
        <p:nvSpPr>
          <p:cNvPr id="5" name="Rounded Rectangle 4">
            <a:extLst>
              <a:ext uri="{FF2B5EF4-FFF2-40B4-BE49-F238E27FC236}">
                <a16:creationId xmlns:a16="http://schemas.microsoft.com/office/drawing/2014/main" id="{DB51BC9A-01C6-CDA9-8ACF-254D60BC8E84}"/>
              </a:ext>
            </a:extLst>
          </p:cNvPr>
          <p:cNvSpPr/>
          <p:nvPr/>
        </p:nvSpPr>
        <p:spPr>
          <a:xfrm>
            <a:off x="3519090" y="1983621"/>
            <a:ext cx="1315538" cy="343954"/>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6" name="Rounded Rectangle 5">
            <a:extLst>
              <a:ext uri="{FF2B5EF4-FFF2-40B4-BE49-F238E27FC236}">
                <a16:creationId xmlns:a16="http://schemas.microsoft.com/office/drawing/2014/main" id="{F3720479-46C4-8F5F-DA15-EE2E84000633}"/>
              </a:ext>
            </a:extLst>
          </p:cNvPr>
          <p:cNvSpPr/>
          <p:nvPr/>
        </p:nvSpPr>
        <p:spPr>
          <a:xfrm>
            <a:off x="3507735" y="2370921"/>
            <a:ext cx="1315538" cy="729596"/>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CD05F4CB-D8E1-41E2-D3CC-53A52BE23B34}"/>
              </a:ext>
            </a:extLst>
          </p:cNvPr>
          <p:cNvPicPr>
            <a:picLocks noChangeAspect="1"/>
          </p:cNvPicPr>
          <p:nvPr/>
        </p:nvPicPr>
        <p:blipFill rotWithShape="1">
          <a:blip r:embed="rId3"/>
          <a:srcRect l="29709" t="20578" r="14158" b="23095"/>
          <a:stretch/>
        </p:blipFill>
        <p:spPr>
          <a:xfrm>
            <a:off x="4926569" y="1741159"/>
            <a:ext cx="1354664" cy="1359361"/>
          </a:xfrm>
          <a:prstGeom prst="rect">
            <a:avLst/>
          </a:prstGeom>
        </p:spPr>
      </p:pic>
      <p:sp>
        <p:nvSpPr>
          <p:cNvPr id="8" name="Rounded Rectangle 7">
            <a:extLst>
              <a:ext uri="{FF2B5EF4-FFF2-40B4-BE49-F238E27FC236}">
                <a16:creationId xmlns:a16="http://schemas.microsoft.com/office/drawing/2014/main" id="{3EDDB4FB-16F6-E100-273E-ABBD599B1EE1}"/>
              </a:ext>
            </a:extLst>
          </p:cNvPr>
          <p:cNvSpPr/>
          <p:nvPr/>
        </p:nvSpPr>
        <p:spPr>
          <a:xfrm>
            <a:off x="4894741" y="2310205"/>
            <a:ext cx="1315538" cy="373739"/>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9" name="Rounded Rectangle 8">
            <a:extLst>
              <a:ext uri="{FF2B5EF4-FFF2-40B4-BE49-F238E27FC236}">
                <a16:creationId xmlns:a16="http://schemas.microsoft.com/office/drawing/2014/main" id="{A7EAFBA9-E823-815C-9CC0-14DA9A7C0CE1}"/>
              </a:ext>
            </a:extLst>
          </p:cNvPr>
          <p:cNvSpPr/>
          <p:nvPr/>
        </p:nvSpPr>
        <p:spPr>
          <a:xfrm>
            <a:off x="4924324" y="2683949"/>
            <a:ext cx="1346068" cy="416567"/>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10" name="Rounded Rectangle 9">
            <a:extLst>
              <a:ext uri="{FF2B5EF4-FFF2-40B4-BE49-F238E27FC236}">
                <a16:creationId xmlns:a16="http://schemas.microsoft.com/office/drawing/2014/main" id="{70F8AAB4-D2DC-19C6-CB87-4418A38D844E}"/>
              </a:ext>
            </a:extLst>
          </p:cNvPr>
          <p:cNvSpPr/>
          <p:nvPr/>
        </p:nvSpPr>
        <p:spPr>
          <a:xfrm>
            <a:off x="4963450" y="1983368"/>
            <a:ext cx="1278563" cy="326831"/>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6500B638-4538-9FEF-88A7-C4848A98E132}"/>
              </a:ext>
            </a:extLst>
          </p:cNvPr>
          <p:cNvPicPr>
            <a:picLocks noChangeAspect="1"/>
          </p:cNvPicPr>
          <p:nvPr/>
        </p:nvPicPr>
        <p:blipFill rotWithShape="1">
          <a:blip r:embed="rId3"/>
          <a:srcRect l="29709" t="20578" r="14158" b="23095"/>
          <a:stretch/>
        </p:blipFill>
        <p:spPr>
          <a:xfrm>
            <a:off x="6370929" y="1741158"/>
            <a:ext cx="1354664" cy="1359361"/>
          </a:xfrm>
          <a:prstGeom prst="rect">
            <a:avLst/>
          </a:prstGeom>
        </p:spPr>
      </p:pic>
      <p:sp>
        <p:nvSpPr>
          <p:cNvPr id="12" name="Rounded Rectangle 11">
            <a:extLst>
              <a:ext uri="{FF2B5EF4-FFF2-40B4-BE49-F238E27FC236}">
                <a16:creationId xmlns:a16="http://schemas.microsoft.com/office/drawing/2014/main" id="{1DA9B0A1-9836-1AD6-86C7-E1CDB5DBCB22}"/>
              </a:ext>
            </a:extLst>
          </p:cNvPr>
          <p:cNvSpPr/>
          <p:nvPr/>
        </p:nvSpPr>
        <p:spPr>
          <a:xfrm>
            <a:off x="6411358" y="2694496"/>
            <a:ext cx="1263952" cy="326837"/>
          </a:xfrm>
          <a:prstGeom prst="roundRect">
            <a:avLst/>
          </a:prstGeom>
          <a:solidFill>
            <a:srgbClr val="E3DFB2">
              <a:alpha val="7500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t>Test</a:t>
            </a:r>
            <a:endParaRPr lang="en-US" b="1" dirty="0"/>
          </a:p>
        </p:txBody>
      </p:sp>
      <p:sp>
        <p:nvSpPr>
          <p:cNvPr id="15" name="Rounded Rectangle 14">
            <a:extLst>
              <a:ext uri="{FF2B5EF4-FFF2-40B4-BE49-F238E27FC236}">
                <a16:creationId xmlns:a16="http://schemas.microsoft.com/office/drawing/2014/main" id="{BD0B0619-A4B2-71BB-A581-CBC153922B65}"/>
              </a:ext>
            </a:extLst>
          </p:cNvPr>
          <p:cNvSpPr/>
          <p:nvPr/>
        </p:nvSpPr>
        <p:spPr>
          <a:xfrm>
            <a:off x="6396643" y="1983369"/>
            <a:ext cx="1289824" cy="700575"/>
          </a:xfrm>
          <a:prstGeom prst="roundRect">
            <a:avLst>
              <a:gd name="adj" fmla="val 2982"/>
            </a:avLst>
          </a:prstGeom>
          <a:solidFill>
            <a:schemeClr val="accent5">
              <a:tint val="65000"/>
              <a:alpha val="7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Train</a:t>
            </a:r>
            <a:endParaRPr lang="en-US" b="1" dirty="0"/>
          </a:p>
        </p:txBody>
      </p:sp>
      <p:sp>
        <p:nvSpPr>
          <p:cNvPr id="27" name="Left Brace 26">
            <a:extLst>
              <a:ext uri="{FF2B5EF4-FFF2-40B4-BE49-F238E27FC236}">
                <a16:creationId xmlns:a16="http://schemas.microsoft.com/office/drawing/2014/main" id="{F363EF97-8967-6CA4-3A3D-4E037BA1DD07}"/>
              </a:ext>
            </a:extLst>
          </p:cNvPr>
          <p:cNvSpPr/>
          <p:nvPr/>
        </p:nvSpPr>
        <p:spPr>
          <a:xfrm rot="16200000">
            <a:off x="5393324" y="2259906"/>
            <a:ext cx="503706" cy="3834900"/>
          </a:xfrm>
          <a:prstGeom prst="leftBrace">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81822AA8-42EA-A94F-C21E-2F828B2D13D7}"/>
              </a:ext>
            </a:extLst>
          </p:cNvPr>
          <p:cNvSpPr txBox="1"/>
          <p:nvPr/>
        </p:nvSpPr>
        <p:spPr>
          <a:xfrm>
            <a:off x="3727726" y="3420491"/>
            <a:ext cx="915635" cy="461665"/>
          </a:xfrm>
          <a:prstGeom prst="rect">
            <a:avLst/>
          </a:prstGeom>
          <a:noFill/>
        </p:spPr>
        <p:txBody>
          <a:bodyPr wrap="none" rtlCol="0">
            <a:spAutoFit/>
          </a:bodyPr>
          <a:lstStyle/>
          <a:p>
            <a:r>
              <a:rPr lang="en-US" sz="2400" dirty="0"/>
              <a:t>error</a:t>
            </a:r>
            <a:r>
              <a:rPr lang="en-US" sz="2400" baseline="-25000" dirty="0"/>
              <a:t>0</a:t>
            </a:r>
            <a:endParaRPr lang="en-US" sz="2400" dirty="0"/>
          </a:p>
        </p:txBody>
      </p:sp>
      <p:sp>
        <p:nvSpPr>
          <p:cNvPr id="29" name="TextBox 28">
            <a:extLst>
              <a:ext uri="{FF2B5EF4-FFF2-40B4-BE49-F238E27FC236}">
                <a16:creationId xmlns:a16="http://schemas.microsoft.com/office/drawing/2014/main" id="{0C100093-EC7C-7C0C-4FE5-0BD046D8B56C}"/>
              </a:ext>
            </a:extLst>
          </p:cNvPr>
          <p:cNvSpPr txBox="1"/>
          <p:nvPr/>
        </p:nvSpPr>
        <p:spPr>
          <a:xfrm>
            <a:off x="5099943" y="3412985"/>
            <a:ext cx="901209" cy="461665"/>
          </a:xfrm>
          <a:prstGeom prst="rect">
            <a:avLst/>
          </a:prstGeom>
          <a:noFill/>
        </p:spPr>
        <p:txBody>
          <a:bodyPr wrap="none" rtlCol="0">
            <a:spAutoFit/>
          </a:bodyPr>
          <a:lstStyle/>
          <a:p>
            <a:r>
              <a:rPr lang="en-US" sz="2400" dirty="0"/>
              <a:t>error</a:t>
            </a:r>
            <a:r>
              <a:rPr lang="en-US" sz="2400" baseline="-25000" dirty="0"/>
              <a:t>1</a:t>
            </a:r>
            <a:endParaRPr lang="en-US" sz="2400" dirty="0"/>
          </a:p>
        </p:txBody>
      </p:sp>
      <p:sp>
        <p:nvSpPr>
          <p:cNvPr id="32" name="TextBox 31">
            <a:extLst>
              <a:ext uri="{FF2B5EF4-FFF2-40B4-BE49-F238E27FC236}">
                <a16:creationId xmlns:a16="http://schemas.microsoft.com/office/drawing/2014/main" id="{7E73A0E7-E681-A2C8-1AE3-054778492F5B}"/>
              </a:ext>
            </a:extLst>
          </p:cNvPr>
          <p:cNvSpPr txBox="1"/>
          <p:nvPr/>
        </p:nvSpPr>
        <p:spPr>
          <a:xfrm>
            <a:off x="6531495" y="3403494"/>
            <a:ext cx="914033" cy="461665"/>
          </a:xfrm>
          <a:prstGeom prst="rect">
            <a:avLst/>
          </a:prstGeom>
          <a:noFill/>
        </p:spPr>
        <p:txBody>
          <a:bodyPr wrap="none" rtlCol="0">
            <a:spAutoFit/>
          </a:bodyPr>
          <a:lstStyle/>
          <a:p>
            <a:r>
              <a:rPr lang="en-US" sz="2400" dirty="0"/>
              <a:t>error</a:t>
            </a:r>
            <a:r>
              <a:rPr lang="en-US" sz="2400" baseline="-25000" dirty="0"/>
              <a:t>2</a:t>
            </a:r>
            <a:endParaRPr lang="en-US" sz="240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45F636E-4180-4D52-4656-8F430905A21B}"/>
                  </a:ext>
                </a:extLst>
              </p:cNvPr>
              <p:cNvSpPr txBox="1"/>
              <p:nvPr/>
            </p:nvSpPr>
            <p:spPr>
              <a:xfrm>
                <a:off x="4772598" y="4419894"/>
                <a:ext cx="2082557" cy="1163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𝑘</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e>
                      </m:nary>
                    </m:oMath>
                  </m:oMathPara>
                </a14:m>
                <a:endParaRPr lang="en-US" sz="2400" dirty="0"/>
              </a:p>
            </p:txBody>
          </p:sp>
        </mc:Choice>
        <mc:Fallback xmlns="">
          <p:sp>
            <p:nvSpPr>
              <p:cNvPr id="34" name="TextBox 33">
                <a:extLst>
                  <a:ext uri="{FF2B5EF4-FFF2-40B4-BE49-F238E27FC236}">
                    <a16:creationId xmlns:a16="http://schemas.microsoft.com/office/drawing/2014/main" id="{245F636E-4180-4D52-4656-8F430905A21B}"/>
                  </a:ext>
                </a:extLst>
              </p:cNvPr>
              <p:cNvSpPr txBox="1">
                <a:spLocks noRot="1" noChangeAspect="1" noMove="1" noResize="1" noEditPoints="1" noAdjustHandles="1" noChangeArrowheads="1" noChangeShapeType="1" noTextEdit="1"/>
              </p:cNvSpPr>
              <p:nvPr/>
            </p:nvSpPr>
            <p:spPr>
              <a:xfrm>
                <a:off x="4772598" y="4419894"/>
                <a:ext cx="2082557" cy="1163332"/>
              </a:xfrm>
              <a:prstGeom prst="rect">
                <a:avLst/>
              </a:prstGeom>
              <a:blipFill>
                <a:blip r:embed="rId4"/>
                <a:stretch>
                  <a:fillRect t="-98913" r="-16970" b="-152174"/>
                </a:stretch>
              </a:blipFill>
            </p:spPr>
            <p:txBody>
              <a:bodyPr/>
              <a:lstStyle/>
              <a:p>
                <a:r>
                  <a:rPr lang="en-US">
                    <a:noFill/>
                  </a:rPr>
                  <a:t> </a:t>
                </a:r>
              </a:p>
            </p:txBody>
          </p:sp>
        </mc:Fallback>
      </mc:AlternateContent>
    </p:spTree>
    <p:extLst>
      <p:ext uri="{BB962C8B-B14F-4D97-AF65-F5344CB8AC3E}">
        <p14:creationId xmlns:p14="http://schemas.microsoft.com/office/powerpoint/2010/main" val="38775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05CDC-78A6-C296-4962-B4BA06665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79BFC-6F4E-959B-FEE8-7D2930CB03C7}"/>
              </a:ext>
            </a:extLst>
          </p:cNvPr>
          <p:cNvSpPr>
            <a:spLocks noGrp="1"/>
          </p:cNvSpPr>
          <p:nvPr>
            <p:ph type="title"/>
          </p:nvPr>
        </p:nvSpPr>
        <p:spPr/>
        <p:txBody>
          <a:bodyPr/>
          <a:lstStyle/>
          <a:p>
            <a:r>
              <a:rPr lang="en-US" dirty="0"/>
              <a:t>k-Fold Cross-Validation</a:t>
            </a:r>
          </a:p>
        </p:txBody>
      </p:sp>
      <p:sp>
        <p:nvSpPr>
          <p:cNvPr id="14" name="Content Placeholder 2">
            <a:extLst>
              <a:ext uri="{FF2B5EF4-FFF2-40B4-BE49-F238E27FC236}">
                <a16:creationId xmlns:a16="http://schemas.microsoft.com/office/drawing/2014/main" id="{B7125A48-BA74-A6DB-7EC6-0ACCFA02E7C9}"/>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D447789E-10AB-61A8-3DE6-9F7F2C74A2A6}"/>
              </a:ext>
            </a:extLst>
          </p:cNvPr>
          <p:cNvSpPr>
            <a:spLocks noGrp="1"/>
          </p:cNvSpPr>
          <p:nvPr>
            <p:ph idx="1"/>
          </p:nvPr>
        </p:nvSpPr>
        <p:spPr>
          <a:xfrm>
            <a:off x="3557393" y="801666"/>
            <a:ext cx="7985562" cy="5183082"/>
          </a:xfrm>
        </p:spPr>
        <p:txBody>
          <a:bodyPr anchor="t">
            <a:normAutofit/>
          </a:bodyPr>
          <a:lstStyle/>
          <a:p>
            <a:pPr marL="0" indent="0">
              <a:buNone/>
              <a:defRPr/>
            </a:pPr>
            <a:r>
              <a:rPr lang="en-US" sz="2400" b="1" dirty="0"/>
              <a:t>Benefits of k-Fold CV</a:t>
            </a:r>
          </a:p>
          <a:p>
            <a:pPr marL="0" indent="0">
              <a:buNone/>
              <a:defRPr/>
            </a:pPr>
            <a:r>
              <a:rPr lang="en-US" sz="2400" dirty="0"/>
              <a:t>As long as k is not 1, less computationally expensive than LOOCV (usually k is 5 or 10) </a:t>
            </a:r>
          </a:p>
          <a:p>
            <a:pPr marL="0" indent="0">
              <a:buNone/>
              <a:defRPr/>
            </a:pPr>
            <a:endParaRPr lang="en-US" sz="2400" dirty="0"/>
          </a:p>
          <a:p>
            <a:pPr marL="0" indent="0">
              <a:buNone/>
              <a:defRPr/>
            </a:pPr>
            <a:r>
              <a:rPr lang="en-US" sz="2400" dirty="0"/>
              <a:t>Estimated test error rate will vary (unlike LOOCV), but only slightly (unlike the validation set method).   </a:t>
            </a:r>
          </a:p>
        </p:txBody>
      </p:sp>
    </p:spTree>
    <p:extLst>
      <p:ext uri="{BB962C8B-B14F-4D97-AF65-F5344CB8AC3E}">
        <p14:creationId xmlns:p14="http://schemas.microsoft.com/office/powerpoint/2010/main" val="365350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F83A5-3221-2AC8-800A-601684069C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7B77D-736D-7CC1-6C9B-FD0B54C0EFCF}"/>
              </a:ext>
            </a:extLst>
          </p:cNvPr>
          <p:cNvSpPr>
            <a:spLocks noGrp="1"/>
          </p:cNvSpPr>
          <p:nvPr>
            <p:ph type="title"/>
          </p:nvPr>
        </p:nvSpPr>
        <p:spPr/>
        <p:txBody>
          <a:bodyPr/>
          <a:lstStyle/>
          <a:p>
            <a:r>
              <a:rPr lang="en-US" dirty="0"/>
              <a:t>Comparing LOOCV and 10-fold CV</a:t>
            </a:r>
          </a:p>
        </p:txBody>
      </p:sp>
      <p:sp>
        <p:nvSpPr>
          <p:cNvPr id="14" name="Content Placeholder 2">
            <a:extLst>
              <a:ext uri="{FF2B5EF4-FFF2-40B4-BE49-F238E27FC236}">
                <a16:creationId xmlns:a16="http://schemas.microsoft.com/office/drawing/2014/main" id="{07425DC1-6BBC-9271-6017-EE8E20E078D5}"/>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E7FE7839-3AC4-7423-8089-180A061D309B}"/>
              </a:ext>
            </a:extLst>
          </p:cNvPr>
          <p:cNvSpPr>
            <a:spLocks noGrp="1"/>
          </p:cNvSpPr>
          <p:nvPr>
            <p:ph idx="1"/>
          </p:nvPr>
        </p:nvSpPr>
        <p:spPr>
          <a:xfrm>
            <a:off x="3557393" y="563671"/>
            <a:ext cx="7959826" cy="5421077"/>
          </a:xfrm>
        </p:spPr>
        <p:txBody>
          <a:bodyPr anchor="t">
            <a:normAutofit/>
          </a:bodyPr>
          <a:lstStyle/>
          <a:p>
            <a:pPr marL="0" indent="0">
              <a:buNone/>
              <a:defRPr/>
            </a:pPr>
            <a:r>
              <a:rPr lang="en-US" dirty="0"/>
              <a:t>Below are curves plotting MSE against flexibility for smoothing splines. Each chart represents a different dataset.</a:t>
            </a:r>
          </a:p>
          <a:p>
            <a:pPr marL="0" indent="0">
              <a:buNone/>
              <a:defRPr/>
            </a:pPr>
            <a:r>
              <a:rPr lang="en-US" dirty="0"/>
              <a:t>The true test MSE (from a true test set) is shown in blue. </a:t>
            </a:r>
          </a:p>
          <a:p>
            <a:pPr marL="0" indent="0">
              <a:buNone/>
              <a:defRPr/>
            </a:pPr>
            <a:r>
              <a:rPr lang="en-US" dirty="0"/>
              <a:t>The LOOCV estimate is shown in dashed black. </a:t>
            </a:r>
          </a:p>
          <a:p>
            <a:pPr marL="0" indent="0">
              <a:buNone/>
              <a:defRPr/>
            </a:pPr>
            <a:r>
              <a:rPr lang="en-US" dirty="0"/>
              <a:t>The 10-fold CV estimate is shown in orange.  </a:t>
            </a:r>
          </a:p>
          <a:p>
            <a:pPr marL="0" indent="0">
              <a:buNone/>
              <a:defRPr/>
            </a:pPr>
            <a:r>
              <a:rPr lang="en-US" dirty="0"/>
              <a:t>The X’s represent minimum MSE. </a:t>
            </a:r>
          </a:p>
        </p:txBody>
      </p:sp>
      <p:pic>
        <p:nvPicPr>
          <p:cNvPr id="8" name="Picture 7" descr="A graph of a function&#10;&#10;Description automatically generated with medium confidence">
            <a:extLst>
              <a:ext uri="{FF2B5EF4-FFF2-40B4-BE49-F238E27FC236}">
                <a16:creationId xmlns:a16="http://schemas.microsoft.com/office/drawing/2014/main" id="{5FBF19FC-29C6-48F4-1520-D850CBFECD71}"/>
              </a:ext>
            </a:extLst>
          </p:cNvPr>
          <p:cNvPicPr>
            <a:picLocks noChangeAspect="1"/>
          </p:cNvPicPr>
          <p:nvPr/>
        </p:nvPicPr>
        <p:blipFill>
          <a:blip r:embed="rId3"/>
          <a:stretch>
            <a:fillRect/>
          </a:stretch>
        </p:blipFill>
        <p:spPr>
          <a:xfrm>
            <a:off x="3062016" y="3018187"/>
            <a:ext cx="9129984" cy="3772578"/>
          </a:xfrm>
          <a:prstGeom prst="rect">
            <a:avLst/>
          </a:prstGeom>
        </p:spPr>
      </p:pic>
      <p:sp>
        <p:nvSpPr>
          <p:cNvPr id="9" name="Rounded Rectangle 8">
            <a:extLst>
              <a:ext uri="{FF2B5EF4-FFF2-40B4-BE49-F238E27FC236}">
                <a16:creationId xmlns:a16="http://schemas.microsoft.com/office/drawing/2014/main" id="{2D08E18F-307F-255D-1AFB-AE0FF4CD78DB}"/>
              </a:ext>
            </a:extLst>
          </p:cNvPr>
          <p:cNvSpPr/>
          <p:nvPr/>
        </p:nvSpPr>
        <p:spPr>
          <a:xfrm>
            <a:off x="8887452" y="1701344"/>
            <a:ext cx="3139597" cy="143988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What do you notice across these charts?</a:t>
            </a:r>
          </a:p>
        </p:txBody>
      </p:sp>
    </p:spTree>
    <p:extLst>
      <p:ext uri="{BB962C8B-B14F-4D97-AF65-F5344CB8AC3E}">
        <p14:creationId xmlns:p14="http://schemas.microsoft.com/office/powerpoint/2010/main" val="43398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F25BF-81E1-D2F9-F9C7-87C78428B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0B909-1AF2-8068-958E-2F7DA03E518D}"/>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285E77D7-FA87-7FF8-FBA7-E956B4B4A406}"/>
              </a:ext>
            </a:extLst>
          </p:cNvPr>
          <p:cNvSpPr>
            <a:spLocks noGrp="1"/>
          </p:cNvSpPr>
          <p:nvPr>
            <p:ph idx="1"/>
          </p:nvPr>
        </p:nvSpPr>
        <p:spPr/>
        <p:txBody>
          <a:bodyPr>
            <a:normAutofit/>
          </a:bodyPr>
          <a:lstStyle/>
          <a:p>
            <a:pPr>
              <a:defRPr/>
            </a:pPr>
            <a:endParaRPr lang="en-US" sz="2200" dirty="0"/>
          </a:p>
          <a:p>
            <a:pPr>
              <a:defRPr/>
            </a:pPr>
            <a:r>
              <a:rPr lang="en-US" sz="2200" dirty="0"/>
              <a:t>Cross Validation </a:t>
            </a:r>
          </a:p>
          <a:p>
            <a:pPr>
              <a:defRPr/>
            </a:pPr>
            <a:r>
              <a:rPr lang="en-US" sz="2200" dirty="0"/>
              <a:t>Bootstrap</a:t>
            </a:r>
            <a:endParaRPr lang="en-US" dirty="0"/>
          </a:p>
        </p:txBody>
      </p:sp>
    </p:spTree>
    <p:extLst>
      <p:ext uri="{BB962C8B-B14F-4D97-AF65-F5344CB8AC3E}">
        <p14:creationId xmlns:p14="http://schemas.microsoft.com/office/powerpoint/2010/main" val="2864165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44FD7-565B-4AB1-76DD-2832CCD21D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10528-A33D-DF95-833D-57FF2774F73F}"/>
              </a:ext>
            </a:extLst>
          </p:cNvPr>
          <p:cNvSpPr>
            <a:spLocks noGrp="1"/>
          </p:cNvSpPr>
          <p:nvPr>
            <p:ph type="title"/>
          </p:nvPr>
        </p:nvSpPr>
        <p:spPr/>
        <p:txBody>
          <a:bodyPr/>
          <a:lstStyle/>
          <a:p>
            <a:r>
              <a:rPr lang="en-US" dirty="0"/>
              <a:t>Bias-Variance Tradeoff </a:t>
            </a:r>
          </a:p>
        </p:txBody>
      </p:sp>
      <p:sp>
        <p:nvSpPr>
          <p:cNvPr id="14" name="Content Placeholder 2">
            <a:extLst>
              <a:ext uri="{FF2B5EF4-FFF2-40B4-BE49-F238E27FC236}">
                <a16:creationId xmlns:a16="http://schemas.microsoft.com/office/drawing/2014/main" id="{16E900ED-1090-8F82-E19C-F84BC9A02176}"/>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E48034-B0E7-AB38-6B61-E9383FC88EDD}"/>
                  </a:ext>
                </a:extLst>
              </p:cNvPr>
              <p:cNvSpPr>
                <a:spLocks noGrp="1"/>
              </p:cNvSpPr>
              <p:nvPr>
                <p:ph idx="1"/>
              </p:nvPr>
            </p:nvSpPr>
            <p:spPr>
              <a:xfrm>
                <a:off x="3557393" y="563671"/>
                <a:ext cx="7959826" cy="5421077"/>
              </a:xfrm>
            </p:spPr>
            <p:txBody>
              <a:bodyPr anchor="t">
                <a:normAutofit/>
              </a:bodyPr>
              <a:lstStyle/>
              <a:p>
                <a:pPr marL="0" indent="0">
                  <a:buNone/>
                  <a:defRPr/>
                </a:pPr>
                <a:endParaRPr lang="en-US" dirty="0"/>
              </a:p>
              <a:p>
                <a:pPr>
                  <a:defRPr/>
                </a:pPr>
                <a:r>
                  <a:rPr lang="en-US" dirty="0"/>
                  <a:t>The validation set approach will train on about half of observation,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endParaRPr lang="en-US" dirty="0"/>
              </a:p>
              <a:p>
                <a:pPr>
                  <a:defRPr/>
                </a:pPr>
                <a:r>
                  <a:rPr lang="en-US" dirty="0"/>
                  <a:t>The LOOCV approach will train on almost all observations,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p>
                <a:pPr>
                  <a:defRPr/>
                </a:pPr>
                <a:r>
                  <a:rPr lang="en-US" dirty="0"/>
                  <a:t>The k-fold CV approach will train on about  </a:t>
                </a:r>
                <a14:m>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𝑛</m:t>
                        </m:r>
                      </m:num>
                      <m:den>
                        <m:r>
                          <a:rPr lang="en-US" b="0" i="1" smtClean="0">
                            <a:latin typeface="Cambria Math" panose="02040503050406030204" pitchFamily="18" charset="0"/>
                          </a:rPr>
                          <m:t>𝑘</m:t>
                        </m:r>
                      </m:den>
                    </m:f>
                  </m:oMath>
                </a14:m>
                <a:r>
                  <a:rPr lang="en-US" dirty="0"/>
                  <a:t>  observations</a:t>
                </a:r>
              </a:p>
            </p:txBody>
          </p:sp>
        </mc:Choice>
        <mc:Fallback xmlns="">
          <p:sp>
            <p:nvSpPr>
              <p:cNvPr id="3" name="Content Placeholder 2">
                <a:extLst>
                  <a:ext uri="{FF2B5EF4-FFF2-40B4-BE49-F238E27FC236}">
                    <a16:creationId xmlns:a16="http://schemas.microsoft.com/office/drawing/2014/main" id="{F8E48034-B0E7-AB38-6B61-E9383FC88EDD}"/>
                  </a:ext>
                </a:extLst>
              </p:cNvPr>
              <p:cNvSpPr>
                <a:spLocks noGrp="1" noRot="1" noChangeAspect="1" noMove="1" noResize="1" noEditPoints="1" noAdjustHandles="1" noChangeArrowheads="1" noChangeShapeType="1" noTextEdit="1"/>
              </p:cNvSpPr>
              <p:nvPr>
                <p:ph idx="1"/>
              </p:nvPr>
            </p:nvSpPr>
            <p:spPr>
              <a:xfrm>
                <a:off x="3557393" y="563671"/>
                <a:ext cx="7959826" cy="5421077"/>
              </a:xfrm>
              <a:blipFill>
                <a:blip r:embed="rId3"/>
                <a:stretch>
                  <a:fillRect l="-638"/>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5E8E56D7-7FB3-04A8-ACE0-5BB5B35BB3F6}"/>
              </a:ext>
            </a:extLst>
          </p:cNvPr>
          <p:cNvSpPr/>
          <p:nvPr/>
        </p:nvSpPr>
        <p:spPr>
          <a:xfrm>
            <a:off x="4804334" y="2893807"/>
            <a:ext cx="5598311" cy="238819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Which of these trains on the most observations? The least?</a:t>
            </a:r>
          </a:p>
          <a:p>
            <a:pPr algn="ctr"/>
            <a:endParaRPr lang="en-US" sz="2400" dirty="0"/>
          </a:p>
          <a:p>
            <a:pPr algn="ctr"/>
            <a:r>
              <a:rPr lang="en-US" sz="2400" dirty="0"/>
              <a:t>As a result, which model would you expect to have the most bias? The least?  </a:t>
            </a:r>
          </a:p>
        </p:txBody>
      </p:sp>
    </p:spTree>
    <p:extLst>
      <p:ext uri="{BB962C8B-B14F-4D97-AF65-F5344CB8AC3E}">
        <p14:creationId xmlns:p14="http://schemas.microsoft.com/office/powerpoint/2010/main" val="1924732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57C73-9433-28F9-2014-54B81D543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11B93-CFF4-C6B3-64DD-1BF105F7055A}"/>
              </a:ext>
            </a:extLst>
          </p:cNvPr>
          <p:cNvSpPr>
            <a:spLocks noGrp="1"/>
          </p:cNvSpPr>
          <p:nvPr>
            <p:ph type="title"/>
          </p:nvPr>
        </p:nvSpPr>
        <p:spPr/>
        <p:txBody>
          <a:bodyPr/>
          <a:lstStyle/>
          <a:p>
            <a:r>
              <a:rPr lang="en-US" dirty="0"/>
              <a:t>Bias-Variance Tradeoff </a:t>
            </a:r>
          </a:p>
        </p:txBody>
      </p:sp>
      <p:sp>
        <p:nvSpPr>
          <p:cNvPr id="14" name="Content Placeholder 2">
            <a:extLst>
              <a:ext uri="{FF2B5EF4-FFF2-40B4-BE49-F238E27FC236}">
                <a16:creationId xmlns:a16="http://schemas.microsoft.com/office/drawing/2014/main" id="{291BCF62-E8BB-E890-A05C-078BA73033AD}"/>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BAABCC-1BCD-E633-BBB4-A4476BCF9BB2}"/>
                  </a:ext>
                </a:extLst>
              </p:cNvPr>
              <p:cNvSpPr>
                <a:spLocks noGrp="1"/>
              </p:cNvSpPr>
              <p:nvPr>
                <p:ph idx="1"/>
              </p:nvPr>
            </p:nvSpPr>
            <p:spPr>
              <a:xfrm>
                <a:off x="3557393" y="563671"/>
                <a:ext cx="7959826" cy="5421077"/>
              </a:xfrm>
            </p:spPr>
            <p:txBody>
              <a:bodyPr anchor="t">
                <a:normAutofit/>
              </a:bodyPr>
              <a:lstStyle/>
              <a:p>
                <a:pPr marL="0" indent="0">
                  <a:buNone/>
                  <a:defRPr/>
                </a:pPr>
                <a:endParaRPr lang="en-US" dirty="0"/>
              </a:p>
              <a:p>
                <a:pPr>
                  <a:defRPr/>
                </a:pPr>
                <a:r>
                  <a:rPr lang="en-US" dirty="0"/>
                  <a:t>The LOOCV approach will train on almost all observations,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US" dirty="0"/>
              </a:p>
              <a:p>
                <a:pPr>
                  <a:defRPr/>
                </a:pPr>
                <a:r>
                  <a:rPr lang="en-US" dirty="0"/>
                  <a:t>The k-fold CV approach will train on about  </a:t>
                </a:r>
                <a14:m>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𝑛</m:t>
                        </m:r>
                      </m:num>
                      <m:den>
                        <m:r>
                          <a:rPr lang="en-US" b="0" i="1" smtClean="0">
                            <a:latin typeface="Cambria Math" panose="02040503050406030204" pitchFamily="18" charset="0"/>
                          </a:rPr>
                          <m:t>𝑘</m:t>
                        </m:r>
                      </m:den>
                    </m:f>
                  </m:oMath>
                </a14:m>
                <a:r>
                  <a:rPr lang="en-US" dirty="0"/>
                  <a:t>  observations</a:t>
                </a:r>
              </a:p>
            </p:txBody>
          </p:sp>
        </mc:Choice>
        <mc:Fallback xmlns="">
          <p:sp>
            <p:nvSpPr>
              <p:cNvPr id="3" name="Content Placeholder 2">
                <a:extLst>
                  <a:ext uri="{FF2B5EF4-FFF2-40B4-BE49-F238E27FC236}">
                    <a16:creationId xmlns:a16="http://schemas.microsoft.com/office/drawing/2014/main" id="{57BAABCC-1BCD-E633-BBB4-A4476BCF9BB2}"/>
                  </a:ext>
                </a:extLst>
              </p:cNvPr>
              <p:cNvSpPr>
                <a:spLocks noGrp="1" noRot="1" noChangeAspect="1" noMove="1" noResize="1" noEditPoints="1" noAdjustHandles="1" noChangeArrowheads="1" noChangeShapeType="1" noTextEdit="1"/>
              </p:cNvSpPr>
              <p:nvPr>
                <p:ph idx="1"/>
              </p:nvPr>
            </p:nvSpPr>
            <p:spPr>
              <a:xfrm>
                <a:off x="3557393" y="563671"/>
                <a:ext cx="7959826" cy="5421077"/>
              </a:xfrm>
              <a:blipFill>
                <a:blip r:embed="rId3"/>
                <a:stretch>
                  <a:fillRect l="-638"/>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629BFB82-BC6C-43DD-B200-CAAB38D4B73E}"/>
              </a:ext>
            </a:extLst>
          </p:cNvPr>
          <p:cNvSpPr/>
          <p:nvPr/>
        </p:nvSpPr>
        <p:spPr>
          <a:xfrm>
            <a:off x="4015022" y="2735738"/>
            <a:ext cx="7044567" cy="238819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Which of these will produce the most correlated error estimates (on each run)? The least?</a:t>
            </a:r>
          </a:p>
          <a:p>
            <a:pPr algn="ctr"/>
            <a:endParaRPr lang="en-US" sz="2400" dirty="0"/>
          </a:p>
          <a:p>
            <a:pPr algn="ctr"/>
            <a:r>
              <a:rPr lang="en-US" sz="2400" dirty="0"/>
              <a:t>As a result, which model would you expect to have the most variance? The least?  </a:t>
            </a:r>
          </a:p>
        </p:txBody>
      </p:sp>
    </p:spTree>
    <p:extLst>
      <p:ext uri="{BB962C8B-B14F-4D97-AF65-F5344CB8AC3E}">
        <p14:creationId xmlns:p14="http://schemas.microsoft.com/office/powerpoint/2010/main" val="1325929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753F6-0B82-0DD6-EF46-581869B82D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7556D-DE69-F7F4-35BC-AB10F9994709}"/>
              </a:ext>
            </a:extLst>
          </p:cNvPr>
          <p:cNvSpPr>
            <a:spLocks noGrp="1"/>
          </p:cNvSpPr>
          <p:nvPr>
            <p:ph type="title"/>
          </p:nvPr>
        </p:nvSpPr>
        <p:spPr/>
        <p:txBody>
          <a:bodyPr/>
          <a:lstStyle/>
          <a:p>
            <a:r>
              <a:rPr lang="en-US" dirty="0"/>
              <a:t>Bias-Variance Tradeoff </a:t>
            </a:r>
          </a:p>
        </p:txBody>
      </p:sp>
      <p:sp>
        <p:nvSpPr>
          <p:cNvPr id="14" name="Content Placeholder 2">
            <a:extLst>
              <a:ext uri="{FF2B5EF4-FFF2-40B4-BE49-F238E27FC236}">
                <a16:creationId xmlns:a16="http://schemas.microsoft.com/office/drawing/2014/main" id="{ACAEBB77-019C-18DA-41B3-194B91F05FB6}"/>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B4119940-0BF3-368B-465B-F39569384F3D}"/>
              </a:ext>
            </a:extLst>
          </p:cNvPr>
          <p:cNvSpPr>
            <a:spLocks noGrp="1"/>
          </p:cNvSpPr>
          <p:nvPr>
            <p:ph idx="1"/>
          </p:nvPr>
        </p:nvSpPr>
        <p:spPr>
          <a:xfrm>
            <a:off x="3557393" y="801666"/>
            <a:ext cx="7959826" cy="5183082"/>
          </a:xfrm>
        </p:spPr>
        <p:txBody>
          <a:bodyPr anchor="t">
            <a:normAutofit/>
          </a:bodyPr>
          <a:lstStyle/>
          <a:p>
            <a:pPr marL="0" indent="0">
              <a:buNone/>
              <a:defRPr/>
            </a:pPr>
            <a:r>
              <a:rPr lang="en-US" dirty="0"/>
              <a:t>k-fold CV is usually performed with 5 or 10 folds because empirically these values have shown to yield test error rate estimates that balance the bias-variance tradeoff. </a:t>
            </a:r>
          </a:p>
        </p:txBody>
      </p:sp>
    </p:spTree>
    <p:extLst>
      <p:ext uri="{BB962C8B-B14F-4D97-AF65-F5344CB8AC3E}">
        <p14:creationId xmlns:p14="http://schemas.microsoft.com/office/powerpoint/2010/main" val="80163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B302E-14A4-853E-4281-0A2257F1D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2782E-D50C-D8B8-C682-F69353275AD7}"/>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90B7DD4E-41BA-EA13-5AC2-D8E743B2F8D9}"/>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3756E731-4313-1433-E6AB-0E3EE5A45D19}"/>
              </a:ext>
            </a:extLst>
          </p:cNvPr>
          <p:cNvSpPr>
            <a:spLocks noGrp="1"/>
          </p:cNvSpPr>
          <p:nvPr>
            <p:ph idx="1"/>
          </p:nvPr>
        </p:nvSpPr>
        <p:spPr>
          <a:xfrm>
            <a:off x="3557393" y="801666"/>
            <a:ext cx="7959826" cy="5183082"/>
          </a:xfrm>
        </p:spPr>
        <p:txBody>
          <a:bodyPr anchor="t">
            <a:normAutofit/>
          </a:bodyPr>
          <a:lstStyle/>
          <a:p>
            <a:pPr marL="0" indent="0">
              <a:buNone/>
              <a:defRPr/>
            </a:pPr>
            <a:r>
              <a:rPr lang="en-US" b="1" i="1" dirty="0"/>
              <a:t>Bootstrap</a:t>
            </a:r>
            <a:r>
              <a:rPr lang="en-US" dirty="0"/>
              <a:t> is a statistical tool that can be used to quantify the uncertainty associated with a given estimator or statistical learning method. </a:t>
            </a:r>
          </a:p>
        </p:txBody>
      </p:sp>
    </p:spTree>
    <p:extLst>
      <p:ext uri="{BB962C8B-B14F-4D97-AF65-F5344CB8AC3E}">
        <p14:creationId xmlns:p14="http://schemas.microsoft.com/office/powerpoint/2010/main" val="376579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81700-755C-B65B-354C-EEFC27C4D8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C2B66C-DA21-86E4-2905-91DB36714F16}"/>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70BE288F-8A77-720B-FCC0-77CECE7095DE}"/>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283D1-8D18-1E1B-76C3-4C7DBEB5D783}"/>
                  </a:ext>
                </a:extLst>
              </p:cNvPr>
              <p:cNvSpPr>
                <a:spLocks noGrp="1"/>
              </p:cNvSpPr>
              <p:nvPr>
                <p:ph idx="1"/>
              </p:nvPr>
            </p:nvSpPr>
            <p:spPr>
              <a:xfrm>
                <a:off x="3557393" y="801666"/>
                <a:ext cx="7959826" cy="5183082"/>
              </a:xfrm>
            </p:spPr>
            <p:txBody>
              <a:bodyPr anchor="t">
                <a:normAutofit/>
              </a:bodyPr>
              <a:lstStyle/>
              <a:p>
                <a:pPr marL="0" indent="0">
                  <a:buNone/>
                  <a:defRPr/>
                </a:pPr>
                <a:r>
                  <a:rPr lang="en-US" b="1" i="1" dirty="0"/>
                  <a:t>Bootstrap</a:t>
                </a:r>
                <a:r>
                  <a:rPr lang="en-US" dirty="0"/>
                  <a:t> is a statistical tool that can be used to quantify the uncertainty associated with a given estimator or statistical learning method. </a:t>
                </a:r>
              </a:p>
              <a:p>
                <a:pPr marL="0" indent="0">
                  <a:buNone/>
                  <a:defRPr/>
                </a:pPr>
                <a:endParaRPr lang="en-US" dirty="0"/>
              </a:p>
              <a:p>
                <a:pPr marL="0" indent="0">
                  <a:buNone/>
                  <a:defRPr/>
                </a:pPr>
                <a:r>
                  <a:rPr lang="en-US" dirty="0"/>
                  <a:t>Motivation:</a:t>
                </a:r>
              </a:p>
              <a:p>
                <a:pPr marL="0" indent="0">
                  <a:buNone/>
                  <a:defRPr/>
                </a:pPr>
                <a:r>
                  <a:rPr lang="en-US" dirty="0"/>
                  <a:t>Suppose we want to invest a fixed sum of money into two financial assets that yield (variable) returns of X and Y, respectively. We will invest a fraction, </a:t>
                </a:r>
                <a14:m>
                  <m:oMath xmlns:m="http://schemas.openxmlformats.org/officeDocument/2006/math">
                    <m:r>
                      <a:rPr lang="en-US" b="0" i="1" smtClean="0">
                        <a:latin typeface="Cambria Math" panose="02040503050406030204" pitchFamily="18" charset="0"/>
                      </a:rPr>
                      <m:t>𝛼</m:t>
                    </m:r>
                  </m:oMath>
                </a14:m>
                <a:r>
                  <a:rPr lang="en-US" dirty="0"/>
                  <a:t>, of our money in X and the rest in Y. </a:t>
                </a:r>
              </a:p>
              <a:p>
                <a:pPr marL="0" indent="0">
                  <a:buNone/>
                  <a:defRPr/>
                </a:pPr>
                <a:r>
                  <a:rPr lang="en-US" dirty="0"/>
                  <a:t>We want to choose </a:t>
                </a:r>
                <a14:m>
                  <m:oMath xmlns:m="http://schemas.openxmlformats.org/officeDocument/2006/math">
                    <m:r>
                      <a:rPr lang="en-US" b="0" i="1" smtClean="0">
                        <a:latin typeface="Cambria Math" panose="02040503050406030204" pitchFamily="18" charset="0"/>
                      </a:rPr>
                      <m:t>𝛼</m:t>
                    </m:r>
                  </m:oMath>
                </a14:m>
                <a:r>
                  <a:rPr lang="en-US" dirty="0"/>
                  <a:t> to minimize the total variance of our investment. </a:t>
                </a:r>
              </a:p>
            </p:txBody>
          </p:sp>
        </mc:Choice>
        <mc:Fallback xmlns="">
          <p:sp>
            <p:nvSpPr>
              <p:cNvPr id="3" name="Content Placeholder 2">
                <a:extLst>
                  <a:ext uri="{FF2B5EF4-FFF2-40B4-BE49-F238E27FC236}">
                    <a16:creationId xmlns:a16="http://schemas.microsoft.com/office/drawing/2014/main" id="{EB4283D1-8D18-1E1B-76C3-4C7DBEB5D783}"/>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spTree>
    <p:extLst>
      <p:ext uri="{BB962C8B-B14F-4D97-AF65-F5344CB8AC3E}">
        <p14:creationId xmlns:p14="http://schemas.microsoft.com/office/powerpoint/2010/main" val="4038842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48E77-92AD-AFC5-10FB-E88E939D6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F9A5D9-14FB-1DF7-893C-6ECD34659F6F}"/>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DB011C24-0B06-8A0A-CAEB-5461E7EEB853}"/>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AE9708-11DF-060A-AC3C-1D160F46923C}"/>
                  </a:ext>
                </a:extLst>
              </p:cNvPr>
              <p:cNvSpPr>
                <a:spLocks noGrp="1"/>
              </p:cNvSpPr>
              <p:nvPr>
                <p:ph idx="1"/>
              </p:nvPr>
            </p:nvSpPr>
            <p:spPr>
              <a:xfrm>
                <a:off x="3557393" y="801666"/>
                <a:ext cx="7959826" cy="5183082"/>
              </a:xfrm>
            </p:spPr>
            <p:txBody>
              <a:bodyPr anchor="t">
                <a:normAutofit/>
              </a:bodyPr>
              <a:lstStyle/>
              <a:p>
                <a:pPr marL="0" indent="0">
                  <a:buNone/>
                  <a:defRPr/>
                </a:pPr>
                <a:r>
                  <a:rPr lang="en-US" b="1" i="1" dirty="0"/>
                  <a:t>Bootstrap</a:t>
                </a:r>
                <a:r>
                  <a:rPr lang="en-US" dirty="0"/>
                  <a:t> is a statistical tool that can be used to quantify the uncertainty associated with a given estimator or statistical learning method. </a:t>
                </a:r>
              </a:p>
              <a:p>
                <a:pPr marL="0" indent="0">
                  <a:buNone/>
                  <a:defRPr/>
                </a:pPr>
                <a:endParaRPr lang="en-US" dirty="0"/>
              </a:p>
              <a:p>
                <a:pPr marL="0" indent="0">
                  <a:buNone/>
                  <a:defRPr/>
                </a:pPr>
                <a:r>
                  <a:rPr lang="en-US" dirty="0"/>
                  <a:t>Motivation:</a:t>
                </a:r>
              </a:p>
              <a:p>
                <a:pPr marL="0" indent="0">
                  <a:buNone/>
                  <a:defRPr/>
                </a:pPr>
                <a:r>
                  <a:rPr lang="en-US" dirty="0"/>
                  <a:t>Suppose we want to invest a fixed sum of money into two financial assets that yield (variable) returns of X and Y, respectively. We will invest a fraction, </a:t>
                </a:r>
                <a14:m>
                  <m:oMath xmlns:m="http://schemas.openxmlformats.org/officeDocument/2006/math">
                    <m:r>
                      <a:rPr lang="en-US" b="0" i="1" smtClean="0">
                        <a:latin typeface="Cambria Math" panose="02040503050406030204" pitchFamily="18" charset="0"/>
                      </a:rPr>
                      <m:t>𝛼</m:t>
                    </m:r>
                  </m:oMath>
                </a14:m>
                <a:r>
                  <a:rPr lang="en-US" dirty="0"/>
                  <a:t>, of our money in X and the rest in Y. </a:t>
                </a:r>
              </a:p>
              <a:p>
                <a:pPr marL="0" indent="0">
                  <a:buNone/>
                  <a:defRPr/>
                </a:pPr>
                <a:r>
                  <a:rPr lang="en-US" dirty="0"/>
                  <a:t>We want to choose </a:t>
                </a:r>
                <a14:m>
                  <m:oMath xmlns:m="http://schemas.openxmlformats.org/officeDocument/2006/math">
                    <m:r>
                      <a:rPr lang="en-US" b="0" i="1" smtClean="0">
                        <a:latin typeface="Cambria Math" panose="02040503050406030204" pitchFamily="18" charset="0"/>
                      </a:rPr>
                      <m:t>𝛼</m:t>
                    </m:r>
                  </m:oMath>
                </a14:m>
                <a:r>
                  <a:rPr lang="en-US" dirty="0"/>
                  <a:t> to minimize the total variance of our investment. </a:t>
                </a:r>
              </a:p>
              <a:p>
                <a:pPr marL="0" indent="0">
                  <a:buNone/>
                  <a:defRPr/>
                </a:pPr>
                <a:endParaRPr lang="en-US" dirty="0"/>
              </a:p>
              <a:p>
                <a:pPr marL="0" indent="0">
                  <a:buNone/>
                  <a:defRPr/>
                </a:pPr>
                <a:r>
                  <a:rPr lang="en-US" dirty="0"/>
                  <a:t>In other words, we want to minimize: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6AE9708-11DF-060A-AC3C-1D160F46923C}"/>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spTree>
    <p:extLst>
      <p:ext uri="{BB962C8B-B14F-4D97-AF65-F5344CB8AC3E}">
        <p14:creationId xmlns:p14="http://schemas.microsoft.com/office/powerpoint/2010/main" val="4123858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4FA40-1F81-C0C2-7EF1-DDCC634C0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45B6DD-E806-2F68-F987-5BAB5DF925CE}"/>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1BFF32EB-5B1F-9AD6-9AB3-9CF0F916C818}"/>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A58E88-7A46-266E-01C2-7A8EACB5AFFE}"/>
                  </a:ext>
                </a:extLst>
              </p:cNvPr>
              <p:cNvSpPr>
                <a:spLocks noGrp="1"/>
              </p:cNvSpPr>
              <p:nvPr>
                <p:ph idx="1"/>
              </p:nvPr>
            </p:nvSpPr>
            <p:spPr>
              <a:xfrm>
                <a:off x="3557393" y="801666"/>
                <a:ext cx="7959826" cy="5183082"/>
              </a:xfrm>
            </p:spPr>
            <p:txBody>
              <a:bodyPr anchor="t">
                <a:normAutofit/>
              </a:bodyPr>
              <a:lstStyle/>
              <a:p>
                <a:pPr marL="0" indent="0">
                  <a:buNone/>
                  <a:defRPr/>
                </a:pPr>
                <a:r>
                  <a:rPr lang="en-US" dirty="0"/>
                  <a:t>Suppose we want to invest a fixed sum of money into two financial assets that yield (variable) returns of X and Y, respectively. We will invest a fraction, </a:t>
                </a:r>
                <a14:m>
                  <m:oMath xmlns:m="http://schemas.openxmlformats.org/officeDocument/2006/math">
                    <m:r>
                      <a:rPr lang="en-US" b="0" i="1" smtClean="0">
                        <a:latin typeface="Cambria Math" panose="02040503050406030204" pitchFamily="18" charset="0"/>
                      </a:rPr>
                      <m:t>𝛼</m:t>
                    </m:r>
                  </m:oMath>
                </a14:m>
                <a:r>
                  <a:rPr lang="en-US" dirty="0"/>
                  <a:t>, of our money in X and the rest in Y. </a:t>
                </a:r>
              </a:p>
              <a:p>
                <a:pPr marL="0" indent="0">
                  <a:buNone/>
                  <a:defRPr/>
                </a:pPr>
                <a:r>
                  <a:rPr lang="en-US" dirty="0"/>
                  <a:t>We want to choose </a:t>
                </a:r>
                <a14:m>
                  <m:oMath xmlns:m="http://schemas.openxmlformats.org/officeDocument/2006/math">
                    <m:r>
                      <a:rPr lang="en-US" b="0" i="1" smtClean="0">
                        <a:latin typeface="Cambria Math" panose="02040503050406030204" pitchFamily="18" charset="0"/>
                      </a:rPr>
                      <m:t>𝛼</m:t>
                    </m:r>
                  </m:oMath>
                </a14:m>
                <a:r>
                  <a:rPr lang="en-US" dirty="0"/>
                  <a:t> to minimize the total variance of our investment. </a:t>
                </a:r>
              </a:p>
              <a:p>
                <a:pPr marL="0" indent="0">
                  <a:buNone/>
                  <a:defRPr/>
                </a:pPr>
                <a:endParaRPr lang="en-US" dirty="0"/>
              </a:p>
              <a:p>
                <a:pPr marL="0" indent="0">
                  <a:buNone/>
                  <a:defRPr/>
                </a:pPr>
                <a:r>
                  <a:rPr lang="en-US" dirty="0"/>
                  <a:t>In other words, we want to minimize: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a:p>
                <a:pPr marL="0" indent="0">
                  <a:buNone/>
                  <a:defRPr/>
                </a:pPr>
                <a:endParaRPr lang="en-US" dirty="0"/>
              </a:p>
              <a:p>
                <a:pPr marL="0" indent="0">
                  <a:buNone/>
                  <a:defRPr/>
                </a:pPr>
                <a:r>
                  <a:rPr lang="en-US" dirty="0"/>
                  <a:t>To do that we want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𝑋𝑌</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𝑋𝑌</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82A58E88-7A46-266E-01C2-7A8EACB5AFFE}"/>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spTree>
    <p:extLst>
      <p:ext uri="{BB962C8B-B14F-4D97-AF65-F5344CB8AC3E}">
        <p14:creationId xmlns:p14="http://schemas.microsoft.com/office/powerpoint/2010/main" val="4038166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4CFFD-D001-59C0-A84A-E294D360E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35F35-2F0A-0702-25A7-B875E28AAA5A}"/>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23A4615D-1050-7632-B6B4-245B967FC19A}"/>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4962E6-F269-CAE1-F92C-D9DAB172522A}"/>
                  </a:ext>
                </a:extLst>
              </p:cNvPr>
              <p:cNvSpPr>
                <a:spLocks noGrp="1"/>
              </p:cNvSpPr>
              <p:nvPr>
                <p:ph idx="1"/>
              </p:nvPr>
            </p:nvSpPr>
            <p:spPr>
              <a:xfrm>
                <a:off x="3557393" y="801666"/>
                <a:ext cx="7959826" cy="5183082"/>
              </a:xfrm>
            </p:spPr>
            <p:txBody>
              <a:bodyPr anchor="t">
                <a:normAutofit lnSpcReduction="10000"/>
              </a:bodyPr>
              <a:lstStyle/>
              <a:p>
                <a:pPr marL="0" indent="0">
                  <a:buNone/>
                  <a:defRPr/>
                </a:pPr>
                <a:r>
                  <a:rPr lang="en-US" dirty="0"/>
                  <a:t>Suppose we want to invest a fixed sum of money into two financial assets that yield (variable) returns of X and Y, respectively. We will invest a fraction, </a:t>
                </a:r>
                <a14:m>
                  <m:oMath xmlns:m="http://schemas.openxmlformats.org/officeDocument/2006/math">
                    <m:r>
                      <a:rPr lang="en-US" b="0" i="1" smtClean="0">
                        <a:latin typeface="Cambria Math" panose="02040503050406030204" pitchFamily="18" charset="0"/>
                      </a:rPr>
                      <m:t>𝛼</m:t>
                    </m:r>
                  </m:oMath>
                </a14:m>
                <a:r>
                  <a:rPr lang="en-US" dirty="0"/>
                  <a:t>, of our money in X and the rest in Y. </a:t>
                </a:r>
              </a:p>
              <a:p>
                <a:pPr marL="0" indent="0">
                  <a:buNone/>
                  <a:defRPr/>
                </a:pPr>
                <a:r>
                  <a:rPr lang="en-US" dirty="0"/>
                  <a:t>We want to choose </a:t>
                </a:r>
                <a14:m>
                  <m:oMath xmlns:m="http://schemas.openxmlformats.org/officeDocument/2006/math">
                    <m:r>
                      <a:rPr lang="en-US" b="0" i="1" smtClean="0">
                        <a:latin typeface="Cambria Math" panose="02040503050406030204" pitchFamily="18" charset="0"/>
                      </a:rPr>
                      <m:t>𝛼</m:t>
                    </m:r>
                  </m:oMath>
                </a14:m>
                <a:r>
                  <a:rPr lang="en-US" dirty="0"/>
                  <a:t> to minimize the total variance of our investment. </a:t>
                </a:r>
              </a:p>
              <a:p>
                <a:pPr marL="0" indent="0">
                  <a:buNone/>
                  <a:defRPr/>
                </a:pPr>
                <a:endParaRPr lang="en-US" dirty="0"/>
              </a:p>
              <a:p>
                <a:pPr marL="0" indent="0">
                  <a:buNone/>
                  <a:defRPr/>
                </a:pPr>
                <a:r>
                  <a:rPr lang="en-US" dirty="0"/>
                  <a:t>In other words, we want to minimize: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US" dirty="0"/>
              </a:p>
              <a:p>
                <a:pPr marL="0" indent="0">
                  <a:buNone/>
                  <a:defRPr/>
                </a:pPr>
                <a:endParaRPr lang="en-US" dirty="0"/>
              </a:p>
              <a:p>
                <a:pPr marL="0" indent="0">
                  <a:buNone/>
                  <a:defRPr/>
                </a:pPr>
                <a:r>
                  <a:rPr lang="en-US" dirty="0"/>
                  <a:t>To do that we want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𝑋𝑌</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𝑋𝑌</m:t>
                              </m:r>
                            </m:sub>
                          </m:sSub>
                        </m:den>
                      </m:f>
                    </m:oMath>
                  </m:oMathPara>
                </a14:m>
                <a:endParaRPr lang="en-US" dirty="0"/>
              </a:p>
              <a:p>
                <a:pPr marL="0" indent="0">
                  <a:buNone/>
                  <a:defRPr/>
                </a:pPr>
                <a:r>
                  <a:rPr lang="en-US" dirty="0"/>
                  <a:t>Using past data to estimate, we get an ideal </a:t>
                </a:r>
                <a14:m>
                  <m:oMath xmlns:m="http://schemas.openxmlformats.org/officeDocument/2006/math">
                    <m:r>
                      <a:rPr lang="en-US" b="0" i="1" smtClean="0">
                        <a:latin typeface="Cambria Math" panose="02040503050406030204" pitchFamily="18" charset="0"/>
                      </a:rPr>
                      <m:t>𝛼</m:t>
                    </m:r>
                  </m:oMath>
                </a14:m>
                <a:r>
                  <a:rPr lang="en-US" dirty="0"/>
                  <a:t> of </a:t>
                </a:r>
              </a:p>
              <a:p>
                <a:pPr marL="0" indent="0">
                  <a:buNone/>
                  <a:defRPr/>
                </a:pPr>
                <a:endParaRPr lang="en-US" dirty="0"/>
              </a:p>
              <a:p>
                <a:pPr marL="0" indent="0">
                  <a:buNone/>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dirty="0" smtClean="0">
                                  <a:latin typeface="Cambria Math" panose="02040503050406030204" pitchFamily="18" charset="0"/>
                                </a:rPr>
                                <m:t>𝑌</m:t>
                              </m:r>
                            </m:sub>
                            <m:sup>
                              <m:r>
                                <a:rPr lang="en-US" b="0" i="1" dirty="0" smtClean="0">
                                  <a:latin typeface="Cambria Math" panose="02040503050406030204" pitchFamily="18" charset="0"/>
                                </a:rPr>
                                <m:t>2</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smtClean="0">
                                  <a:latin typeface="Cambria Math" panose="02040503050406030204" pitchFamily="18" charset="0"/>
                                </a:rPr>
                                <m:t>𝑋𝑌</m:t>
                              </m:r>
                            </m:sub>
                          </m:sSub>
                        </m:num>
                        <m:den>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dirty="0" smtClean="0">
                                  <a:latin typeface="Cambria Math" panose="02040503050406030204" pitchFamily="18" charset="0"/>
                                </a:rPr>
                                <m:t>𝑋</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𝜎</m:t>
                                  </m:r>
                                </m:e>
                              </m:acc>
                            </m:e>
                            <m:sub>
                              <m:r>
                                <a:rPr lang="en-US" b="0" i="1" dirty="0" smtClean="0">
                                  <a:latin typeface="Cambria Math" panose="02040503050406030204" pitchFamily="18" charset="0"/>
                                </a:rPr>
                                <m:t>𝑌</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𝜎</m:t>
                                  </m:r>
                                </m:e>
                              </m:acc>
                            </m:e>
                            <m:sub>
                              <m:r>
                                <a:rPr lang="en-US" b="0" i="1" dirty="0" smtClean="0">
                                  <a:latin typeface="Cambria Math" panose="02040503050406030204" pitchFamily="18" charset="0"/>
                                </a:rPr>
                                <m:t>𝑋𝑌</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504962E6-F269-CAE1-F92C-D9DAB172522A}"/>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956"/>
                </a:stretch>
              </a:blipFill>
            </p:spPr>
            <p:txBody>
              <a:bodyPr/>
              <a:lstStyle/>
              <a:p>
                <a:r>
                  <a:rPr lang="en-US">
                    <a:noFill/>
                  </a:rPr>
                  <a:t> </a:t>
                </a:r>
              </a:p>
            </p:txBody>
          </p:sp>
        </mc:Fallback>
      </mc:AlternateContent>
    </p:spTree>
    <p:extLst>
      <p:ext uri="{BB962C8B-B14F-4D97-AF65-F5344CB8AC3E}">
        <p14:creationId xmlns:p14="http://schemas.microsoft.com/office/powerpoint/2010/main" val="2669877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DF2D7-97E3-5D87-51AF-5E15EC86C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F0506B-AF52-C91A-DAA7-093A15DA3162}"/>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8B3EDDB3-E853-1913-E97C-483152467BD3}"/>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0E48C-F30C-6E25-8DAC-E0F92F42313E}"/>
                  </a:ext>
                </a:extLst>
              </p:cNvPr>
              <p:cNvSpPr>
                <a:spLocks noGrp="1"/>
              </p:cNvSpPr>
              <p:nvPr>
                <p:ph idx="1"/>
              </p:nvPr>
            </p:nvSpPr>
            <p:spPr>
              <a:xfrm>
                <a:off x="3557393" y="801666"/>
                <a:ext cx="7959826" cy="5183082"/>
              </a:xfrm>
            </p:spPr>
            <p:txBody>
              <a:bodyPr anchor="t">
                <a:normAutofit/>
              </a:bodyPr>
              <a:lstStyle/>
              <a:p>
                <a:pPr marL="0" indent="0">
                  <a:buNone/>
                  <a:defRPr/>
                </a:pPr>
                <a:r>
                  <a:rPr lang="en-US" dirty="0"/>
                  <a:t>What if we want to quantify the accuracy of our estimate for </a:t>
                </a:r>
                <a14:m>
                  <m:oMath xmlns:m="http://schemas.openxmlformats.org/officeDocument/2006/math">
                    <m:r>
                      <a:rPr lang="en-US" b="0" i="1" smtClean="0">
                        <a:latin typeface="Cambria Math" panose="02040503050406030204" pitchFamily="18" charset="0"/>
                      </a:rPr>
                      <m:t>𝛼</m:t>
                    </m:r>
                  </m:oMath>
                </a14:m>
                <a:r>
                  <a:rPr lang="en-US" dirty="0"/>
                  <a:t>? </a:t>
                </a:r>
              </a:p>
              <a:p>
                <a:pPr marL="0" indent="0">
                  <a:buNone/>
                  <a:defRPr/>
                </a:pPr>
                <a:r>
                  <a:rPr lang="en-US" dirty="0"/>
                  <a:t>Let’s use simulated data (based on the true data) to get additional estimates for </a:t>
                </a:r>
                <a14:m>
                  <m:oMath xmlns:m="http://schemas.openxmlformats.org/officeDocument/2006/math">
                    <m:r>
                      <a:rPr lang="en-US" b="0" i="1" smtClean="0">
                        <a:latin typeface="Cambria Math" panose="02040503050406030204" pitchFamily="18" charset="0"/>
                      </a:rPr>
                      <m:t>𝛼</m:t>
                    </m:r>
                  </m:oMath>
                </a14:m>
                <a:r>
                  <a:rPr lang="en-US" dirty="0"/>
                  <a:t>. In this simulation,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=1,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=1.25,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𝑋𝑌</m:t>
                        </m:r>
                      </m:sub>
                    </m:sSub>
                    <m:r>
                      <a:rPr lang="en-US" b="0" i="1" smtClean="0">
                        <a:latin typeface="Cambria Math" panose="02040503050406030204" pitchFamily="18" charset="0"/>
                      </a:rPr>
                      <m:t>=0.5</m:t>
                    </m:r>
                  </m:oMath>
                </a14:m>
                <a:r>
                  <a:rPr lang="en-US" dirty="0"/>
                  <a:t>. (So the true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=0.6</m:t>
                    </m:r>
                  </m:oMath>
                </a14:m>
                <a:r>
                  <a:rPr lang="en-US" dirty="0"/>
                  <a:t>)</a:t>
                </a:r>
              </a:p>
            </p:txBody>
          </p:sp>
        </mc:Choice>
        <mc:Fallback xmlns="">
          <p:sp>
            <p:nvSpPr>
              <p:cNvPr id="3" name="Content Placeholder 2">
                <a:extLst>
                  <a:ext uri="{FF2B5EF4-FFF2-40B4-BE49-F238E27FC236}">
                    <a16:creationId xmlns:a16="http://schemas.microsoft.com/office/drawing/2014/main" id="{22B0E48C-F30C-6E25-8DAC-E0F92F42313E}"/>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pic>
        <p:nvPicPr>
          <p:cNvPr id="5" name="Picture 4" descr="A two green dots on a white background&#10;&#10;Description automatically generated with medium confidence">
            <a:extLst>
              <a:ext uri="{FF2B5EF4-FFF2-40B4-BE49-F238E27FC236}">
                <a16:creationId xmlns:a16="http://schemas.microsoft.com/office/drawing/2014/main" id="{8931D6EA-2AC1-7DC7-ACB4-8091C511961F}"/>
              </a:ext>
            </a:extLst>
          </p:cNvPr>
          <p:cNvPicPr>
            <a:picLocks noChangeAspect="1"/>
          </p:cNvPicPr>
          <p:nvPr/>
        </p:nvPicPr>
        <p:blipFill>
          <a:blip r:embed="rId4"/>
          <a:stretch>
            <a:fillRect/>
          </a:stretch>
        </p:blipFill>
        <p:spPr>
          <a:xfrm>
            <a:off x="2661150" y="2513219"/>
            <a:ext cx="4785980" cy="2100430"/>
          </a:xfrm>
          <a:prstGeom prst="rect">
            <a:avLst/>
          </a:prstGeom>
        </p:spPr>
      </p:pic>
      <p:pic>
        <p:nvPicPr>
          <p:cNvPr id="7" name="Picture 6" descr="A green dots on a white background&#10;&#10;Description automatically generated">
            <a:extLst>
              <a:ext uri="{FF2B5EF4-FFF2-40B4-BE49-F238E27FC236}">
                <a16:creationId xmlns:a16="http://schemas.microsoft.com/office/drawing/2014/main" id="{70660509-1E6E-A5D5-C01B-BA2054D2C0DF}"/>
              </a:ext>
            </a:extLst>
          </p:cNvPr>
          <p:cNvPicPr>
            <a:picLocks noChangeAspect="1"/>
          </p:cNvPicPr>
          <p:nvPr/>
        </p:nvPicPr>
        <p:blipFill>
          <a:blip r:embed="rId5"/>
          <a:stretch>
            <a:fillRect/>
          </a:stretch>
        </p:blipFill>
        <p:spPr>
          <a:xfrm>
            <a:off x="7234312" y="2411853"/>
            <a:ext cx="5291178" cy="2261056"/>
          </a:xfrm>
          <a:prstGeom prst="rect">
            <a:avLst/>
          </a:prstGeom>
        </p:spPr>
      </p:pic>
      <p:sp>
        <p:nvSpPr>
          <p:cNvPr id="8" name="TextBox 7">
            <a:extLst>
              <a:ext uri="{FF2B5EF4-FFF2-40B4-BE49-F238E27FC236}">
                <a16:creationId xmlns:a16="http://schemas.microsoft.com/office/drawing/2014/main" id="{6951C1D8-0480-D527-151C-BF49BEBB74E2}"/>
              </a:ext>
            </a:extLst>
          </p:cNvPr>
          <p:cNvSpPr txBox="1"/>
          <p:nvPr/>
        </p:nvSpPr>
        <p:spPr>
          <a:xfrm>
            <a:off x="5089563" y="5396822"/>
            <a:ext cx="4777270" cy="400110"/>
          </a:xfrm>
          <a:prstGeom prst="rect">
            <a:avLst/>
          </a:prstGeom>
          <a:noFill/>
        </p:spPr>
        <p:txBody>
          <a:bodyPr wrap="none" rtlCol="0">
            <a:spAutoFit/>
          </a:bodyPr>
          <a:lstStyle/>
          <a:p>
            <a:r>
              <a:rPr lang="en-US" sz="2000" dirty="0"/>
              <a:t>Each plot shows 100 simulated data points.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F225F19-3FD1-2FF2-964E-B5BB47DFF963}"/>
                  </a:ext>
                </a:extLst>
              </p:cNvPr>
              <p:cNvSpPr txBox="1"/>
              <p:nvPr/>
            </p:nvSpPr>
            <p:spPr>
              <a:xfrm>
                <a:off x="3526531" y="4613649"/>
                <a:ext cx="13560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𝛼</m:t>
                      </m:r>
                      <m:r>
                        <a:rPr lang="en-US" sz="2000" b="0" i="1" dirty="0" smtClean="0">
                          <a:latin typeface="Cambria Math" panose="02040503050406030204" pitchFamily="18" charset="0"/>
                        </a:rPr>
                        <m:t>=0.576</m:t>
                      </m:r>
                    </m:oMath>
                  </m:oMathPara>
                </a14:m>
                <a:endParaRPr lang="en-US" sz="2000" dirty="0"/>
              </a:p>
            </p:txBody>
          </p:sp>
        </mc:Choice>
        <mc:Fallback xmlns="">
          <p:sp>
            <p:nvSpPr>
              <p:cNvPr id="9" name="TextBox 8">
                <a:extLst>
                  <a:ext uri="{FF2B5EF4-FFF2-40B4-BE49-F238E27FC236}">
                    <a16:creationId xmlns:a16="http://schemas.microsoft.com/office/drawing/2014/main" id="{7F225F19-3FD1-2FF2-964E-B5BB47DFF963}"/>
                  </a:ext>
                </a:extLst>
              </p:cNvPr>
              <p:cNvSpPr txBox="1">
                <a:spLocks noRot="1" noChangeAspect="1" noMove="1" noResize="1" noEditPoints="1" noAdjustHandles="1" noChangeArrowheads="1" noChangeShapeType="1" noTextEdit="1"/>
              </p:cNvSpPr>
              <p:nvPr/>
            </p:nvSpPr>
            <p:spPr>
              <a:xfrm>
                <a:off x="3526531" y="4613649"/>
                <a:ext cx="1356012"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6B55D9-A09F-672D-C9C2-A5BE3FCF30EA}"/>
                  </a:ext>
                </a:extLst>
              </p:cNvPr>
              <p:cNvSpPr txBox="1"/>
              <p:nvPr/>
            </p:nvSpPr>
            <p:spPr>
              <a:xfrm>
                <a:off x="5586369" y="4613649"/>
                <a:ext cx="13560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𝛼</m:t>
                      </m:r>
                      <m:r>
                        <a:rPr lang="en-US" sz="2000" b="0" i="1" dirty="0" smtClean="0">
                          <a:latin typeface="Cambria Math" panose="02040503050406030204" pitchFamily="18" charset="0"/>
                        </a:rPr>
                        <m:t>=0.576</m:t>
                      </m:r>
                    </m:oMath>
                  </m:oMathPara>
                </a14:m>
                <a:endParaRPr lang="en-US" sz="2000" dirty="0"/>
              </a:p>
            </p:txBody>
          </p:sp>
        </mc:Choice>
        <mc:Fallback xmlns="">
          <p:sp>
            <p:nvSpPr>
              <p:cNvPr id="10" name="TextBox 9">
                <a:extLst>
                  <a:ext uri="{FF2B5EF4-FFF2-40B4-BE49-F238E27FC236}">
                    <a16:creationId xmlns:a16="http://schemas.microsoft.com/office/drawing/2014/main" id="{246B55D9-A09F-672D-C9C2-A5BE3FCF30EA}"/>
                  </a:ext>
                </a:extLst>
              </p:cNvPr>
              <p:cNvSpPr txBox="1">
                <a:spLocks noRot="1" noChangeAspect="1" noMove="1" noResize="1" noEditPoints="1" noAdjustHandles="1" noChangeArrowheads="1" noChangeShapeType="1" noTextEdit="1"/>
              </p:cNvSpPr>
              <p:nvPr/>
            </p:nvSpPr>
            <p:spPr>
              <a:xfrm>
                <a:off x="5586369" y="4613649"/>
                <a:ext cx="1356012"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C46E2A-485E-9BD9-7811-CEE162AA66CC}"/>
                  </a:ext>
                </a:extLst>
              </p:cNvPr>
              <p:cNvSpPr txBox="1"/>
              <p:nvPr/>
            </p:nvSpPr>
            <p:spPr>
              <a:xfrm>
                <a:off x="8142063" y="4613649"/>
                <a:ext cx="13560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𝛼</m:t>
                      </m:r>
                      <m:r>
                        <a:rPr lang="en-US" sz="2000" b="0" i="1" dirty="0" smtClean="0">
                          <a:latin typeface="Cambria Math" panose="02040503050406030204" pitchFamily="18" charset="0"/>
                        </a:rPr>
                        <m:t>=0.576</m:t>
                      </m:r>
                    </m:oMath>
                  </m:oMathPara>
                </a14:m>
                <a:endParaRPr lang="en-US" sz="2000" dirty="0"/>
              </a:p>
            </p:txBody>
          </p:sp>
        </mc:Choice>
        <mc:Fallback xmlns="">
          <p:sp>
            <p:nvSpPr>
              <p:cNvPr id="11" name="TextBox 10">
                <a:extLst>
                  <a:ext uri="{FF2B5EF4-FFF2-40B4-BE49-F238E27FC236}">
                    <a16:creationId xmlns:a16="http://schemas.microsoft.com/office/drawing/2014/main" id="{69C46E2A-485E-9BD9-7811-CEE162AA66CC}"/>
                  </a:ext>
                </a:extLst>
              </p:cNvPr>
              <p:cNvSpPr txBox="1">
                <a:spLocks noRot="1" noChangeAspect="1" noMove="1" noResize="1" noEditPoints="1" noAdjustHandles="1" noChangeArrowheads="1" noChangeShapeType="1" noTextEdit="1"/>
              </p:cNvSpPr>
              <p:nvPr/>
            </p:nvSpPr>
            <p:spPr>
              <a:xfrm>
                <a:off x="8142063" y="4613649"/>
                <a:ext cx="1356012"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483691-2230-E274-B213-52233AF95AE9}"/>
                  </a:ext>
                </a:extLst>
              </p:cNvPr>
              <p:cNvSpPr txBox="1"/>
              <p:nvPr/>
            </p:nvSpPr>
            <p:spPr>
              <a:xfrm>
                <a:off x="10463638" y="4618761"/>
                <a:ext cx="13560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𝛼</m:t>
                      </m:r>
                      <m:r>
                        <a:rPr lang="en-US" sz="2000" b="0" i="1" dirty="0" smtClean="0">
                          <a:latin typeface="Cambria Math" panose="02040503050406030204" pitchFamily="18" charset="0"/>
                        </a:rPr>
                        <m:t>=0.576</m:t>
                      </m:r>
                    </m:oMath>
                  </m:oMathPara>
                </a14:m>
                <a:endParaRPr lang="en-US" sz="2000" dirty="0"/>
              </a:p>
            </p:txBody>
          </p:sp>
        </mc:Choice>
        <mc:Fallback xmlns="">
          <p:sp>
            <p:nvSpPr>
              <p:cNvPr id="12" name="TextBox 11">
                <a:extLst>
                  <a:ext uri="{FF2B5EF4-FFF2-40B4-BE49-F238E27FC236}">
                    <a16:creationId xmlns:a16="http://schemas.microsoft.com/office/drawing/2014/main" id="{DE483691-2230-E274-B213-52233AF95AE9}"/>
                  </a:ext>
                </a:extLst>
              </p:cNvPr>
              <p:cNvSpPr txBox="1">
                <a:spLocks noRot="1" noChangeAspect="1" noMove="1" noResize="1" noEditPoints="1" noAdjustHandles="1" noChangeArrowheads="1" noChangeShapeType="1" noTextEdit="1"/>
              </p:cNvSpPr>
              <p:nvPr/>
            </p:nvSpPr>
            <p:spPr>
              <a:xfrm>
                <a:off x="10463638" y="4618761"/>
                <a:ext cx="1356012" cy="40011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851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086CE-8040-EB1C-6D39-8AB2FF6F0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6E9D2-BEA4-7E9E-1682-FDC689B10739}"/>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35E047BF-221F-AE8E-CDED-8DDBED6729D8}"/>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FA7F52-C11C-497C-E446-B38A0BC8CDCE}"/>
                  </a:ext>
                </a:extLst>
              </p:cNvPr>
              <p:cNvSpPr>
                <a:spLocks noGrp="1"/>
              </p:cNvSpPr>
              <p:nvPr>
                <p:ph idx="1"/>
              </p:nvPr>
            </p:nvSpPr>
            <p:spPr>
              <a:xfrm>
                <a:off x="3557393" y="801666"/>
                <a:ext cx="7959826" cy="5183082"/>
              </a:xfrm>
            </p:spPr>
            <p:txBody>
              <a:bodyPr anchor="t">
                <a:normAutofit/>
              </a:bodyPr>
              <a:lstStyle/>
              <a:p>
                <a:pPr marL="0" indent="0">
                  <a:buNone/>
                  <a:defRPr/>
                </a:pPr>
                <a:r>
                  <a:rPr lang="en-US" dirty="0"/>
                  <a:t>If we repeat the simulation 1,000 times we get an average </a:t>
                </a:r>
                <a14:m>
                  <m:oMath xmlns:m="http://schemas.openxmlformats.org/officeDocument/2006/math">
                    <m:r>
                      <a:rPr lang="en-US" b="0" i="1" smtClean="0">
                        <a:latin typeface="Cambria Math" panose="02040503050406030204" pitchFamily="18" charset="0"/>
                      </a:rPr>
                      <m:t>𝛼</m:t>
                    </m:r>
                  </m:oMath>
                </a14:m>
                <a:r>
                  <a:rPr lang="en-US" dirty="0"/>
                  <a:t> of 0.5996, with a standard deviation of 0.083, which equates to </a:t>
                </a:r>
                <a14:m>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≈0.083</m:t>
                    </m:r>
                  </m:oMath>
                </a14:m>
                <a:r>
                  <a:rPr lang="en-US" dirty="0"/>
                  <a:t>.</a:t>
                </a:r>
              </a:p>
              <a:p>
                <a:pPr marL="0" indent="0">
                  <a:buNone/>
                  <a:defRPr/>
                </a:pPr>
                <a:r>
                  <a:rPr lang="en-US" dirty="0"/>
                  <a:t>On average, we would expect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to differ from </a:t>
                </a:r>
                <a14:m>
                  <m:oMath xmlns:m="http://schemas.openxmlformats.org/officeDocument/2006/math">
                    <m:r>
                      <a:rPr lang="en-US" b="0" i="1" smtClean="0">
                        <a:latin typeface="Cambria Math" panose="02040503050406030204" pitchFamily="18" charset="0"/>
                      </a:rPr>
                      <m:t>𝛼</m:t>
                    </m:r>
                  </m:oMath>
                </a14:m>
                <a:r>
                  <a:rPr lang="en-US" dirty="0"/>
                  <a:t> by about 0.08. </a:t>
                </a:r>
              </a:p>
            </p:txBody>
          </p:sp>
        </mc:Choice>
        <mc:Fallback xmlns="">
          <p:sp>
            <p:nvSpPr>
              <p:cNvPr id="3" name="Content Placeholder 2">
                <a:extLst>
                  <a:ext uri="{FF2B5EF4-FFF2-40B4-BE49-F238E27FC236}">
                    <a16:creationId xmlns:a16="http://schemas.microsoft.com/office/drawing/2014/main" id="{00FA7F52-C11C-497C-E446-B38A0BC8CDCE}"/>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pic>
        <p:nvPicPr>
          <p:cNvPr id="6" name="Picture 5" descr="A graph of a number of columns&#10;&#10;Description automatically generated with medium confidence">
            <a:extLst>
              <a:ext uri="{FF2B5EF4-FFF2-40B4-BE49-F238E27FC236}">
                <a16:creationId xmlns:a16="http://schemas.microsoft.com/office/drawing/2014/main" id="{768586F8-D9E3-F23A-95FF-9E4E9702CE7B}"/>
              </a:ext>
            </a:extLst>
          </p:cNvPr>
          <p:cNvPicPr>
            <a:picLocks noChangeAspect="1"/>
          </p:cNvPicPr>
          <p:nvPr/>
        </p:nvPicPr>
        <p:blipFill>
          <a:blip r:embed="rId4"/>
          <a:stretch>
            <a:fillRect/>
          </a:stretch>
        </p:blipFill>
        <p:spPr>
          <a:xfrm>
            <a:off x="3781015" y="2399532"/>
            <a:ext cx="2754376" cy="3709522"/>
          </a:xfrm>
          <a:prstGeom prst="rect">
            <a:avLst/>
          </a:prstGeom>
        </p:spPr>
      </p:pic>
      <p:sp>
        <p:nvSpPr>
          <p:cNvPr id="13" name="TextBox 12">
            <a:extLst>
              <a:ext uri="{FF2B5EF4-FFF2-40B4-BE49-F238E27FC236}">
                <a16:creationId xmlns:a16="http://schemas.microsoft.com/office/drawing/2014/main" id="{D9E127FC-A9CA-4BC4-D50F-A5A9AC63A896}"/>
              </a:ext>
            </a:extLst>
          </p:cNvPr>
          <p:cNvSpPr txBox="1"/>
          <p:nvPr/>
        </p:nvSpPr>
        <p:spPr>
          <a:xfrm>
            <a:off x="4149524" y="6004988"/>
            <a:ext cx="2017357" cy="646331"/>
          </a:xfrm>
          <a:prstGeom prst="rect">
            <a:avLst/>
          </a:prstGeom>
          <a:noFill/>
        </p:spPr>
        <p:txBody>
          <a:bodyPr wrap="square" rtlCol="0">
            <a:spAutoFit/>
          </a:bodyPr>
          <a:lstStyle/>
          <a:p>
            <a:pPr algn="ctr"/>
            <a:r>
              <a:rPr lang="en-US" dirty="0"/>
              <a:t>histogram from 1000 simulations</a:t>
            </a:r>
          </a:p>
        </p:txBody>
      </p:sp>
    </p:spTree>
    <p:extLst>
      <p:ext uri="{BB962C8B-B14F-4D97-AF65-F5344CB8AC3E}">
        <p14:creationId xmlns:p14="http://schemas.microsoft.com/office/powerpoint/2010/main" val="28549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5E2B-E901-1C44-1A8E-003E5F5ADB3B}"/>
              </a:ext>
            </a:extLst>
          </p:cNvPr>
          <p:cNvSpPr>
            <a:spLocks noGrp="1"/>
          </p:cNvSpPr>
          <p:nvPr>
            <p:ph type="title"/>
          </p:nvPr>
        </p:nvSpPr>
        <p:spPr/>
        <p:txBody>
          <a:bodyPr/>
          <a:lstStyle/>
          <a:p>
            <a:r>
              <a:rPr lang="en-US" dirty="0"/>
              <a:t>Warm Up: Classification Errors</a:t>
            </a:r>
          </a:p>
        </p:txBody>
      </p:sp>
      <p:sp>
        <p:nvSpPr>
          <p:cNvPr id="14" name="Content Placeholder 2">
            <a:extLst>
              <a:ext uri="{FF2B5EF4-FFF2-40B4-BE49-F238E27FC236}">
                <a16:creationId xmlns:a16="http://schemas.microsoft.com/office/drawing/2014/main" id="{37E33BF9-ECA9-BE0B-1008-917BF8E3F71A}"/>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pic>
        <p:nvPicPr>
          <p:cNvPr id="7" name="Picture 6" descr="A white rectangular box with black text&#10;&#10;Description automatically generated">
            <a:extLst>
              <a:ext uri="{FF2B5EF4-FFF2-40B4-BE49-F238E27FC236}">
                <a16:creationId xmlns:a16="http://schemas.microsoft.com/office/drawing/2014/main" id="{1A8D6902-286A-3FAF-DF3E-D7B375F32D40}"/>
              </a:ext>
            </a:extLst>
          </p:cNvPr>
          <p:cNvPicPr>
            <a:picLocks noChangeAspect="1"/>
          </p:cNvPicPr>
          <p:nvPr/>
        </p:nvPicPr>
        <p:blipFill>
          <a:blip r:embed="rId3"/>
          <a:stretch>
            <a:fillRect/>
          </a:stretch>
        </p:blipFill>
        <p:spPr>
          <a:xfrm>
            <a:off x="3411864" y="1868156"/>
            <a:ext cx="8559820" cy="1840222"/>
          </a:xfrm>
          <a:prstGeom prst="rect">
            <a:avLst/>
          </a:prstGeom>
        </p:spPr>
      </p:pic>
      <p:pic>
        <p:nvPicPr>
          <p:cNvPr id="1026" name="Picture 2" descr="How to Create a Confusion Matrix in R (Step-by-Step)">
            <a:extLst>
              <a:ext uri="{FF2B5EF4-FFF2-40B4-BE49-F238E27FC236}">
                <a16:creationId xmlns:a16="http://schemas.microsoft.com/office/drawing/2014/main" id="{D89C7E92-DB29-9868-B1B2-F84EB9E1E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5199" y="3904643"/>
            <a:ext cx="5911018" cy="26060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white rectangular box with black text&#10;&#10;Description automatically generated">
            <a:extLst>
              <a:ext uri="{FF2B5EF4-FFF2-40B4-BE49-F238E27FC236}">
                <a16:creationId xmlns:a16="http://schemas.microsoft.com/office/drawing/2014/main" id="{777BE239-39D9-AF53-9C5A-6700A8A0FD81}"/>
              </a:ext>
            </a:extLst>
          </p:cNvPr>
          <p:cNvPicPr>
            <a:picLocks noChangeAspect="1"/>
          </p:cNvPicPr>
          <p:nvPr/>
        </p:nvPicPr>
        <p:blipFill>
          <a:blip r:embed="rId5"/>
          <a:stretch>
            <a:fillRect/>
          </a:stretch>
        </p:blipFill>
        <p:spPr>
          <a:xfrm>
            <a:off x="3408620" y="0"/>
            <a:ext cx="8685354" cy="1969149"/>
          </a:xfrm>
          <a:prstGeom prst="rect">
            <a:avLst/>
          </a:prstGeom>
        </p:spPr>
      </p:pic>
      <p:sp>
        <p:nvSpPr>
          <p:cNvPr id="9" name="Rounded Rectangle 8">
            <a:extLst>
              <a:ext uri="{FF2B5EF4-FFF2-40B4-BE49-F238E27FC236}">
                <a16:creationId xmlns:a16="http://schemas.microsoft.com/office/drawing/2014/main" id="{EB1C1D34-8858-6F62-53DE-3D880057DC97}"/>
              </a:ext>
            </a:extLst>
          </p:cNvPr>
          <p:cNvSpPr/>
          <p:nvPr/>
        </p:nvSpPr>
        <p:spPr>
          <a:xfrm>
            <a:off x="9356217" y="3627752"/>
            <a:ext cx="2645999" cy="309259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Calculate specificity, sensitivity, and precision for the model that produced this confusion matrix. </a:t>
            </a:r>
          </a:p>
        </p:txBody>
      </p:sp>
      <p:sp>
        <p:nvSpPr>
          <p:cNvPr id="5" name="TextBox 4">
            <a:extLst>
              <a:ext uri="{FF2B5EF4-FFF2-40B4-BE49-F238E27FC236}">
                <a16:creationId xmlns:a16="http://schemas.microsoft.com/office/drawing/2014/main" id="{5A125F2E-CAAB-14A1-CE00-3D6DD06C6B02}"/>
              </a:ext>
            </a:extLst>
          </p:cNvPr>
          <p:cNvSpPr txBox="1"/>
          <p:nvPr/>
        </p:nvSpPr>
        <p:spPr>
          <a:xfrm>
            <a:off x="6629400" y="5143499"/>
            <a:ext cx="702129" cy="523220"/>
          </a:xfrm>
          <a:prstGeom prst="rect">
            <a:avLst/>
          </a:prstGeom>
          <a:solidFill>
            <a:schemeClr val="bg1"/>
          </a:solidFill>
        </p:spPr>
        <p:txBody>
          <a:bodyPr wrap="square" rtlCol="0">
            <a:spAutoFit/>
          </a:bodyPr>
          <a:lstStyle/>
          <a:p>
            <a:pPr algn="ctr"/>
            <a:r>
              <a:rPr lang="en-US" sz="2800" dirty="0"/>
              <a:t>34</a:t>
            </a:r>
            <a:endParaRPr lang="en-US" dirty="0"/>
          </a:p>
        </p:txBody>
      </p:sp>
      <p:sp>
        <p:nvSpPr>
          <p:cNvPr id="6" name="TextBox 5">
            <a:extLst>
              <a:ext uri="{FF2B5EF4-FFF2-40B4-BE49-F238E27FC236}">
                <a16:creationId xmlns:a16="http://schemas.microsoft.com/office/drawing/2014/main" id="{AE20978E-5406-7030-6D6D-C74B4921FA45}"/>
              </a:ext>
            </a:extLst>
          </p:cNvPr>
          <p:cNvSpPr txBox="1"/>
          <p:nvPr/>
        </p:nvSpPr>
        <p:spPr>
          <a:xfrm>
            <a:off x="8123530" y="5207663"/>
            <a:ext cx="702129" cy="523220"/>
          </a:xfrm>
          <a:prstGeom prst="rect">
            <a:avLst/>
          </a:prstGeom>
          <a:solidFill>
            <a:schemeClr val="bg1"/>
          </a:solidFill>
        </p:spPr>
        <p:txBody>
          <a:bodyPr wrap="square" rtlCol="0">
            <a:spAutoFit/>
          </a:bodyPr>
          <a:lstStyle/>
          <a:p>
            <a:pPr algn="ctr"/>
            <a:r>
              <a:rPr lang="en-US" sz="2800" dirty="0"/>
              <a:t>14</a:t>
            </a:r>
            <a:endParaRPr lang="en-US" dirty="0"/>
          </a:p>
        </p:txBody>
      </p:sp>
      <p:sp>
        <p:nvSpPr>
          <p:cNvPr id="8" name="TextBox 7">
            <a:extLst>
              <a:ext uri="{FF2B5EF4-FFF2-40B4-BE49-F238E27FC236}">
                <a16:creationId xmlns:a16="http://schemas.microsoft.com/office/drawing/2014/main" id="{AB565FB0-669D-F31D-070A-D448614B3B4D}"/>
              </a:ext>
            </a:extLst>
          </p:cNvPr>
          <p:cNvSpPr txBox="1"/>
          <p:nvPr/>
        </p:nvSpPr>
        <p:spPr>
          <a:xfrm>
            <a:off x="8129699" y="5811701"/>
            <a:ext cx="702129" cy="523220"/>
          </a:xfrm>
          <a:prstGeom prst="rect">
            <a:avLst/>
          </a:prstGeom>
          <a:solidFill>
            <a:schemeClr val="bg1"/>
          </a:solidFill>
        </p:spPr>
        <p:txBody>
          <a:bodyPr wrap="square" rtlCol="0">
            <a:spAutoFit/>
          </a:bodyPr>
          <a:lstStyle/>
          <a:p>
            <a:pPr algn="ctr"/>
            <a:r>
              <a:rPr lang="en-US" sz="2800" dirty="0"/>
              <a:t>42</a:t>
            </a:r>
            <a:endParaRPr lang="en-US" dirty="0"/>
          </a:p>
        </p:txBody>
      </p:sp>
      <p:sp>
        <p:nvSpPr>
          <p:cNvPr id="10" name="TextBox 9">
            <a:extLst>
              <a:ext uri="{FF2B5EF4-FFF2-40B4-BE49-F238E27FC236}">
                <a16:creationId xmlns:a16="http://schemas.microsoft.com/office/drawing/2014/main" id="{E0785943-AE4A-DA81-F9F9-C7FDCFF29C77}"/>
              </a:ext>
            </a:extLst>
          </p:cNvPr>
          <p:cNvSpPr txBox="1"/>
          <p:nvPr/>
        </p:nvSpPr>
        <p:spPr>
          <a:xfrm>
            <a:off x="6626472" y="5811701"/>
            <a:ext cx="702129" cy="523220"/>
          </a:xfrm>
          <a:prstGeom prst="rect">
            <a:avLst/>
          </a:prstGeom>
          <a:solidFill>
            <a:schemeClr val="bg1"/>
          </a:solidFill>
        </p:spPr>
        <p:txBody>
          <a:bodyPr wrap="square" rtlCol="0">
            <a:spAutoFit/>
          </a:bodyPr>
          <a:lstStyle/>
          <a:p>
            <a:pPr algn="ctr"/>
            <a:r>
              <a:rPr lang="en-US" sz="2800" dirty="0"/>
              <a:t>85</a:t>
            </a:r>
            <a:endParaRPr lang="en-US" dirty="0"/>
          </a:p>
        </p:txBody>
      </p:sp>
    </p:spTree>
    <p:extLst>
      <p:ext uri="{BB962C8B-B14F-4D97-AF65-F5344CB8AC3E}">
        <p14:creationId xmlns:p14="http://schemas.microsoft.com/office/powerpoint/2010/main" val="872661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5C5EB-455E-4A87-B9F6-AA681301D6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83478-6DAE-F7B4-1FDF-CFAAF3975297}"/>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E7182D6D-944C-6224-4FC9-1C0B654DBDFC}"/>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85AAD3-5025-1B65-2F78-081CDF7DE3E2}"/>
                  </a:ext>
                </a:extLst>
              </p:cNvPr>
              <p:cNvSpPr>
                <a:spLocks noGrp="1"/>
              </p:cNvSpPr>
              <p:nvPr>
                <p:ph idx="1"/>
              </p:nvPr>
            </p:nvSpPr>
            <p:spPr>
              <a:xfrm>
                <a:off x="3557393" y="801666"/>
                <a:ext cx="7959826" cy="5183082"/>
              </a:xfrm>
            </p:spPr>
            <p:txBody>
              <a:bodyPr anchor="t">
                <a:normAutofit/>
              </a:bodyPr>
              <a:lstStyle/>
              <a:p>
                <a:pPr marL="0" indent="0">
                  <a:buNone/>
                  <a:defRPr/>
                </a:pPr>
                <a:r>
                  <a:rPr lang="en-US" dirty="0"/>
                  <a:t>If we repeat the simulation 1,000 times we get an average </a:t>
                </a:r>
                <a14:m>
                  <m:oMath xmlns:m="http://schemas.openxmlformats.org/officeDocument/2006/math">
                    <m:r>
                      <a:rPr lang="en-US" b="0" i="1" smtClean="0">
                        <a:latin typeface="Cambria Math" panose="02040503050406030204" pitchFamily="18" charset="0"/>
                      </a:rPr>
                      <m:t>𝛼</m:t>
                    </m:r>
                  </m:oMath>
                </a14:m>
                <a:r>
                  <a:rPr lang="en-US" dirty="0"/>
                  <a:t> of 0.5996, with a standard deviation of 0.083, which equates to </a:t>
                </a:r>
                <a14:m>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≈0.083</m:t>
                    </m:r>
                  </m:oMath>
                </a14:m>
                <a:r>
                  <a:rPr lang="en-US" dirty="0"/>
                  <a:t>.</a:t>
                </a:r>
              </a:p>
              <a:p>
                <a:pPr marL="0" indent="0">
                  <a:buNone/>
                  <a:defRPr/>
                </a:pPr>
                <a:r>
                  <a:rPr lang="en-US" dirty="0"/>
                  <a:t>On average, we would expect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to differ from </a:t>
                </a:r>
                <a14:m>
                  <m:oMath xmlns:m="http://schemas.openxmlformats.org/officeDocument/2006/math">
                    <m:r>
                      <a:rPr lang="en-US" b="0" i="1" smtClean="0">
                        <a:latin typeface="Cambria Math" panose="02040503050406030204" pitchFamily="18" charset="0"/>
                      </a:rPr>
                      <m:t>𝛼</m:t>
                    </m:r>
                  </m:oMath>
                </a14:m>
                <a:r>
                  <a:rPr lang="en-US" dirty="0"/>
                  <a:t> by about 0.08. </a:t>
                </a:r>
              </a:p>
            </p:txBody>
          </p:sp>
        </mc:Choice>
        <mc:Fallback xmlns="">
          <p:sp>
            <p:nvSpPr>
              <p:cNvPr id="3" name="Content Placeholder 2">
                <a:extLst>
                  <a:ext uri="{FF2B5EF4-FFF2-40B4-BE49-F238E27FC236}">
                    <a16:creationId xmlns:a16="http://schemas.microsoft.com/office/drawing/2014/main" id="{8E85AAD3-5025-1B65-2F78-081CDF7DE3E2}"/>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pic>
        <p:nvPicPr>
          <p:cNvPr id="6" name="Picture 5" descr="A graph of a number of columns&#10;&#10;Description automatically generated with medium confidence">
            <a:extLst>
              <a:ext uri="{FF2B5EF4-FFF2-40B4-BE49-F238E27FC236}">
                <a16:creationId xmlns:a16="http://schemas.microsoft.com/office/drawing/2014/main" id="{D321E44B-83BB-8C07-003A-80CE90AA2D8C}"/>
              </a:ext>
            </a:extLst>
          </p:cNvPr>
          <p:cNvPicPr>
            <a:picLocks noChangeAspect="1"/>
          </p:cNvPicPr>
          <p:nvPr/>
        </p:nvPicPr>
        <p:blipFill>
          <a:blip r:embed="rId4"/>
          <a:stretch>
            <a:fillRect/>
          </a:stretch>
        </p:blipFill>
        <p:spPr>
          <a:xfrm>
            <a:off x="3781015" y="2399532"/>
            <a:ext cx="2754376" cy="3709522"/>
          </a:xfrm>
          <a:prstGeom prst="rect">
            <a:avLst/>
          </a:prstGeom>
        </p:spPr>
      </p:pic>
      <p:sp>
        <p:nvSpPr>
          <p:cNvPr id="13" name="TextBox 12">
            <a:extLst>
              <a:ext uri="{FF2B5EF4-FFF2-40B4-BE49-F238E27FC236}">
                <a16:creationId xmlns:a16="http://schemas.microsoft.com/office/drawing/2014/main" id="{C8C50450-6BC9-B749-3FD7-AC5CDAE6AF5C}"/>
              </a:ext>
            </a:extLst>
          </p:cNvPr>
          <p:cNvSpPr txBox="1"/>
          <p:nvPr/>
        </p:nvSpPr>
        <p:spPr>
          <a:xfrm>
            <a:off x="4149524" y="6004988"/>
            <a:ext cx="2017357" cy="646331"/>
          </a:xfrm>
          <a:prstGeom prst="rect">
            <a:avLst/>
          </a:prstGeom>
          <a:noFill/>
        </p:spPr>
        <p:txBody>
          <a:bodyPr wrap="square" rtlCol="0">
            <a:spAutoFit/>
          </a:bodyPr>
          <a:lstStyle/>
          <a:p>
            <a:pPr algn="ctr"/>
            <a:r>
              <a:rPr lang="en-US" dirty="0"/>
              <a:t>histogram from 1000 simulations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6648EF8-E25C-1828-105B-B099B9E01D68}"/>
                  </a:ext>
                </a:extLst>
              </p:cNvPr>
              <p:cNvSpPr txBox="1">
                <a:spLocks/>
              </p:cNvSpPr>
              <p:nvPr/>
            </p:nvSpPr>
            <p:spPr>
              <a:xfrm>
                <a:off x="6535390" y="2223469"/>
                <a:ext cx="5169987" cy="518308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defRPr/>
                </a:pPr>
                <a:r>
                  <a:rPr lang="en-US" dirty="0"/>
                  <a:t>In practice, we cannot use this procedure for estimating SE, because for real data we cannot generate new samples from the original population. </a:t>
                </a:r>
              </a:p>
              <a:p>
                <a:pPr marL="0" indent="0">
                  <a:buFont typeface="Wingdings 2" pitchFamily="18" charset="2"/>
                  <a:buNone/>
                  <a:defRPr/>
                </a:pPr>
                <a:endParaRPr lang="en-US" dirty="0"/>
              </a:p>
              <a:p>
                <a:pPr marL="0" indent="0">
                  <a:buFont typeface="Wingdings 2" pitchFamily="18" charset="2"/>
                  <a:buNone/>
                  <a:defRPr/>
                </a:pPr>
                <a:r>
                  <a:rPr lang="en-US" b="1" i="1" dirty="0"/>
                  <a:t>Bootstrap</a:t>
                </a:r>
                <a:r>
                  <a:rPr lang="en-US" dirty="0"/>
                  <a:t> allows us to leverage computing to emulate this process of obtaining new sample sets so that we can estimate variability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a:t>
                </a:r>
              </a:p>
            </p:txBody>
          </p:sp>
        </mc:Choice>
        <mc:Fallback xmlns="">
          <p:sp>
            <p:nvSpPr>
              <p:cNvPr id="4" name="Content Placeholder 2">
                <a:extLst>
                  <a:ext uri="{FF2B5EF4-FFF2-40B4-BE49-F238E27FC236}">
                    <a16:creationId xmlns:a16="http://schemas.microsoft.com/office/drawing/2014/main" id="{F6648EF8-E25C-1828-105B-B099B9E01D68}"/>
                  </a:ext>
                </a:extLst>
              </p:cNvPr>
              <p:cNvSpPr txBox="1">
                <a:spLocks noRot="1" noChangeAspect="1" noMove="1" noResize="1" noEditPoints="1" noAdjustHandles="1" noChangeArrowheads="1" noChangeShapeType="1" noTextEdit="1"/>
              </p:cNvSpPr>
              <p:nvPr/>
            </p:nvSpPr>
            <p:spPr>
              <a:xfrm>
                <a:off x="6535390" y="2223469"/>
                <a:ext cx="5169987" cy="5183082"/>
              </a:xfrm>
              <a:prstGeom prst="rect">
                <a:avLst/>
              </a:prstGeom>
              <a:blipFill>
                <a:blip r:embed="rId5"/>
                <a:stretch>
                  <a:fillRect l="-1225" t="-1467" r="-490"/>
                </a:stretch>
              </a:blipFill>
            </p:spPr>
            <p:txBody>
              <a:bodyPr/>
              <a:lstStyle/>
              <a:p>
                <a:r>
                  <a:rPr lang="en-US">
                    <a:noFill/>
                  </a:rPr>
                  <a:t> </a:t>
                </a:r>
              </a:p>
            </p:txBody>
          </p:sp>
        </mc:Fallback>
      </mc:AlternateContent>
    </p:spTree>
    <p:extLst>
      <p:ext uri="{BB962C8B-B14F-4D97-AF65-F5344CB8AC3E}">
        <p14:creationId xmlns:p14="http://schemas.microsoft.com/office/powerpoint/2010/main" val="3352276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F3F2D-DEDA-8018-0BB5-2EFB2C023F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0654DB-CFDC-C9FC-BFE1-1DFEA3AE513C}"/>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2BE74E61-444A-E1E5-5E77-8FD46B18CFCA}"/>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2AB976-81FB-8829-D9CA-1C524F57641F}"/>
                  </a:ext>
                </a:extLst>
              </p:cNvPr>
              <p:cNvSpPr>
                <a:spLocks noGrp="1"/>
              </p:cNvSpPr>
              <p:nvPr>
                <p:ph idx="1"/>
              </p:nvPr>
            </p:nvSpPr>
            <p:spPr>
              <a:xfrm>
                <a:off x="3557393" y="801666"/>
                <a:ext cx="7959826" cy="5183082"/>
              </a:xfrm>
            </p:spPr>
            <p:txBody>
              <a:bodyPr anchor="t">
                <a:normAutofit/>
              </a:bodyPr>
              <a:lstStyle/>
              <a:p>
                <a:pPr marL="0" indent="0">
                  <a:buNone/>
                  <a:defRPr/>
                </a:pPr>
                <a:r>
                  <a:rPr lang="en-US" dirty="0"/>
                  <a:t>If we repeat the simulation 1,000 times we get an average </a:t>
                </a:r>
                <a14:m>
                  <m:oMath xmlns:m="http://schemas.openxmlformats.org/officeDocument/2006/math">
                    <m:r>
                      <a:rPr lang="en-US" b="0" i="1" smtClean="0">
                        <a:latin typeface="Cambria Math" panose="02040503050406030204" pitchFamily="18" charset="0"/>
                      </a:rPr>
                      <m:t>𝛼</m:t>
                    </m:r>
                  </m:oMath>
                </a14:m>
                <a:r>
                  <a:rPr lang="en-US" dirty="0"/>
                  <a:t> of 0.5996, with a standard deviation of 0.083, which equates to </a:t>
                </a:r>
                <a14:m>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≈0.083</m:t>
                    </m:r>
                  </m:oMath>
                </a14:m>
                <a:r>
                  <a:rPr lang="en-US" dirty="0"/>
                  <a:t>.</a:t>
                </a:r>
              </a:p>
              <a:p>
                <a:pPr marL="0" indent="0">
                  <a:buNone/>
                  <a:defRPr/>
                </a:pPr>
                <a:r>
                  <a:rPr lang="en-US" dirty="0"/>
                  <a:t>On average, we would expect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to differ from </a:t>
                </a:r>
                <a14:m>
                  <m:oMath xmlns:m="http://schemas.openxmlformats.org/officeDocument/2006/math">
                    <m:r>
                      <a:rPr lang="en-US" b="0" i="1" smtClean="0">
                        <a:latin typeface="Cambria Math" panose="02040503050406030204" pitchFamily="18" charset="0"/>
                      </a:rPr>
                      <m:t>𝛼</m:t>
                    </m:r>
                  </m:oMath>
                </a14:m>
                <a:r>
                  <a:rPr lang="en-US" dirty="0"/>
                  <a:t> by about 0.08. </a:t>
                </a:r>
              </a:p>
            </p:txBody>
          </p:sp>
        </mc:Choice>
        <mc:Fallback xmlns="">
          <p:sp>
            <p:nvSpPr>
              <p:cNvPr id="3" name="Content Placeholder 2">
                <a:extLst>
                  <a:ext uri="{FF2B5EF4-FFF2-40B4-BE49-F238E27FC236}">
                    <a16:creationId xmlns:a16="http://schemas.microsoft.com/office/drawing/2014/main" id="{C62AB976-81FB-8829-D9CA-1C524F57641F}"/>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pic>
        <p:nvPicPr>
          <p:cNvPr id="6" name="Picture 5" descr="A graph of a number of columns&#10;&#10;Description automatically generated with medium confidence">
            <a:extLst>
              <a:ext uri="{FF2B5EF4-FFF2-40B4-BE49-F238E27FC236}">
                <a16:creationId xmlns:a16="http://schemas.microsoft.com/office/drawing/2014/main" id="{EA54991D-8980-E73E-8263-2B782F33B082}"/>
              </a:ext>
            </a:extLst>
          </p:cNvPr>
          <p:cNvPicPr>
            <a:picLocks noChangeAspect="1"/>
          </p:cNvPicPr>
          <p:nvPr/>
        </p:nvPicPr>
        <p:blipFill>
          <a:blip r:embed="rId4"/>
          <a:stretch>
            <a:fillRect/>
          </a:stretch>
        </p:blipFill>
        <p:spPr>
          <a:xfrm>
            <a:off x="3781015" y="2399532"/>
            <a:ext cx="2754376" cy="3709522"/>
          </a:xfrm>
          <a:prstGeom prst="rect">
            <a:avLst/>
          </a:prstGeom>
        </p:spPr>
      </p:pic>
      <p:sp>
        <p:nvSpPr>
          <p:cNvPr id="13" name="TextBox 12">
            <a:extLst>
              <a:ext uri="{FF2B5EF4-FFF2-40B4-BE49-F238E27FC236}">
                <a16:creationId xmlns:a16="http://schemas.microsoft.com/office/drawing/2014/main" id="{8B402C02-2B5E-635D-77E0-0A8930C2A9E5}"/>
              </a:ext>
            </a:extLst>
          </p:cNvPr>
          <p:cNvSpPr txBox="1"/>
          <p:nvPr/>
        </p:nvSpPr>
        <p:spPr>
          <a:xfrm>
            <a:off x="4149524" y="6004988"/>
            <a:ext cx="2017357" cy="646331"/>
          </a:xfrm>
          <a:prstGeom prst="rect">
            <a:avLst/>
          </a:prstGeom>
          <a:noFill/>
        </p:spPr>
        <p:txBody>
          <a:bodyPr wrap="square" rtlCol="0">
            <a:spAutoFit/>
          </a:bodyPr>
          <a:lstStyle/>
          <a:p>
            <a:pPr algn="ctr"/>
            <a:r>
              <a:rPr lang="en-US" dirty="0"/>
              <a:t>histogram from 1000 simulations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183D8C-A8C8-BCB8-FC3D-27D816000CFA}"/>
                  </a:ext>
                </a:extLst>
              </p:cNvPr>
              <p:cNvSpPr txBox="1">
                <a:spLocks/>
              </p:cNvSpPr>
              <p:nvPr/>
            </p:nvSpPr>
            <p:spPr>
              <a:xfrm>
                <a:off x="6535390" y="2223469"/>
                <a:ext cx="5169987" cy="518308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0" indent="0">
                  <a:buFont typeface="Wingdings 2" pitchFamily="18" charset="2"/>
                  <a:buNone/>
                  <a:defRPr/>
                </a:pPr>
                <a:r>
                  <a:rPr lang="en-US" dirty="0"/>
                  <a:t>In practice, we cannot use this procedure for estimating SE, because for real data we cannot generate new samples from the original population. </a:t>
                </a:r>
              </a:p>
              <a:p>
                <a:pPr marL="0" indent="0">
                  <a:buFont typeface="Wingdings 2" pitchFamily="18" charset="2"/>
                  <a:buNone/>
                  <a:defRPr/>
                </a:pPr>
                <a:endParaRPr lang="en-US" dirty="0"/>
              </a:p>
              <a:p>
                <a:pPr marL="0" indent="0">
                  <a:buFont typeface="Wingdings 2" pitchFamily="18" charset="2"/>
                  <a:buNone/>
                  <a:defRPr/>
                </a:pPr>
                <a:r>
                  <a:rPr lang="en-US" b="1" i="1" dirty="0"/>
                  <a:t>Bootstrap</a:t>
                </a:r>
                <a:r>
                  <a:rPr lang="en-US" dirty="0"/>
                  <a:t> allows us to leverage computing to emulate this process of obtaining new sample sets so that we can estimate variability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a:t>
                </a:r>
              </a:p>
              <a:p>
                <a:pPr marL="0" indent="0">
                  <a:buFont typeface="Wingdings 2" pitchFamily="18" charset="2"/>
                  <a:buNone/>
                  <a:defRPr/>
                </a:pPr>
                <a:endParaRPr lang="en-US" dirty="0"/>
              </a:p>
              <a:p>
                <a:pPr marL="0" indent="0">
                  <a:buFont typeface="Wingdings 2" pitchFamily="18" charset="2"/>
                  <a:buNone/>
                  <a:defRPr/>
                </a:pPr>
                <a:r>
                  <a:rPr lang="en-US" dirty="0"/>
                  <a:t>Instead of obtaining independent data sets from the population, we obtain distinct sets by repeatedly sampling (with replacement) observations from the original dataset. </a:t>
                </a:r>
              </a:p>
            </p:txBody>
          </p:sp>
        </mc:Choice>
        <mc:Fallback xmlns="">
          <p:sp>
            <p:nvSpPr>
              <p:cNvPr id="4" name="Content Placeholder 2">
                <a:extLst>
                  <a:ext uri="{FF2B5EF4-FFF2-40B4-BE49-F238E27FC236}">
                    <a16:creationId xmlns:a16="http://schemas.microsoft.com/office/drawing/2014/main" id="{31183D8C-A8C8-BCB8-FC3D-27D816000CFA}"/>
                  </a:ext>
                </a:extLst>
              </p:cNvPr>
              <p:cNvSpPr txBox="1">
                <a:spLocks noRot="1" noChangeAspect="1" noMove="1" noResize="1" noEditPoints="1" noAdjustHandles="1" noChangeArrowheads="1" noChangeShapeType="1" noTextEdit="1"/>
              </p:cNvSpPr>
              <p:nvPr/>
            </p:nvSpPr>
            <p:spPr>
              <a:xfrm>
                <a:off x="6535390" y="2223469"/>
                <a:ext cx="5169987" cy="5183082"/>
              </a:xfrm>
              <a:prstGeom prst="rect">
                <a:avLst/>
              </a:prstGeom>
              <a:blipFill>
                <a:blip r:embed="rId5"/>
                <a:stretch>
                  <a:fillRect l="-1225" t="-1467" r="-490"/>
                </a:stretch>
              </a:blipFill>
            </p:spPr>
            <p:txBody>
              <a:bodyPr/>
              <a:lstStyle/>
              <a:p>
                <a:r>
                  <a:rPr lang="en-US">
                    <a:noFill/>
                  </a:rPr>
                  <a:t> </a:t>
                </a:r>
              </a:p>
            </p:txBody>
          </p:sp>
        </mc:Fallback>
      </mc:AlternateContent>
    </p:spTree>
    <p:extLst>
      <p:ext uri="{BB962C8B-B14F-4D97-AF65-F5344CB8AC3E}">
        <p14:creationId xmlns:p14="http://schemas.microsoft.com/office/powerpoint/2010/main" val="2425617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E60FD-FFA0-047B-7424-6B7892D2F5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3261CF-2E10-EDFE-0B64-83717C94537E}"/>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9D6793C2-1763-B107-2416-AD6264A883F9}"/>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0E6E81-AB98-DA20-99AA-44D3259562CD}"/>
                  </a:ext>
                </a:extLst>
              </p:cNvPr>
              <p:cNvSpPr>
                <a:spLocks noGrp="1"/>
              </p:cNvSpPr>
              <p:nvPr>
                <p:ph idx="1"/>
              </p:nvPr>
            </p:nvSpPr>
            <p:spPr>
              <a:xfrm>
                <a:off x="3557393" y="801666"/>
                <a:ext cx="7959826" cy="5183082"/>
              </a:xfrm>
            </p:spPr>
            <p:txBody>
              <a:bodyPr anchor="t">
                <a:normAutofit lnSpcReduction="10000"/>
              </a:bodyPr>
              <a:lstStyle/>
              <a:p>
                <a:pPr marL="0" indent="0">
                  <a:buNone/>
                  <a:defRPr/>
                </a:pPr>
                <a:r>
                  <a:rPr lang="en-US" dirty="0"/>
                  <a:t>Procedure: </a:t>
                </a:r>
              </a:p>
              <a:p>
                <a:pPr marL="0" indent="0">
                  <a:buNone/>
                  <a:defRPr/>
                </a:pPr>
                <a:r>
                  <a:rPr lang="en-US" dirty="0"/>
                  <a:t>Given a dataset, </a:t>
                </a:r>
                <a14:m>
                  <m:oMath xmlns:m="http://schemas.openxmlformats.org/officeDocument/2006/math">
                    <m:r>
                      <a:rPr lang="en-US" i="1" dirty="0" smtClean="0">
                        <a:latin typeface="Cambria Math" panose="02040503050406030204" pitchFamily="18" charset="0"/>
                      </a:rPr>
                      <m:t>𝑍</m:t>
                    </m:r>
                  </m:oMath>
                </a14:m>
                <a:r>
                  <a:rPr lang="en-US" dirty="0"/>
                  <a:t>,  with </a:t>
                </a:r>
                <a14:m>
                  <m:oMath xmlns:m="http://schemas.openxmlformats.org/officeDocument/2006/math">
                    <m:r>
                      <a:rPr lang="en-US" i="1" dirty="0" smtClean="0">
                        <a:latin typeface="Cambria Math" panose="02040503050406030204" pitchFamily="18" charset="0"/>
                      </a:rPr>
                      <m:t>𝑛</m:t>
                    </m:r>
                  </m:oMath>
                </a14:m>
                <a:r>
                  <a:rPr lang="en-US" dirty="0"/>
                  <a:t> observations</a:t>
                </a:r>
              </a:p>
              <a:p>
                <a:pPr>
                  <a:defRPr/>
                </a:pPr>
                <a:r>
                  <a:rPr lang="en-US" dirty="0"/>
                  <a:t>Randomly sample with replacement </a:t>
                </a:r>
                <a14:m>
                  <m:oMath xmlns:m="http://schemas.openxmlformats.org/officeDocument/2006/math">
                    <m:r>
                      <a:rPr lang="en-US" i="1" dirty="0" smtClean="0">
                        <a:latin typeface="Cambria Math" panose="02040503050406030204" pitchFamily="18" charset="0"/>
                      </a:rPr>
                      <m:t>𝑛</m:t>
                    </m:r>
                  </m:oMath>
                </a14:m>
                <a:r>
                  <a:rPr lang="en-US" dirty="0"/>
                  <a:t> observations to get a bootstrap dataset,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∗1</m:t>
                        </m:r>
                      </m:sup>
                    </m:sSup>
                  </m:oMath>
                </a14:m>
                <a:r>
                  <a:rPr lang="en-US" dirty="0"/>
                  <a:t> </a:t>
                </a:r>
              </a:p>
              <a:p>
                <a:pPr>
                  <a:defRPr/>
                </a:pPr>
                <a:r>
                  <a:rPr lang="en-US" dirty="0"/>
                  <a:t>Use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∗1</m:t>
                        </m:r>
                      </m:sup>
                    </m:sSup>
                  </m:oMath>
                </a14:m>
                <a:r>
                  <a:rPr lang="en-US" dirty="0"/>
                  <a:t> to produce a bootstrap estimate,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∗1</m:t>
                        </m:r>
                      </m:sup>
                    </m:sSup>
                  </m:oMath>
                </a14:m>
                <a:endParaRPr lang="en-US" dirty="0"/>
              </a:p>
              <a:p>
                <a:pPr>
                  <a:defRPr/>
                </a:pPr>
                <a:r>
                  <a:rPr lang="en-US" dirty="0"/>
                  <a:t>Repeat these steps </a:t>
                </a:r>
                <a14:m>
                  <m:oMath xmlns:m="http://schemas.openxmlformats.org/officeDocument/2006/math">
                    <m:r>
                      <a:rPr lang="en-US" b="0" i="1" smtClean="0">
                        <a:latin typeface="Cambria Math" panose="02040503050406030204" pitchFamily="18" charset="0"/>
                      </a:rPr>
                      <m:t>𝐵</m:t>
                    </m:r>
                  </m:oMath>
                </a14:m>
                <a:r>
                  <a:rPr lang="en-US" dirty="0"/>
                  <a:t> times (for some large value of </a:t>
                </a:r>
                <a14:m>
                  <m:oMath xmlns:m="http://schemas.openxmlformats.org/officeDocument/2006/math">
                    <m:r>
                      <a:rPr lang="en-US" b="0" i="1" smtClean="0">
                        <a:latin typeface="Cambria Math" panose="02040503050406030204" pitchFamily="18" charset="0"/>
                      </a:rPr>
                      <m:t>𝐵</m:t>
                    </m:r>
                  </m:oMath>
                </a14:m>
                <a:r>
                  <a:rPr lang="en-US" dirty="0"/>
                  <a:t>) </a:t>
                </a:r>
              </a:p>
              <a:p>
                <a:pPr>
                  <a:defRPr/>
                </a:pPr>
                <a:r>
                  <a:rPr lang="en-US" dirty="0"/>
                  <a:t>Then</a:t>
                </a:r>
              </a:p>
              <a:p>
                <a:pPr marL="0" indent="0">
                  <a:buNone/>
                  <a:defRPr/>
                </a:pPr>
                <a:endParaRPr lang="en-US" b="0" i="1" dirty="0">
                  <a:latin typeface="Cambria Math" panose="02040503050406030204" pitchFamily="18" charset="0"/>
                </a:endParaRP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𝐵</m:t>
                          </m:r>
                        </m:sub>
                      </m:sSub>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e>
                      </m:d>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𝐵</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𝑟</m:t>
                              </m:r>
                              <m:r>
                                <a:rPr lang="en-US" b="0" i="1" smtClean="0">
                                  <a:latin typeface="Cambria Math" panose="02040503050406030204" pitchFamily="18" charset="0"/>
                                </a:rPr>
                                <m:t>=1</m:t>
                              </m:r>
                            </m:sub>
                            <m:sup>
                              <m:r>
                                <a:rPr lang="en-US" b="0" i="1" smtClean="0">
                                  <a:latin typeface="Cambria Math" panose="02040503050406030204" pitchFamily="18" charset="0"/>
                                </a:rPr>
                                <m:t>𝐵</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𝑟</m:t>
                                          </m:r>
                                        </m:sup>
                                      </m:s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𝐵</m:t>
                                          </m:r>
                                        </m:den>
                                      </m:f>
                                      <m:nary>
                                        <m:naryPr>
                                          <m:chr m:val="∑"/>
                                          <m:ctrlPr>
                                            <a:rPr lang="en-US" b="0" i="1" dirty="0" smtClean="0">
                                              <a:latin typeface="Cambria Math" panose="02040503050406030204" pitchFamily="18" charset="0"/>
                                            </a:rPr>
                                          </m:ctrlPr>
                                        </m:naryPr>
                                        <m:sub>
                                          <m:sSup>
                                            <m:sSupPr>
                                              <m:ctrlPr>
                                                <a:rPr lang="en-US" b="0" i="1" dirty="0" smtClean="0">
                                                  <a:latin typeface="Cambria Math" panose="02040503050406030204" pitchFamily="18" charset="0"/>
                                                </a:rPr>
                                              </m:ctrlPr>
                                            </m:sSupPr>
                                            <m:e>
                                              <m:r>
                                                <m:rPr>
                                                  <m:brk m:alnAt="23"/>
                                                </m:rPr>
                                                <a:rPr lang="en-US" b="0" i="1" dirty="0" smtClean="0">
                                                  <a:latin typeface="Cambria Math" panose="02040503050406030204" pitchFamily="18" charset="0"/>
                                                </a:rPr>
                                                <m:t>𝑟</m:t>
                                              </m:r>
                                            </m:e>
                                            <m:sup>
                                              <m:r>
                                                <a:rPr lang="en-US" b="0" i="1" dirty="0" smtClean="0">
                                                  <a:latin typeface="Cambria Math" panose="02040503050406030204" pitchFamily="18" charset="0"/>
                                                </a:rPr>
                                                <m:t>′</m:t>
                                              </m:r>
                                            </m:sup>
                                          </m:sSup>
                                          <m:r>
                                            <m:rPr>
                                              <m:brk m:alnAt="23"/>
                                            </m:rP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b="0" i="1" dirty="0" smtClean="0">
                                              <a:latin typeface="Cambria Math" panose="02040503050406030204" pitchFamily="18" charset="0"/>
                                            </a:rPr>
                                            <m:t>𝐵</m:t>
                                          </m:r>
                                        </m:sup>
                                        <m:e>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𝛼</m:t>
                                                  </m:r>
                                                </m:e>
                                              </m:acc>
                                            </m:e>
                                            <m: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m:t>
                                                  </m:r>
                                                </m:sup>
                                              </m:sSup>
                                            </m:sup>
                                          </m:sSup>
                                        </m:e>
                                      </m:nary>
                                    </m:e>
                                  </m:d>
                                </m:e>
                                <m:sup>
                                  <m:r>
                                    <a:rPr lang="en-US" b="0" i="1" smtClean="0">
                                      <a:latin typeface="Cambria Math" panose="02040503050406030204" pitchFamily="18" charset="0"/>
                                    </a:rPr>
                                    <m:t>2</m:t>
                                  </m:r>
                                </m:sup>
                              </m:sSup>
                            </m:e>
                          </m:nary>
                        </m:e>
                      </m:rad>
                    </m:oMath>
                  </m:oMathPara>
                </a14:m>
                <a:endParaRPr lang="en-US" dirty="0"/>
              </a:p>
              <a:p>
                <a:pPr marL="0" indent="0">
                  <a:buNone/>
                  <a:defRPr/>
                </a:pPr>
                <a:endParaRPr lang="en-US" dirty="0"/>
              </a:p>
              <a:p>
                <a:pPr marL="0" indent="0">
                  <a:buNone/>
                  <a:defRPr/>
                </a:pPr>
                <a:r>
                  <a:rPr lang="en-US" dirty="0"/>
                  <a:t>This is an estimate of the standard error of </a:t>
                </a:r>
                <a14:m>
                  <m:oMath xmlns:m="http://schemas.openxmlformats.org/officeDocument/2006/math">
                    <m:r>
                      <a:rPr lang="en-US" b="0" i="1" smtClean="0">
                        <a:latin typeface="Cambria Math" panose="02040503050406030204" pitchFamily="18" charset="0"/>
                      </a:rPr>
                      <m:t>𝛼</m:t>
                    </m:r>
                  </m:oMath>
                </a14:m>
                <a:r>
                  <a:rPr lang="en-US" dirty="0"/>
                  <a:t> estimated from the original dataset</a:t>
                </a:r>
              </a:p>
            </p:txBody>
          </p:sp>
        </mc:Choice>
        <mc:Fallback xmlns="">
          <p:sp>
            <p:nvSpPr>
              <p:cNvPr id="3" name="Content Placeholder 2">
                <a:extLst>
                  <a:ext uri="{FF2B5EF4-FFF2-40B4-BE49-F238E27FC236}">
                    <a16:creationId xmlns:a16="http://schemas.microsoft.com/office/drawing/2014/main" id="{190E6E81-AB98-DA20-99AA-44D3259562CD}"/>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956" b="-4645"/>
                </a:stretch>
              </a:blipFill>
            </p:spPr>
            <p:txBody>
              <a:bodyPr/>
              <a:lstStyle/>
              <a:p>
                <a:r>
                  <a:rPr lang="en-US">
                    <a:noFill/>
                  </a:rPr>
                  <a:t> </a:t>
                </a:r>
              </a:p>
            </p:txBody>
          </p:sp>
        </mc:Fallback>
      </mc:AlternateContent>
    </p:spTree>
    <p:extLst>
      <p:ext uri="{BB962C8B-B14F-4D97-AF65-F5344CB8AC3E}">
        <p14:creationId xmlns:p14="http://schemas.microsoft.com/office/powerpoint/2010/main" val="2002415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1CE7A-88E4-9F0B-F8C0-6FE69CF440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BA606E-89F0-34EB-1373-66EB079F5673}"/>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81C3F1C1-6E5B-41FE-F7CA-D91604E3D76D}"/>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pic>
        <p:nvPicPr>
          <p:cNvPr id="9" name="Picture 8" descr="A diagram of a data flow&#10;&#10;Description automatically generated">
            <a:extLst>
              <a:ext uri="{FF2B5EF4-FFF2-40B4-BE49-F238E27FC236}">
                <a16:creationId xmlns:a16="http://schemas.microsoft.com/office/drawing/2014/main" id="{420EA955-C03A-D92B-77D6-CC52D28F1921}"/>
              </a:ext>
            </a:extLst>
          </p:cNvPr>
          <p:cNvPicPr>
            <a:picLocks noChangeAspect="1"/>
          </p:cNvPicPr>
          <p:nvPr/>
        </p:nvPicPr>
        <p:blipFill>
          <a:blip r:embed="rId3"/>
          <a:stretch>
            <a:fillRect/>
          </a:stretch>
        </p:blipFill>
        <p:spPr>
          <a:xfrm>
            <a:off x="3731335" y="515562"/>
            <a:ext cx="7338284" cy="5826875"/>
          </a:xfrm>
          <a:prstGeom prst="rect">
            <a:avLst/>
          </a:prstGeom>
        </p:spPr>
      </p:pic>
    </p:spTree>
    <p:extLst>
      <p:ext uri="{BB962C8B-B14F-4D97-AF65-F5344CB8AC3E}">
        <p14:creationId xmlns:p14="http://schemas.microsoft.com/office/powerpoint/2010/main" val="792817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BB052-19A3-612E-4A98-98D0847B2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273F8-825A-1C5C-9497-6F147E764FE6}"/>
              </a:ext>
            </a:extLst>
          </p:cNvPr>
          <p:cNvSpPr>
            <a:spLocks noGrp="1"/>
          </p:cNvSpPr>
          <p:nvPr>
            <p:ph type="title"/>
          </p:nvPr>
        </p:nvSpPr>
        <p:spPr/>
        <p:txBody>
          <a:bodyPr/>
          <a:lstStyle/>
          <a:p>
            <a:r>
              <a:rPr lang="en-US" dirty="0"/>
              <a:t>Bootstrap</a:t>
            </a:r>
          </a:p>
        </p:txBody>
      </p:sp>
      <p:sp>
        <p:nvSpPr>
          <p:cNvPr id="14" name="Content Placeholder 2">
            <a:extLst>
              <a:ext uri="{FF2B5EF4-FFF2-40B4-BE49-F238E27FC236}">
                <a16:creationId xmlns:a16="http://schemas.microsoft.com/office/drawing/2014/main" id="{106E7173-1961-4365-37F2-AD7C6E1F1DCB}"/>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F512E0-4F75-5098-1AF5-5BC2CC78F58B}"/>
                  </a:ext>
                </a:extLst>
              </p:cNvPr>
              <p:cNvSpPr>
                <a:spLocks noGrp="1"/>
              </p:cNvSpPr>
              <p:nvPr>
                <p:ph idx="1"/>
              </p:nvPr>
            </p:nvSpPr>
            <p:spPr>
              <a:xfrm>
                <a:off x="3557393" y="801666"/>
                <a:ext cx="7959826" cy="5183082"/>
              </a:xfrm>
            </p:spPr>
            <p:txBody>
              <a:bodyPr anchor="t">
                <a:normAutofit/>
              </a:bodyPr>
              <a:lstStyle/>
              <a:p>
                <a:pPr marL="0" indent="0">
                  <a:buNone/>
                  <a:defRPr/>
                </a:pPr>
                <a:r>
                  <a:rPr lang="en-US" dirty="0"/>
                  <a:t>If we repeat the simulation 1,000 times we get an average </a:t>
                </a:r>
                <a14:m>
                  <m:oMath xmlns:m="http://schemas.openxmlformats.org/officeDocument/2006/math">
                    <m:r>
                      <a:rPr lang="en-US" b="0" i="1" smtClean="0">
                        <a:latin typeface="Cambria Math" panose="02040503050406030204" pitchFamily="18" charset="0"/>
                      </a:rPr>
                      <m:t>𝛼</m:t>
                    </m:r>
                  </m:oMath>
                </a14:m>
                <a:r>
                  <a:rPr lang="en-US" dirty="0"/>
                  <a:t> of 0.5996, with a standard deviation of 0.083, which equates to </a:t>
                </a:r>
                <a14:m>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≈0.083</m:t>
                    </m:r>
                  </m:oMath>
                </a14:m>
                <a:r>
                  <a:rPr lang="en-US" dirty="0"/>
                  <a:t>.</a:t>
                </a:r>
              </a:p>
              <a:p>
                <a:pPr marL="0" indent="0">
                  <a:buNone/>
                  <a:defRPr/>
                </a:pPr>
                <a:r>
                  <a:rPr lang="en-US" dirty="0"/>
                  <a:t>On average, we would expect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to differ from </a:t>
                </a:r>
                <a14:m>
                  <m:oMath xmlns:m="http://schemas.openxmlformats.org/officeDocument/2006/math">
                    <m:r>
                      <a:rPr lang="en-US" b="0" i="1" smtClean="0">
                        <a:latin typeface="Cambria Math" panose="02040503050406030204" pitchFamily="18" charset="0"/>
                      </a:rPr>
                      <m:t>𝛼</m:t>
                    </m:r>
                  </m:oMath>
                </a14:m>
                <a:r>
                  <a:rPr lang="en-US" dirty="0"/>
                  <a:t> by about 0.08. </a:t>
                </a:r>
              </a:p>
            </p:txBody>
          </p:sp>
        </mc:Choice>
        <mc:Fallback xmlns="">
          <p:sp>
            <p:nvSpPr>
              <p:cNvPr id="3" name="Content Placeholder 2">
                <a:extLst>
                  <a:ext uri="{FF2B5EF4-FFF2-40B4-BE49-F238E27FC236}">
                    <a16:creationId xmlns:a16="http://schemas.microsoft.com/office/drawing/2014/main" id="{E5F512E0-4F75-5098-1AF5-5BC2CC78F58B}"/>
                  </a:ext>
                </a:extLst>
              </p:cNvPr>
              <p:cNvSpPr>
                <a:spLocks noGrp="1" noRot="1" noChangeAspect="1" noMove="1" noResize="1" noEditPoints="1" noAdjustHandles="1" noChangeArrowheads="1" noChangeShapeType="1" noTextEdit="1"/>
              </p:cNvSpPr>
              <p:nvPr>
                <p:ph idx="1"/>
              </p:nvPr>
            </p:nvSpPr>
            <p:spPr>
              <a:xfrm>
                <a:off x="3557393" y="801666"/>
                <a:ext cx="7959826" cy="5183082"/>
              </a:xfrm>
              <a:blipFill>
                <a:blip r:embed="rId3"/>
                <a:stretch>
                  <a:fillRect l="-797" t="-14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9F11EB71-6878-0B83-8214-7DC5B668534E}"/>
              </a:ext>
            </a:extLst>
          </p:cNvPr>
          <p:cNvSpPr txBox="1"/>
          <p:nvPr/>
        </p:nvSpPr>
        <p:spPr>
          <a:xfrm>
            <a:off x="3859067" y="5733168"/>
            <a:ext cx="2017357" cy="646331"/>
          </a:xfrm>
          <a:prstGeom prst="rect">
            <a:avLst/>
          </a:prstGeom>
          <a:noFill/>
        </p:spPr>
        <p:txBody>
          <a:bodyPr wrap="square" rtlCol="0">
            <a:spAutoFit/>
          </a:bodyPr>
          <a:lstStyle/>
          <a:p>
            <a:pPr algn="ctr"/>
            <a:r>
              <a:rPr lang="en-US" dirty="0"/>
              <a:t>histogram from 1000 simulations</a:t>
            </a:r>
          </a:p>
        </p:txBody>
      </p:sp>
      <p:pic>
        <p:nvPicPr>
          <p:cNvPr id="7" name="Picture 6" descr="A graph of a person and person&#10;&#10;Description automatically generated with medium confidence">
            <a:extLst>
              <a:ext uri="{FF2B5EF4-FFF2-40B4-BE49-F238E27FC236}">
                <a16:creationId xmlns:a16="http://schemas.microsoft.com/office/drawing/2014/main" id="{8071939B-417A-6ED2-8455-B639D9737961}"/>
              </a:ext>
            </a:extLst>
          </p:cNvPr>
          <p:cNvPicPr>
            <a:picLocks noChangeAspect="1"/>
          </p:cNvPicPr>
          <p:nvPr/>
        </p:nvPicPr>
        <p:blipFill>
          <a:blip r:embed="rId4"/>
          <a:stretch>
            <a:fillRect/>
          </a:stretch>
        </p:blipFill>
        <p:spPr>
          <a:xfrm>
            <a:off x="3441549" y="2108822"/>
            <a:ext cx="8574937" cy="3616198"/>
          </a:xfrm>
          <a:prstGeom prst="rect">
            <a:avLst/>
          </a:prstGeom>
        </p:spPr>
      </p:pic>
      <p:sp>
        <p:nvSpPr>
          <p:cNvPr id="8" name="TextBox 7">
            <a:extLst>
              <a:ext uri="{FF2B5EF4-FFF2-40B4-BE49-F238E27FC236}">
                <a16:creationId xmlns:a16="http://schemas.microsoft.com/office/drawing/2014/main" id="{A1384D42-3A6C-418F-3408-D710B3EB359D}"/>
              </a:ext>
            </a:extLst>
          </p:cNvPr>
          <p:cNvSpPr txBox="1"/>
          <p:nvPr/>
        </p:nvSpPr>
        <p:spPr>
          <a:xfrm>
            <a:off x="6720338" y="5552896"/>
            <a:ext cx="2017357" cy="1200329"/>
          </a:xfrm>
          <a:prstGeom prst="rect">
            <a:avLst/>
          </a:prstGeom>
          <a:noFill/>
        </p:spPr>
        <p:txBody>
          <a:bodyPr wrap="square" rtlCol="0">
            <a:spAutoFit/>
          </a:bodyPr>
          <a:lstStyle/>
          <a:p>
            <a:pPr algn="ctr"/>
            <a:r>
              <a:rPr lang="en-US" dirty="0"/>
              <a:t>histogram from 1000 bootstrap samples from a single dataset</a:t>
            </a:r>
          </a:p>
        </p:txBody>
      </p:sp>
    </p:spTree>
    <p:extLst>
      <p:ext uri="{BB962C8B-B14F-4D97-AF65-F5344CB8AC3E}">
        <p14:creationId xmlns:p14="http://schemas.microsoft.com/office/powerpoint/2010/main" val="166923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D53EF-9B81-1093-EC36-99BB967C52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D19B3-F80C-22B5-992C-7117952DDEE9}"/>
              </a:ext>
            </a:extLst>
          </p:cNvPr>
          <p:cNvSpPr>
            <a:spLocks noGrp="1"/>
          </p:cNvSpPr>
          <p:nvPr>
            <p:ph type="title"/>
          </p:nvPr>
        </p:nvSpPr>
        <p:spPr/>
        <p:txBody>
          <a:bodyPr/>
          <a:lstStyle/>
          <a:p>
            <a:r>
              <a:rPr lang="en-US" dirty="0"/>
              <a:t>Resampling </a:t>
            </a:r>
          </a:p>
        </p:txBody>
      </p:sp>
      <p:sp>
        <p:nvSpPr>
          <p:cNvPr id="14" name="Content Placeholder 2">
            <a:extLst>
              <a:ext uri="{FF2B5EF4-FFF2-40B4-BE49-F238E27FC236}">
                <a16:creationId xmlns:a16="http://schemas.microsoft.com/office/drawing/2014/main" id="{99954BD8-7E71-2289-73F2-2754244AEFF8}"/>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1753C17D-8A15-FD8B-6728-46CB3D802899}"/>
              </a:ext>
            </a:extLst>
          </p:cNvPr>
          <p:cNvSpPr>
            <a:spLocks noGrp="1"/>
          </p:cNvSpPr>
          <p:nvPr>
            <p:ph idx="1"/>
          </p:nvPr>
        </p:nvSpPr>
        <p:spPr>
          <a:xfrm>
            <a:off x="3869268" y="864108"/>
            <a:ext cx="7315200" cy="5120640"/>
          </a:xfrm>
        </p:spPr>
        <p:txBody>
          <a:bodyPr anchor="t">
            <a:normAutofit/>
          </a:bodyPr>
          <a:lstStyle/>
          <a:p>
            <a:pPr marL="0" indent="0">
              <a:buNone/>
              <a:defRPr/>
            </a:pPr>
            <a:r>
              <a:rPr lang="en-US" sz="2400" b="1" i="1" dirty="0"/>
              <a:t>Resampling </a:t>
            </a:r>
            <a:r>
              <a:rPr lang="en-US" sz="2400" dirty="0"/>
              <a:t>involves repeatedly drawing samples from a training dataset and refitting the model of interest on each sample to obtain additional information about the fitted model </a:t>
            </a:r>
          </a:p>
          <a:p>
            <a:pPr marL="0" indent="0">
              <a:buNone/>
              <a:defRPr/>
            </a:pPr>
            <a:endParaRPr lang="en-US" sz="2400" b="1" i="1" dirty="0"/>
          </a:p>
          <a:p>
            <a:pPr marL="0" indent="0">
              <a:buNone/>
              <a:defRPr/>
            </a:pPr>
            <a:endParaRPr lang="en-US" sz="2400" b="1" i="1" dirty="0"/>
          </a:p>
        </p:txBody>
      </p:sp>
      <p:sp>
        <p:nvSpPr>
          <p:cNvPr id="4" name="Rounded Rectangle 3">
            <a:extLst>
              <a:ext uri="{FF2B5EF4-FFF2-40B4-BE49-F238E27FC236}">
                <a16:creationId xmlns:a16="http://schemas.microsoft.com/office/drawing/2014/main" id="{F5C3EB15-21F3-2713-B82F-3053CDEFABFB}"/>
              </a:ext>
            </a:extLst>
          </p:cNvPr>
          <p:cNvSpPr/>
          <p:nvPr/>
        </p:nvSpPr>
        <p:spPr>
          <a:xfrm>
            <a:off x="4446741" y="2963995"/>
            <a:ext cx="6428134" cy="223602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dirty="0"/>
              <a:t>What exactly do you think this method allows us to measure?</a:t>
            </a:r>
          </a:p>
        </p:txBody>
      </p:sp>
    </p:spTree>
    <p:extLst>
      <p:ext uri="{BB962C8B-B14F-4D97-AF65-F5344CB8AC3E}">
        <p14:creationId xmlns:p14="http://schemas.microsoft.com/office/powerpoint/2010/main" val="254110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A8DB3-60BD-33C8-1A92-1655E032AF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D2DD8-8CD9-CD6B-F90C-747E2264F85E}"/>
              </a:ext>
            </a:extLst>
          </p:cNvPr>
          <p:cNvSpPr>
            <a:spLocks noGrp="1"/>
          </p:cNvSpPr>
          <p:nvPr>
            <p:ph type="title"/>
          </p:nvPr>
        </p:nvSpPr>
        <p:spPr/>
        <p:txBody>
          <a:bodyPr/>
          <a:lstStyle/>
          <a:p>
            <a:r>
              <a:rPr lang="en-US" dirty="0"/>
              <a:t>Resampling </a:t>
            </a:r>
          </a:p>
        </p:txBody>
      </p:sp>
      <p:sp>
        <p:nvSpPr>
          <p:cNvPr id="14" name="Content Placeholder 2">
            <a:extLst>
              <a:ext uri="{FF2B5EF4-FFF2-40B4-BE49-F238E27FC236}">
                <a16:creationId xmlns:a16="http://schemas.microsoft.com/office/drawing/2014/main" id="{29D38F02-A4F3-7E96-A55C-CC92B66C00F7}"/>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A4B426E4-C47D-F459-DA21-84D4BF0FFEDC}"/>
              </a:ext>
            </a:extLst>
          </p:cNvPr>
          <p:cNvSpPr>
            <a:spLocks noGrp="1"/>
          </p:cNvSpPr>
          <p:nvPr>
            <p:ph idx="1"/>
          </p:nvPr>
        </p:nvSpPr>
        <p:spPr>
          <a:xfrm>
            <a:off x="3869268" y="864108"/>
            <a:ext cx="7315200" cy="5120640"/>
          </a:xfrm>
        </p:spPr>
        <p:txBody>
          <a:bodyPr anchor="t">
            <a:normAutofit/>
          </a:bodyPr>
          <a:lstStyle/>
          <a:p>
            <a:pPr marL="0" indent="0">
              <a:buNone/>
              <a:defRPr/>
            </a:pPr>
            <a:r>
              <a:rPr lang="en-US" sz="2400" b="1" i="1" dirty="0"/>
              <a:t>Resampling </a:t>
            </a:r>
            <a:r>
              <a:rPr lang="en-US" sz="2400" dirty="0"/>
              <a:t>involves repeatedly drawing samples from a training dataset and refitting the model of interest on each sample to obtain additional information about the fitted model </a:t>
            </a:r>
          </a:p>
          <a:p>
            <a:pPr marL="0" indent="0">
              <a:buNone/>
              <a:defRPr/>
            </a:pPr>
            <a:endParaRPr lang="en-US" sz="2400" dirty="0"/>
          </a:p>
          <a:p>
            <a:pPr>
              <a:defRPr/>
            </a:pPr>
            <a:r>
              <a:rPr lang="en-US" sz="2400" b="1" i="1" dirty="0"/>
              <a:t>Model assessment </a:t>
            </a:r>
            <a:r>
              <a:rPr lang="en-US" sz="2400" dirty="0"/>
              <a:t>is the process of evaluating a model’s performance</a:t>
            </a:r>
          </a:p>
          <a:p>
            <a:pPr>
              <a:defRPr/>
            </a:pPr>
            <a:r>
              <a:rPr lang="en-US" sz="2400" b="1" i="1" dirty="0"/>
              <a:t>Model selection </a:t>
            </a:r>
            <a:r>
              <a:rPr lang="en-US" sz="2400" dirty="0"/>
              <a:t>is the process of selecting the proper level of flexibility for a model</a:t>
            </a:r>
          </a:p>
          <a:p>
            <a:pPr marL="0" indent="0">
              <a:buNone/>
              <a:defRPr/>
            </a:pPr>
            <a:endParaRPr lang="en-US" sz="2400" b="1" i="1" dirty="0"/>
          </a:p>
          <a:p>
            <a:pPr marL="0" indent="0">
              <a:buNone/>
              <a:defRPr/>
            </a:pPr>
            <a:endParaRPr lang="en-US" sz="2400" b="1" i="1" dirty="0"/>
          </a:p>
        </p:txBody>
      </p:sp>
    </p:spTree>
    <p:extLst>
      <p:ext uri="{BB962C8B-B14F-4D97-AF65-F5344CB8AC3E}">
        <p14:creationId xmlns:p14="http://schemas.microsoft.com/office/powerpoint/2010/main" val="383245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82F91-ACB9-7948-F873-B14157B1C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C06A7-85AD-1BB1-9A4F-2BC771082569}"/>
              </a:ext>
            </a:extLst>
          </p:cNvPr>
          <p:cNvSpPr>
            <a:spLocks noGrp="1"/>
          </p:cNvSpPr>
          <p:nvPr>
            <p:ph type="title"/>
          </p:nvPr>
        </p:nvSpPr>
        <p:spPr/>
        <p:txBody>
          <a:bodyPr/>
          <a:lstStyle/>
          <a:p>
            <a:r>
              <a:rPr lang="en-US" dirty="0"/>
              <a:t>Resampling </a:t>
            </a:r>
          </a:p>
        </p:txBody>
      </p:sp>
      <p:sp>
        <p:nvSpPr>
          <p:cNvPr id="14" name="Content Placeholder 2">
            <a:extLst>
              <a:ext uri="{FF2B5EF4-FFF2-40B4-BE49-F238E27FC236}">
                <a16:creationId xmlns:a16="http://schemas.microsoft.com/office/drawing/2014/main" id="{3680CDE0-D925-51F2-7CF1-0B4B328E74DC}"/>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795B58F3-2862-8A86-43F5-80D8E7A9F3E2}"/>
              </a:ext>
            </a:extLst>
          </p:cNvPr>
          <p:cNvSpPr>
            <a:spLocks noGrp="1"/>
          </p:cNvSpPr>
          <p:nvPr>
            <p:ph idx="1"/>
          </p:nvPr>
        </p:nvSpPr>
        <p:spPr>
          <a:xfrm>
            <a:off x="3869268" y="864108"/>
            <a:ext cx="7315200" cy="5120640"/>
          </a:xfrm>
        </p:spPr>
        <p:txBody>
          <a:bodyPr anchor="t">
            <a:normAutofit lnSpcReduction="10000"/>
          </a:bodyPr>
          <a:lstStyle/>
          <a:p>
            <a:pPr marL="0" indent="0">
              <a:buNone/>
              <a:defRPr/>
            </a:pPr>
            <a:r>
              <a:rPr lang="en-US" sz="2400" b="1" i="1" dirty="0"/>
              <a:t>Resampling </a:t>
            </a:r>
            <a:r>
              <a:rPr lang="en-US" sz="2400" dirty="0"/>
              <a:t>involves repeatedly drawing samples from a training dataset and refitting the model of interest on each sample to obtain additional information about the fitted model </a:t>
            </a:r>
          </a:p>
          <a:p>
            <a:pPr marL="0" indent="0">
              <a:buNone/>
              <a:defRPr/>
            </a:pPr>
            <a:endParaRPr lang="en-US" sz="2400" dirty="0"/>
          </a:p>
          <a:p>
            <a:pPr>
              <a:defRPr/>
            </a:pPr>
            <a:r>
              <a:rPr lang="en-US" sz="2400" b="1" i="1" dirty="0"/>
              <a:t>Model assessment </a:t>
            </a:r>
            <a:r>
              <a:rPr lang="en-US" sz="2400" dirty="0"/>
              <a:t>is the process of evaluating a model’s performance</a:t>
            </a:r>
          </a:p>
          <a:p>
            <a:pPr>
              <a:defRPr/>
            </a:pPr>
            <a:r>
              <a:rPr lang="en-US" sz="2400" b="1" i="1" dirty="0"/>
              <a:t>Model selection </a:t>
            </a:r>
            <a:r>
              <a:rPr lang="en-US" sz="2400" dirty="0"/>
              <a:t>is the process of selecting the proper level of flexibility for a model</a:t>
            </a:r>
          </a:p>
          <a:p>
            <a:pPr>
              <a:defRPr/>
            </a:pPr>
            <a:endParaRPr lang="en-US" sz="2400" dirty="0"/>
          </a:p>
          <a:p>
            <a:pPr marL="0" indent="0">
              <a:buNone/>
              <a:defRPr/>
            </a:pPr>
            <a:r>
              <a:rPr lang="en-US" sz="2400" b="1" i="1" dirty="0"/>
              <a:t>Cross validation </a:t>
            </a:r>
            <a:r>
              <a:rPr lang="en-US" sz="2400" dirty="0"/>
              <a:t>is a resampling method used for model assessment and selection. </a:t>
            </a:r>
          </a:p>
          <a:p>
            <a:pPr marL="0" indent="0">
              <a:buNone/>
              <a:defRPr/>
            </a:pPr>
            <a:r>
              <a:rPr lang="en-US" sz="2400" b="1" i="1" dirty="0"/>
              <a:t>Bootstrap</a:t>
            </a:r>
            <a:r>
              <a:rPr lang="en-US" sz="2400" dirty="0"/>
              <a:t> is a resampling method commonly used for measuring accuracy of a parameter estimate. </a:t>
            </a:r>
          </a:p>
          <a:p>
            <a:pPr marL="0" indent="0">
              <a:buNone/>
              <a:defRPr/>
            </a:pPr>
            <a:endParaRPr lang="en-US" sz="2400" b="1" i="1" dirty="0"/>
          </a:p>
          <a:p>
            <a:pPr marL="0" indent="0">
              <a:buNone/>
              <a:defRPr/>
            </a:pPr>
            <a:endParaRPr lang="en-US" sz="2400" b="1" i="1" dirty="0"/>
          </a:p>
        </p:txBody>
      </p:sp>
    </p:spTree>
    <p:extLst>
      <p:ext uri="{BB962C8B-B14F-4D97-AF65-F5344CB8AC3E}">
        <p14:creationId xmlns:p14="http://schemas.microsoft.com/office/powerpoint/2010/main" val="39651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099FB-31FF-8C13-EA53-99D26917A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20C89-9BDF-3441-AC09-9B6070D399A3}"/>
              </a:ext>
            </a:extLst>
          </p:cNvPr>
          <p:cNvSpPr>
            <a:spLocks noGrp="1"/>
          </p:cNvSpPr>
          <p:nvPr>
            <p:ph type="title"/>
          </p:nvPr>
        </p:nvSpPr>
        <p:spPr/>
        <p:txBody>
          <a:bodyPr/>
          <a:lstStyle/>
          <a:p>
            <a:r>
              <a:rPr lang="en-US" dirty="0"/>
              <a:t>Fitting a Supervised ML Model</a:t>
            </a:r>
          </a:p>
        </p:txBody>
      </p:sp>
      <p:sp>
        <p:nvSpPr>
          <p:cNvPr id="14" name="Content Placeholder 2">
            <a:extLst>
              <a:ext uri="{FF2B5EF4-FFF2-40B4-BE49-F238E27FC236}">
                <a16:creationId xmlns:a16="http://schemas.microsoft.com/office/drawing/2014/main" id="{02525C1F-43C0-A53D-3647-A4EF06A8F1AE}"/>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4DD19542-1E70-05F3-7B84-F01471FB67B2}"/>
              </a:ext>
            </a:extLst>
          </p:cNvPr>
          <p:cNvSpPr>
            <a:spLocks noGrp="1"/>
          </p:cNvSpPr>
          <p:nvPr>
            <p:ph idx="1"/>
          </p:nvPr>
        </p:nvSpPr>
        <p:spPr>
          <a:xfrm>
            <a:off x="7447129" y="563671"/>
            <a:ext cx="4070089" cy="5421077"/>
          </a:xfrm>
        </p:spPr>
        <p:txBody>
          <a:bodyPr anchor="t">
            <a:normAutofit lnSpcReduction="10000"/>
          </a:bodyPr>
          <a:lstStyle/>
          <a:p>
            <a:pPr marL="0" indent="0">
              <a:buNone/>
              <a:defRPr/>
            </a:pPr>
            <a:r>
              <a:rPr lang="en-US" sz="2400" b="1" dirty="0"/>
              <a:t>Recall</a:t>
            </a:r>
            <a:r>
              <a:rPr lang="en-US" sz="2400" dirty="0"/>
              <a:t>: </a:t>
            </a:r>
            <a:r>
              <a:rPr lang="en-US" sz="2400" b="1" i="1" dirty="0"/>
              <a:t>Supervised</a:t>
            </a:r>
            <a:r>
              <a:rPr lang="en-US" sz="2400" dirty="0"/>
              <a:t> means we fit our model using data that includes the responses we are trying to predict</a:t>
            </a:r>
          </a:p>
          <a:p>
            <a:pPr marL="0" indent="0">
              <a:buNone/>
              <a:defRPr/>
            </a:pPr>
            <a:endParaRPr lang="en-US" sz="2400" dirty="0"/>
          </a:p>
          <a:p>
            <a:pPr marL="0" indent="0">
              <a:buNone/>
              <a:defRPr/>
            </a:pPr>
            <a:r>
              <a:rPr lang="en-US" sz="2400" dirty="0"/>
              <a:t>Therefore, we can see how well our model performs (via error) on the data we used to train it. This is called the model’s </a:t>
            </a:r>
            <a:r>
              <a:rPr lang="en-US" sz="2400" b="1" i="1" dirty="0"/>
              <a:t>training error</a:t>
            </a:r>
            <a:r>
              <a:rPr lang="en-US" sz="2400" dirty="0"/>
              <a:t>. </a:t>
            </a:r>
          </a:p>
          <a:p>
            <a:pPr marL="0" indent="0">
              <a:buNone/>
              <a:defRPr/>
            </a:pPr>
            <a:endParaRPr lang="en-US" sz="2400" dirty="0"/>
          </a:p>
          <a:p>
            <a:pPr marL="0" indent="0">
              <a:buNone/>
              <a:defRPr/>
            </a:pPr>
            <a:r>
              <a:rPr lang="en-US" sz="2400" dirty="0"/>
              <a:t>Ideally, we would also have new, unseen data on which to test our model. The model’s performance on this data is called its </a:t>
            </a:r>
            <a:r>
              <a:rPr lang="en-US" sz="2400" b="1" i="1" dirty="0"/>
              <a:t>test error</a:t>
            </a:r>
            <a:r>
              <a:rPr lang="en-US" sz="2400" dirty="0"/>
              <a:t>.  </a:t>
            </a:r>
            <a:endParaRPr lang="en-US" sz="2400" b="1" i="1" dirty="0"/>
          </a:p>
        </p:txBody>
      </p:sp>
      <p:pic>
        <p:nvPicPr>
          <p:cNvPr id="9" name="Graphic 8" descr="Drawing Figure outline">
            <a:extLst>
              <a:ext uri="{FF2B5EF4-FFF2-40B4-BE49-F238E27FC236}">
                <a16:creationId xmlns:a16="http://schemas.microsoft.com/office/drawing/2014/main" id="{07BDEA9F-F628-3949-3D22-EE943967BA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9099" y="4810620"/>
            <a:ext cx="914400" cy="9144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D81D4E54-B164-10E9-EDE6-85A3B9AD092F}"/>
              </a:ext>
            </a:extLst>
          </p:cNvPr>
          <p:cNvPicPr>
            <a:picLocks noChangeAspect="1"/>
          </p:cNvPicPr>
          <p:nvPr/>
        </p:nvPicPr>
        <p:blipFill rotWithShape="1">
          <a:blip r:embed="rId5"/>
          <a:srcRect l="29709" t="20578" r="14158" b="23095"/>
          <a:stretch/>
        </p:blipFill>
        <p:spPr>
          <a:xfrm>
            <a:off x="3740351" y="1084572"/>
            <a:ext cx="1408591" cy="1413475"/>
          </a:xfrm>
          <a:prstGeom prst="rect">
            <a:avLst/>
          </a:prstGeom>
        </p:spPr>
      </p:pic>
      <p:pic>
        <p:nvPicPr>
          <p:cNvPr id="15" name="Picture 14" descr="A black background with a black square&#10;&#10;Description automatically generated with medium confidence">
            <a:extLst>
              <a:ext uri="{FF2B5EF4-FFF2-40B4-BE49-F238E27FC236}">
                <a16:creationId xmlns:a16="http://schemas.microsoft.com/office/drawing/2014/main" id="{4AF8107D-7B38-6AE4-9B6A-2EDA57B93293}"/>
              </a:ext>
            </a:extLst>
          </p:cNvPr>
          <p:cNvPicPr>
            <a:picLocks noChangeAspect="1"/>
          </p:cNvPicPr>
          <p:nvPr/>
        </p:nvPicPr>
        <p:blipFill rotWithShape="1">
          <a:blip r:embed="rId5"/>
          <a:srcRect l="500" t="80455" r="46395" b="3778"/>
          <a:stretch/>
        </p:blipFill>
        <p:spPr>
          <a:xfrm>
            <a:off x="-63640" y="6191429"/>
            <a:ext cx="2245202" cy="666571"/>
          </a:xfrm>
          <a:prstGeom prst="rect">
            <a:avLst/>
          </a:prstGeom>
        </p:spPr>
      </p:pic>
      <p:pic>
        <p:nvPicPr>
          <p:cNvPr id="19" name="Graphic 18" descr="Programmer female outline">
            <a:extLst>
              <a:ext uri="{FF2B5EF4-FFF2-40B4-BE49-F238E27FC236}">
                <a16:creationId xmlns:a16="http://schemas.microsoft.com/office/drawing/2014/main" id="{35CBDB69-C725-61ED-00D1-0A1CD00B52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7316" y="2911956"/>
            <a:ext cx="1314659" cy="1314659"/>
          </a:xfrm>
          <a:prstGeom prst="rect">
            <a:avLst/>
          </a:prstGeom>
        </p:spPr>
      </p:pic>
      <p:sp>
        <p:nvSpPr>
          <p:cNvPr id="20" name="Down Arrow 19">
            <a:extLst>
              <a:ext uri="{FF2B5EF4-FFF2-40B4-BE49-F238E27FC236}">
                <a16:creationId xmlns:a16="http://schemas.microsoft.com/office/drawing/2014/main" id="{42B88CF7-1CF4-3A86-8611-BAE79D1A279B}"/>
              </a:ext>
            </a:extLst>
          </p:cNvPr>
          <p:cNvSpPr/>
          <p:nvPr/>
        </p:nvSpPr>
        <p:spPr>
          <a:xfrm>
            <a:off x="4330840" y="249804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D23B6CF3-31EF-944A-A837-B9FBB6A42DE5}"/>
              </a:ext>
            </a:extLst>
          </p:cNvPr>
          <p:cNvSpPr/>
          <p:nvPr/>
        </p:nvSpPr>
        <p:spPr>
          <a:xfrm>
            <a:off x="4330840" y="425341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76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3E2B1-DCDA-A1D9-BCF7-0E2E45B8A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EA3A1-CC20-E37E-E18A-EC34BA10133C}"/>
              </a:ext>
            </a:extLst>
          </p:cNvPr>
          <p:cNvSpPr>
            <a:spLocks noGrp="1"/>
          </p:cNvSpPr>
          <p:nvPr>
            <p:ph type="title"/>
          </p:nvPr>
        </p:nvSpPr>
        <p:spPr/>
        <p:txBody>
          <a:bodyPr/>
          <a:lstStyle/>
          <a:p>
            <a:r>
              <a:rPr lang="en-US" dirty="0"/>
              <a:t>Fitting a Supervised ML Model</a:t>
            </a:r>
          </a:p>
        </p:txBody>
      </p:sp>
      <p:sp>
        <p:nvSpPr>
          <p:cNvPr id="14" name="Content Placeholder 2">
            <a:extLst>
              <a:ext uri="{FF2B5EF4-FFF2-40B4-BE49-F238E27FC236}">
                <a16:creationId xmlns:a16="http://schemas.microsoft.com/office/drawing/2014/main" id="{472571CE-0511-D7E3-4B7C-9D7A5CEA6C9F}"/>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20F0F4E7-063A-20EB-CDB5-B4BC95E36988}"/>
              </a:ext>
            </a:extLst>
          </p:cNvPr>
          <p:cNvSpPr>
            <a:spLocks noGrp="1"/>
          </p:cNvSpPr>
          <p:nvPr>
            <p:ph idx="1"/>
          </p:nvPr>
        </p:nvSpPr>
        <p:spPr>
          <a:xfrm>
            <a:off x="7447129" y="563671"/>
            <a:ext cx="4070089" cy="5421077"/>
          </a:xfrm>
        </p:spPr>
        <p:txBody>
          <a:bodyPr anchor="t">
            <a:normAutofit lnSpcReduction="10000"/>
          </a:bodyPr>
          <a:lstStyle/>
          <a:p>
            <a:pPr marL="0" indent="0">
              <a:buNone/>
              <a:defRPr/>
            </a:pPr>
            <a:r>
              <a:rPr lang="en-US" sz="2400" b="1" dirty="0"/>
              <a:t>Recall</a:t>
            </a:r>
            <a:r>
              <a:rPr lang="en-US" sz="2400" dirty="0"/>
              <a:t>: </a:t>
            </a:r>
            <a:r>
              <a:rPr lang="en-US" sz="2400" b="1" i="1" dirty="0"/>
              <a:t>Supervised</a:t>
            </a:r>
            <a:r>
              <a:rPr lang="en-US" sz="2400" dirty="0"/>
              <a:t> means we fit our model using data that includes the responses we are trying to predict</a:t>
            </a:r>
          </a:p>
          <a:p>
            <a:pPr marL="0" indent="0">
              <a:buNone/>
              <a:defRPr/>
            </a:pPr>
            <a:endParaRPr lang="en-US" sz="2400" dirty="0"/>
          </a:p>
          <a:p>
            <a:pPr marL="0" indent="0">
              <a:buNone/>
              <a:defRPr/>
            </a:pPr>
            <a:r>
              <a:rPr lang="en-US" sz="2400" dirty="0"/>
              <a:t>Therefore, we can see how well our model performs (via error) on the data we used to train it. This is called the model’s </a:t>
            </a:r>
            <a:r>
              <a:rPr lang="en-US" sz="2400" b="1" i="1" dirty="0"/>
              <a:t>training error</a:t>
            </a:r>
            <a:r>
              <a:rPr lang="en-US" sz="2400" dirty="0"/>
              <a:t>. </a:t>
            </a:r>
          </a:p>
          <a:p>
            <a:pPr marL="0" indent="0">
              <a:buNone/>
              <a:defRPr/>
            </a:pPr>
            <a:endParaRPr lang="en-US" sz="2400" dirty="0"/>
          </a:p>
          <a:p>
            <a:pPr marL="0" indent="0">
              <a:buNone/>
              <a:defRPr/>
            </a:pPr>
            <a:r>
              <a:rPr lang="en-US" sz="2400" dirty="0"/>
              <a:t>Ideally, we would also have new, unseen data on which to test our model. The model’s performance on this data is called its </a:t>
            </a:r>
            <a:r>
              <a:rPr lang="en-US" sz="2400" b="1" i="1" dirty="0"/>
              <a:t>test error</a:t>
            </a:r>
            <a:r>
              <a:rPr lang="en-US" sz="2400" dirty="0"/>
              <a:t>.  </a:t>
            </a:r>
            <a:endParaRPr lang="en-US" sz="2400" b="1" i="1" dirty="0"/>
          </a:p>
        </p:txBody>
      </p:sp>
      <p:pic>
        <p:nvPicPr>
          <p:cNvPr id="9" name="Graphic 8" descr="Drawing Figure outline">
            <a:extLst>
              <a:ext uri="{FF2B5EF4-FFF2-40B4-BE49-F238E27FC236}">
                <a16:creationId xmlns:a16="http://schemas.microsoft.com/office/drawing/2014/main" id="{27CBDD7A-3E1A-080F-9A87-281571E193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9099" y="4810620"/>
            <a:ext cx="914400" cy="9144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02014798-1214-B240-E77B-1F1293C910A1}"/>
              </a:ext>
            </a:extLst>
          </p:cNvPr>
          <p:cNvPicPr>
            <a:picLocks noChangeAspect="1"/>
          </p:cNvPicPr>
          <p:nvPr/>
        </p:nvPicPr>
        <p:blipFill rotWithShape="1">
          <a:blip r:embed="rId5"/>
          <a:srcRect l="29709" t="20578" r="14158" b="23095"/>
          <a:stretch/>
        </p:blipFill>
        <p:spPr>
          <a:xfrm>
            <a:off x="3740351" y="1084572"/>
            <a:ext cx="1408591" cy="1413475"/>
          </a:xfrm>
          <a:prstGeom prst="rect">
            <a:avLst/>
          </a:prstGeom>
        </p:spPr>
      </p:pic>
      <p:pic>
        <p:nvPicPr>
          <p:cNvPr id="15" name="Picture 14" descr="A black background with a black square&#10;&#10;Description automatically generated with medium confidence">
            <a:extLst>
              <a:ext uri="{FF2B5EF4-FFF2-40B4-BE49-F238E27FC236}">
                <a16:creationId xmlns:a16="http://schemas.microsoft.com/office/drawing/2014/main" id="{F0C23ACD-B884-5DBE-F49B-F9ADD0D2C3D3}"/>
              </a:ext>
            </a:extLst>
          </p:cNvPr>
          <p:cNvPicPr>
            <a:picLocks noChangeAspect="1"/>
          </p:cNvPicPr>
          <p:nvPr/>
        </p:nvPicPr>
        <p:blipFill rotWithShape="1">
          <a:blip r:embed="rId5"/>
          <a:srcRect l="500" t="80455" r="46395" b="3778"/>
          <a:stretch/>
        </p:blipFill>
        <p:spPr>
          <a:xfrm>
            <a:off x="-63640" y="6191429"/>
            <a:ext cx="2245202" cy="666571"/>
          </a:xfrm>
          <a:prstGeom prst="rect">
            <a:avLst/>
          </a:prstGeom>
        </p:spPr>
      </p:pic>
      <p:pic>
        <p:nvPicPr>
          <p:cNvPr id="19" name="Graphic 18" descr="Programmer female outline">
            <a:extLst>
              <a:ext uri="{FF2B5EF4-FFF2-40B4-BE49-F238E27FC236}">
                <a16:creationId xmlns:a16="http://schemas.microsoft.com/office/drawing/2014/main" id="{344D9452-651E-CCF8-DBEA-A2A9D5A740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7316" y="2911956"/>
            <a:ext cx="1314659" cy="1314659"/>
          </a:xfrm>
          <a:prstGeom prst="rect">
            <a:avLst/>
          </a:prstGeom>
        </p:spPr>
      </p:pic>
      <p:sp>
        <p:nvSpPr>
          <p:cNvPr id="20" name="Down Arrow 19">
            <a:extLst>
              <a:ext uri="{FF2B5EF4-FFF2-40B4-BE49-F238E27FC236}">
                <a16:creationId xmlns:a16="http://schemas.microsoft.com/office/drawing/2014/main" id="{9198977E-CDDE-DDD2-E27B-33545C7236E3}"/>
              </a:ext>
            </a:extLst>
          </p:cNvPr>
          <p:cNvSpPr/>
          <p:nvPr/>
        </p:nvSpPr>
        <p:spPr>
          <a:xfrm>
            <a:off x="4330840" y="249804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924AF232-BD3B-127B-8774-D223659D71EE}"/>
              </a:ext>
            </a:extLst>
          </p:cNvPr>
          <p:cNvSpPr/>
          <p:nvPr/>
        </p:nvSpPr>
        <p:spPr>
          <a:xfrm>
            <a:off x="4330840" y="425341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Curved Connector 24">
            <a:extLst>
              <a:ext uri="{FF2B5EF4-FFF2-40B4-BE49-F238E27FC236}">
                <a16:creationId xmlns:a16="http://schemas.microsoft.com/office/drawing/2014/main" id="{2FC6613F-6407-10BC-221E-EE1613612E10}"/>
              </a:ext>
            </a:extLst>
          </p:cNvPr>
          <p:cNvCxnSpPr>
            <a:cxnSpLocks/>
          </p:cNvCxnSpPr>
          <p:nvPr/>
        </p:nvCxnSpPr>
        <p:spPr>
          <a:xfrm>
            <a:off x="5148942" y="2080008"/>
            <a:ext cx="1205292" cy="988986"/>
          </a:xfrm>
          <a:prstGeom prst="curvedConnector3">
            <a:avLst>
              <a:gd name="adj1" fmla="val 100021"/>
            </a:avLst>
          </a:prstGeom>
          <a:ln w="76200">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10BCE0B0-E5F8-93EF-513C-2AB5622A106C}"/>
              </a:ext>
            </a:extLst>
          </p:cNvPr>
          <p:cNvSpPr/>
          <p:nvPr/>
        </p:nvSpPr>
        <p:spPr>
          <a:xfrm>
            <a:off x="3557392" y="2498047"/>
            <a:ext cx="1808428" cy="3486701"/>
          </a:xfrm>
          <a:prstGeom prst="rect">
            <a:avLst/>
          </a:prstGeom>
          <a:solidFill>
            <a:srgbClr val="FFFFFF">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rawing Figure outline">
            <a:extLst>
              <a:ext uri="{FF2B5EF4-FFF2-40B4-BE49-F238E27FC236}">
                <a16:creationId xmlns:a16="http://schemas.microsoft.com/office/drawing/2014/main" id="{1EEB4162-CC39-E967-6620-96A5FDA237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7034" y="3089840"/>
            <a:ext cx="914400" cy="914400"/>
          </a:xfrm>
          <a:prstGeom prst="rect">
            <a:avLst/>
          </a:prstGeom>
        </p:spPr>
      </p:pic>
      <p:sp>
        <p:nvSpPr>
          <p:cNvPr id="10" name="Down Arrow 9">
            <a:extLst>
              <a:ext uri="{FF2B5EF4-FFF2-40B4-BE49-F238E27FC236}">
                <a16:creationId xmlns:a16="http://schemas.microsoft.com/office/drawing/2014/main" id="{1B0E6209-D4C6-5AFC-0F49-2331A9A476A1}"/>
              </a:ext>
            </a:extLst>
          </p:cNvPr>
          <p:cNvSpPr/>
          <p:nvPr/>
        </p:nvSpPr>
        <p:spPr>
          <a:xfrm>
            <a:off x="6258775" y="4092649"/>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509E5FBE-CA62-5395-7B1F-6C5C1E286C8E}"/>
              </a:ext>
            </a:extLst>
          </p:cNvPr>
          <p:cNvPicPr>
            <a:picLocks noChangeAspect="1"/>
          </p:cNvPicPr>
          <p:nvPr/>
        </p:nvPicPr>
        <p:blipFill rotWithShape="1">
          <a:blip r:embed="rId5"/>
          <a:srcRect l="29709" t="20578" r="14158" b="23095"/>
          <a:stretch/>
        </p:blipFill>
        <p:spPr>
          <a:xfrm>
            <a:off x="5649938" y="4684717"/>
            <a:ext cx="1408591" cy="1413475"/>
          </a:xfrm>
          <a:prstGeom prst="rect">
            <a:avLst/>
          </a:prstGeom>
        </p:spPr>
      </p:pic>
      <p:sp>
        <p:nvSpPr>
          <p:cNvPr id="12" name="Rounded Rectangle 11">
            <a:extLst>
              <a:ext uri="{FF2B5EF4-FFF2-40B4-BE49-F238E27FC236}">
                <a16:creationId xmlns:a16="http://schemas.microsoft.com/office/drawing/2014/main" id="{CC2092BD-B142-F804-2EDF-FAB98CB1FD1E}"/>
              </a:ext>
            </a:extLst>
          </p:cNvPr>
          <p:cNvSpPr/>
          <p:nvPr/>
        </p:nvSpPr>
        <p:spPr>
          <a:xfrm>
            <a:off x="5639890" y="5321700"/>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89B5610D-E6D7-0404-B8F1-C3BEBDDA4ACC}"/>
              </a:ext>
            </a:extLst>
          </p:cNvPr>
          <p:cNvSpPr/>
          <p:nvPr/>
        </p:nvSpPr>
        <p:spPr>
          <a:xfrm>
            <a:off x="5649938" y="5850358"/>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38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2F51E-DC7A-E1D5-DC89-F821865B7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30D92C-ACB5-5A38-42E2-924A90F09AF3}"/>
              </a:ext>
            </a:extLst>
          </p:cNvPr>
          <p:cNvSpPr>
            <a:spLocks noGrp="1"/>
          </p:cNvSpPr>
          <p:nvPr>
            <p:ph type="title"/>
          </p:nvPr>
        </p:nvSpPr>
        <p:spPr/>
        <p:txBody>
          <a:bodyPr/>
          <a:lstStyle/>
          <a:p>
            <a:r>
              <a:rPr lang="en-US" dirty="0"/>
              <a:t>Fitting a Supervised ML Model</a:t>
            </a:r>
          </a:p>
        </p:txBody>
      </p:sp>
      <p:sp>
        <p:nvSpPr>
          <p:cNvPr id="14" name="Content Placeholder 2">
            <a:extLst>
              <a:ext uri="{FF2B5EF4-FFF2-40B4-BE49-F238E27FC236}">
                <a16:creationId xmlns:a16="http://schemas.microsoft.com/office/drawing/2014/main" id="{C21735C6-F6CF-A9BB-2CA4-EFBBFA29082F}"/>
              </a:ext>
            </a:extLst>
          </p:cNvPr>
          <p:cNvSpPr txBox="1">
            <a:spLocks/>
          </p:cNvSpPr>
          <p:nvPr/>
        </p:nvSpPr>
        <p:spPr>
          <a:xfrm>
            <a:off x="3557392" y="801666"/>
            <a:ext cx="7779476" cy="5849653"/>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marL="502920" lvl="1" indent="0">
              <a:buNone/>
            </a:pPr>
            <a:endParaRPr lang="en-US" sz="2200" dirty="0"/>
          </a:p>
        </p:txBody>
      </p:sp>
      <p:sp>
        <p:nvSpPr>
          <p:cNvPr id="3" name="Content Placeholder 2">
            <a:extLst>
              <a:ext uri="{FF2B5EF4-FFF2-40B4-BE49-F238E27FC236}">
                <a16:creationId xmlns:a16="http://schemas.microsoft.com/office/drawing/2014/main" id="{EB1A8D6E-0FDC-57E0-B102-79D6E8C1875D}"/>
              </a:ext>
            </a:extLst>
          </p:cNvPr>
          <p:cNvSpPr>
            <a:spLocks noGrp="1"/>
          </p:cNvSpPr>
          <p:nvPr>
            <p:ph idx="1"/>
          </p:nvPr>
        </p:nvSpPr>
        <p:spPr>
          <a:xfrm>
            <a:off x="7447129" y="563671"/>
            <a:ext cx="4070089" cy="5421077"/>
          </a:xfrm>
        </p:spPr>
        <p:txBody>
          <a:bodyPr anchor="t">
            <a:normAutofit/>
          </a:bodyPr>
          <a:lstStyle/>
          <a:p>
            <a:pPr marL="0" indent="0">
              <a:buNone/>
              <a:defRPr/>
            </a:pPr>
            <a:r>
              <a:rPr lang="en-US" sz="2400" dirty="0"/>
              <a:t>Ideally, we would also have new, unseen data on which to test our model. The model’s performance on this data is called its </a:t>
            </a:r>
            <a:r>
              <a:rPr lang="en-US" sz="2400" b="1" i="1" dirty="0"/>
              <a:t>test error</a:t>
            </a:r>
            <a:r>
              <a:rPr lang="en-US" sz="2400" dirty="0"/>
              <a:t>.  </a:t>
            </a:r>
            <a:endParaRPr lang="en-US" sz="2400" b="1" i="1" dirty="0"/>
          </a:p>
        </p:txBody>
      </p:sp>
      <p:pic>
        <p:nvPicPr>
          <p:cNvPr id="5" name="Graphic 4" descr="Drawing Figure outline">
            <a:extLst>
              <a:ext uri="{FF2B5EF4-FFF2-40B4-BE49-F238E27FC236}">
                <a16:creationId xmlns:a16="http://schemas.microsoft.com/office/drawing/2014/main" id="{8E86469D-7FBC-CCDC-DF8D-8076237E34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69099" y="4810620"/>
            <a:ext cx="914400" cy="9144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F2AE575E-70B1-FB85-BEFE-6EF5F849EFDE}"/>
              </a:ext>
            </a:extLst>
          </p:cNvPr>
          <p:cNvPicPr>
            <a:picLocks noChangeAspect="1"/>
          </p:cNvPicPr>
          <p:nvPr/>
        </p:nvPicPr>
        <p:blipFill rotWithShape="1">
          <a:blip r:embed="rId5"/>
          <a:srcRect l="29709" t="20578" r="14158" b="23095"/>
          <a:stretch/>
        </p:blipFill>
        <p:spPr>
          <a:xfrm>
            <a:off x="3740351" y="1084572"/>
            <a:ext cx="1408591" cy="1413475"/>
          </a:xfrm>
          <a:prstGeom prst="rect">
            <a:avLst/>
          </a:prstGeom>
        </p:spPr>
      </p:pic>
      <p:pic>
        <p:nvPicPr>
          <p:cNvPr id="7" name="Graphic 6" descr="Programmer female outline">
            <a:extLst>
              <a:ext uri="{FF2B5EF4-FFF2-40B4-BE49-F238E27FC236}">
                <a16:creationId xmlns:a16="http://schemas.microsoft.com/office/drawing/2014/main" id="{0CBEEEDE-6336-56C3-8672-C37BE6BE85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7316" y="2911956"/>
            <a:ext cx="1314659" cy="1314659"/>
          </a:xfrm>
          <a:prstGeom prst="rect">
            <a:avLst/>
          </a:prstGeom>
        </p:spPr>
      </p:pic>
      <p:sp>
        <p:nvSpPr>
          <p:cNvPr id="8" name="Down Arrow 7">
            <a:extLst>
              <a:ext uri="{FF2B5EF4-FFF2-40B4-BE49-F238E27FC236}">
                <a16:creationId xmlns:a16="http://schemas.microsoft.com/office/drawing/2014/main" id="{1C2CF7D3-79A6-A7F5-046B-5D622E1A0D71}"/>
              </a:ext>
            </a:extLst>
          </p:cNvPr>
          <p:cNvSpPr/>
          <p:nvPr/>
        </p:nvSpPr>
        <p:spPr>
          <a:xfrm>
            <a:off x="4330840" y="249804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0DCC6CBE-F707-4F92-EA2E-A0ECC3D6D8A3}"/>
              </a:ext>
            </a:extLst>
          </p:cNvPr>
          <p:cNvSpPr/>
          <p:nvPr/>
        </p:nvSpPr>
        <p:spPr>
          <a:xfrm>
            <a:off x="4330840" y="4253417"/>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Graphic 9" descr="Drawing Figure outline">
            <a:extLst>
              <a:ext uri="{FF2B5EF4-FFF2-40B4-BE49-F238E27FC236}">
                <a16:creationId xmlns:a16="http://schemas.microsoft.com/office/drawing/2014/main" id="{B4BBA0D9-7CB9-C536-3947-915A7F432E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97034" y="3089840"/>
            <a:ext cx="914400" cy="914400"/>
          </a:xfrm>
          <a:prstGeom prst="rect">
            <a:avLst/>
          </a:prstGeom>
        </p:spPr>
      </p:pic>
      <p:sp>
        <p:nvSpPr>
          <p:cNvPr id="12" name="Down Arrow 11">
            <a:extLst>
              <a:ext uri="{FF2B5EF4-FFF2-40B4-BE49-F238E27FC236}">
                <a16:creationId xmlns:a16="http://schemas.microsoft.com/office/drawing/2014/main" id="{38A55B6C-218D-65AD-8AB1-6D578A9625FE}"/>
              </a:ext>
            </a:extLst>
          </p:cNvPr>
          <p:cNvSpPr/>
          <p:nvPr/>
        </p:nvSpPr>
        <p:spPr>
          <a:xfrm>
            <a:off x="6258775" y="4092649"/>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descr="A black background with a black square&#10;&#10;Description automatically generated with medium confidence">
            <a:extLst>
              <a:ext uri="{FF2B5EF4-FFF2-40B4-BE49-F238E27FC236}">
                <a16:creationId xmlns:a16="http://schemas.microsoft.com/office/drawing/2014/main" id="{7E81BD83-7CFC-6293-632F-B2AC74ACDA95}"/>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9">
                    <a14:imgEffect>
                      <a14:colorTemperature colorTemp="4700"/>
                    </a14:imgEffect>
                    <a14:imgEffect>
                      <a14:saturation sat="0"/>
                    </a14:imgEffect>
                  </a14:imgLayer>
                </a14:imgProps>
              </a:ext>
            </a:extLst>
          </a:blip>
          <a:srcRect l="29709" t="20578" r="14158" b="23095"/>
          <a:stretch/>
        </p:blipFill>
        <p:spPr>
          <a:xfrm>
            <a:off x="5649938" y="4684717"/>
            <a:ext cx="1408591" cy="1413475"/>
          </a:xfrm>
          <a:prstGeom prst="rect">
            <a:avLst/>
          </a:prstGeom>
        </p:spPr>
      </p:pic>
      <p:sp>
        <p:nvSpPr>
          <p:cNvPr id="15" name="Rectangle 14">
            <a:extLst>
              <a:ext uri="{FF2B5EF4-FFF2-40B4-BE49-F238E27FC236}">
                <a16:creationId xmlns:a16="http://schemas.microsoft.com/office/drawing/2014/main" id="{6EE345BD-F617-912A-ECB1-59874A08BAA3}"/>
              </a:ext>
            </a:extLst>
          </p:cNvPr>
          <p:cNvSpPr/>
          <p:nvPr/>
        </p:nvSpPr>
        <p:spPr>
          <a:xfrm>
            <a:off x="3557392" y="801667"/>
            <a:ext cx="1808428" cy="5183082"/>
          </a:xfrm>
          <a:prstGeom prst="rect">
            <a:avLst/>
          </a:prstGeom>
          <a:solidFill>
            <a:srgbClr val="FFFFFF">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001F386-0106-AEBD-24B6-FDA1476C5DE6}"/>
              </a:ext>
            </a:extLst>
          </p:cNvPr>
          <p:cNvSpPr/>
          <p:nvPr/>
        </p:nvSpPr>
        <p:spPr>
          <a:xfrm>
            <a:off x="5639890" y="5120736"/>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ADE05862-F712-4DFC-0CAA-8617284BFEAC}"/>
              </a:ext>
            </a:extLst>
          </p:cNvPr>
          <p:cNvSpPr/>
          <p:nvPr/>
        </p:nvSpPr>
        <p:spPr>
          <a:xfrm>
            <a:off x="5649938" y="4915868"/>
            <a:ext cx="1408591" cy="190918"/>
          </a:xfrm>
          <a:prstGeom prst="roundRect">
            <a:avLst/>
          </a:prstGeom>
          <a:noFill/>
          <a:ln>
            <a:solidFill>
              <a:srgbClr val="C00000"/>
            </a:solidFill>
          </a:ln>
          <a:effectLst>
            <a:glow rad="101600">
              <a:srgbClr val="C0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ack background with a black square&#10;&#10;Description automatically generated with medium confidence">
            <a:extLst>
              <a:ext uri="{FF2B5EF4-FFF2-40B4-BE49-F238E27FC236}">
                <a16:creationId xmlns:a16="http://schemas.microsoft.com/office/drawing/2014/main" id="{0025CFB6-78C5-10BB-4708-AF00AF637BC7}"/>
              </a:ext>
            </a:extLst>
          </p:cNvPr>
          <p:cNvPicPr>
            <a:picLocks noChangeAspect="1"/>
          </p:cNvPicPr>
          <p:nvPr/>
        </p:nvPicPr>
        <p:blipFill rotWithShape="1">
          <a:blip r:embed="rId8">
            <a:duotone>
              <a:schemeClr val="accent5">
                <a:shade val="45000"/>
                <a:satMod val="135000"/>
              </a:schemeClr>
              <a:prstClr val="white"/>
            </a:duotone>
            <a:extLst>
              <a:ext uri="{BEBA8EAE-BF5A-486C-A8C5-ECC9F3942E4B}">
                <a14:imgProps xmlns:a14="http://schemas.microsoft.com/office/drawing/2010/main">
                  <a14:imgLayer r:embed="rId10">
                    <a14:imgEffect>
                      <a14:colorTemperature colorTemp="5900"/>
                    </a14:imgEffect>
                    <a14:imgEffect>
                      <a14:saturation sat="33000"/>
                    </a14:imgEffect>
                  </a14:imgLayer>
                </a14:imgProps>
              </a:ext>
            </a:extLst>
          </a:blip>
          <a:srcRect l="29709" t="20578" r="14158" b="23095"/>
          <a:stretch/>
        </p:blipFill>
        <p:spPr>
          <a:xfrm>
            <a:off x="5702179" y="1088035"/>
            <a:ext cx="1408591" cy="1413475"/>
          </a:xfrm>
          <a:prstGeom prst="rect">
            <a:avLst/>
          </a:prstGeom>
        </p:spPr>
      </p:pic>
      <p:sp>
        <p:nvSpPr>
          <p:cNvPr id="19" name="Down Arrow 18">
            <a:extLst>
              <a:ext uri="{FF2B5EF4-FFF2-40B4-BE49-F238E27FC236}">
                <a16:creationId xmlns:a16="http://schemas.microsoft.com/office/drawing/2014/main" id="{897DD500-793E-BF2E-D002-EA588C8E77CF}"/>
              </a:ext>
            </a:extLst>
          </p:cNvPr>
          <p:cNvSpPr/>
          <p:nvPr/>
        </p:nvSpPr>
        <p:spPr>
          <a:xfrm>
            <a:off x="6258775" y="2498046"/>
            <a:ext cx="190918" cy="50479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94932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1870</TotalTime>
  <Words>2571</Words>
  <Application>Microsoft Macintosh PowerPoint</Application>
  <PresentationFormat>Widescreen</PresentationFormat>
  <Paragraphs>319</Paragraphs>
  <Slides>34</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Corbel</vt:lpstr>
      <vt:lpstr>Wingdings</vt:lpstr>
      <vt:lpstr>Wingdings 2</vt:lpstr>
      <vt:lpstr>Frame</vt:lpstr>
      <vt:lpstr>Introduction to Machine Learning – CV and Bootstrap</vt:lpstr>
      <vt:lpstr>Plan for Today</vt:lpstr>
      <vt:lpstr>Warm Up: Classification Errors</vt:lpstr>
      <vt:lpstr>Resampling </vt:lpstr>
      <vt:lpstr>Resampling </vt:lpstr>
      <vt:lpstr>Resampling </vt:lpstr>
      <vt:lpstr>Fitting a Supervised ML Model</vt:lpstr>
      <vt:lpstr>Fitting a Supervised ML Model</vt:lpstr>
      <vt:lpstr>Fitting a Supervised ML Model</vt:lpstr>
      <vt:lpstr>Validation Set</vt:lpstr>
      <vt:lpstr>Validation Set</vt:lpstr>
      <vt:lpstr>Validation Set</vt:lpstr>
      <vt:lpstr>Validation Set</vt:lpstr>
      <vt:lpstr>Validation Set</vt:lpstr>
      <vt:lpstr>Leave-One-Out Cross-Validation</vt:lpstr>
      <vt:lpstr>Leave-One-Out Cross-Validation</vt:lpstr>
      <vt:lpstr>k-Fold Cross-Validation</vt:lpstr>
      <vt:lpstr>k-Fold Cross-Validation</vt:lpstr>
      <vt:lpstr>Comparing LOOCV and 10-fold CV</vt:lpstr>
      <vt:lpstr>Bias-Variance Tradeoff </vt:lpstr>
      <vt:lpstr>Bias-Variance Tradeoff </vt:lpstr>
      <vt:lpstr>Bias-Variance Tradeoff </vt:lpstr>
      <vt:lpstr>Bootstrap</vt:lpstr>
      <vt:lpstr>Bootstrap</vt:lpstr>
      <vt:lpstr>Bootstrap</vt:lpstr>
      <vt:lpstr>Bootstrap</vt:lpstr>
      <vt:lpstr>Bootstrap</vt:lpstr>
      <vt:lpstr>Bootstrap</vt:lpstr>
      <vt:lpstr>Bootstrap</vt:lpstr>
      <vt:lpstr>Bootstrap</vt:lpstr>
      <vt:lpstr>Bootstrap</vt:lpstr>
      <vt:lpstr>Bootstrap</vt:lpstr>
      <vt:lpstr>Bootstrap</vt:lpstr>
      <vt:lpstr>Bootstrap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61</cp:revision>
  <cp:lastPrinted>2024-02-02T12:14:26Z</cp:lastPrinted>
  <dcterms:created xsi:type="dcterms:W3CDTF">2023-08-03T18:49:17Z</dcterms:created>
  <dcterms:modified xsi:type="dcterms:W3CDTF">2024-02-21T18:41:54Z</dcterms:modified>
</cp:coreProperties>
</file>