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2"/>
  </p:notesMasterIdLst>
  <p:sldIdLst>
    <p:sldId id="256" r:id="rId2"/>
    <p:sldId id="570" r:id="rId3"/>
    <p:sldId id="607" r:id="rId4"/>
    <p:sldId id="608" r:id="rId5"/>
    <p:sldId id="491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8" r:id="rId31"/>
    <p:sldId id="596" r:id="rId32"/>
    <p:sldId id="597" r:id="rId33"/>
    <p:sldId id="599" r:id="rId34"/>
    <p:sldId id="600" r:id="rId35"/>
    <p:sldId id="601" r:id="rId36"/>
    <p:sldId id="602" r:id="rId37"/>
    <p:sldId id="603" r:id="rId38"/>
    <p:sldId id="604" r:id="rId39"/>
    <p:sldId id="605" r:id="rId40"/>
    <p:sldId id="60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E3DFB2"/>
    <a:srgbClr val="F6E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3"/>
    <p:restoredTop sz="75630"/>
  </p:normalViewPr>
  <p:slideViewPr>
    <p:cSldViewPr snapToGrid="0">
      <p:cViewPr varScale="1">
        <p:scale>
          <a:sx n="109" d="100"/>
          <a:sy n="109" d="100"/>
        </p:scale>
        <p:origin x="288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7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7D65C-CD01-7614-E0BA-D35F686DA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1685FE-E390-718A-2281-65643060A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51ED17-9290-EA50-7F64-2402D4210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751F1-7799-8B43-F803-2F40958F3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8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303BA-AFEC-66B5-982C-509A7DC13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F1A90-11AF-337C-40F7-E36EBEA35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8633CB-CF71-9298-10E6-24B585E70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47394-9CB1-051B-6E1C-03A7D3E86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F9A9-E900-E6A0-0D98-8A80B616D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8C7B86-3086-0E95-98EB-DCF814F582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E93F3-1ECF-6392-5FA2-04D260573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DA4A5-80C7-43AA-68B5-80DAD681C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90678-AF21-7F8A-6CB6-9AA477B8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8005F-94F2-C693-1308-6CC31E2B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6CF06-62C4-2CEB-C853-7D9DC7897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C2B89-667C-D1F2-5B1C-AD2B8F7E6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7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FF4D-9AE2-9D10-0CB1-217E0D769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B9BD7C-8CA0-3968-0328-973E489A4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0DA33-07F1-E16D-A722-676A5505D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489A0-498A-CB94-A47C-8A5E973A7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5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3E8D5-3B89-DEC9-5080-D5F43EF0E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80972A-14D6-10E3-9233-148B283A8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7DB027-EF9B-6CB6-8213-9AF54FE44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8B3FC-93D0-EBCD-946A-188D782E2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6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E59AE-07F2-A7F7-DA20-D7A50A97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B1C09-5A28-C422-A2DA-7DB83B7E12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1CD2FD-432F-C1B7-4F4B-5BA38AB9C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Now in order to select a single best model, we must simply choose among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these p + 1 options. </a:t>
            </a:r>
          </a:p>
          <a:p>
            <a:r>
              <a:rPr lang="en-US" i="1" dirty="0">
                <a:effectLst/>
                <a:latin typeface="Helvetica" pitchFamily="2" charset="0"/>
              </a:rPr>
              <a:t>This task must be performed with care, because the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RSS of these p + 1 models decreases monotonically, and the R2 increases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monotonically, as the number of features included in the models increases.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Therefore, if we use these statistics to select the best model, then we will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always end up with a model involving all of the variables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B0109-D1D2-61E2-1533-39CADE27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6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9D241-C5AA-7CEE-FD32-05D6414CA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276C9-C545-FFBC-3CBE-D0689B675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2ADAC-E7A8-433B-C943-ADB8C3B19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3A710-C497-45B0-0735-0C09F28673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4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BFD3E-3B8D-578B-133F-84B8BF2DC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1A6DF-8153-54E5-38C5-07A24802A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B07088-0AC6-4F1C-43B7-2295738AA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047A8-A83E-FCB8-6EFB-FB8225A6B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11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2A557-A7C4-2A37-982A-03F5C09D4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B09CC1-0A9A-ABA2-FC58-ABF4D0149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3CC79-62DB-4FA5-DDE8-1DAADE67F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35B69-23D1-09DD-04FA-1B18A36AA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1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992EA-73DB-BB6A-2B23-869696173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FCC32F-4B2A-CAF7-3A82-45A2046708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03DFF-935A-4F75-772E-84F9E7AA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1024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1048576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0BA66-3A6D-7C94-6C86-204E1FB02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9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EF332-97F9-9E58-6701-8F00623C3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41420-6C3D-9825-6F63-D9A449FD2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3E64A-9B63-17BE-6269-24C94D878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larger the search space, the higher the chance of finding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models that look good on the training data, even though they might not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have any predictive power on future data</a:t>
            </a:r>
          </a:p>
          <a:p>
            <a:endParaRPr lang="en-US" i="1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larger search space means larger variance, which means we’re overfitting!!! 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A08B-8826-93E7-3B90-DE2085EB3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81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65A80-BD9E-11B4-5C92-59CF7D6C8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DD543A-2B7D-540D-AF5C-6686C1C91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C4CA9-FE27-0FA4-FE92-8AFE30275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what if in the first round, I see strength is the strongest predictor so I only look at models that include it in the next round?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0C9C-C654-09A8-FA32-2E8E92D29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1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533AE-C66B-D7D4-7EA7-E729F5F60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6173C-D515-0A32-03DA-6839C3605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FD2C0-B45E-C868-5D11-D91B091A8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what if in the first round, I see strength is the strongest predictor so I only look at models that include it in the next round?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52E0-D3D2-752A-4309-C9816F4D4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CDA4-2144-E38B-5656-2DE6DE77D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BF0426-C77A-D497-294A-E8334652A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E3071-2BBB-3A77-7D0D-704E9969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0F224-2107-93A5-7A47-E13C9525E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55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9259F-38AB-BD4A-C598-3264C456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2425AB-3C1E-EE5B-BB33-901BF4BEB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E5D509-9DE8-55C2-2BA2-338A07D95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51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211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018B-3B88-51A6-5C11-BCD0067D9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CC2D7-5A3A-7A24-21DD-73DF7E2DE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9D625B-360F-7E52-ED1B-5F51BA307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E8476-10C6-D4BE-29DA-28BAC6812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there’s a risk we might prune an important predictor too early. While this method usually does well in practice, it is not guaranteed to give the optimal solution.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4EAFF-AD04-7C6D-0B1C-7612275F4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5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078AF-39A5-A75D-FD8C-61090228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6E5C4D-A8C8-878F-FAF6-90EFABCED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F0DE53-E4C6-794B-4168-7EA1BCD67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there’s a risk we might prune an important predictor too early. While this method usually does well in practice, it is not guaranteed to give the optimal solution.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6B03-0AC1-AC9F-DC0F-BF693C218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84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19463-704D-F7B8-9A3C-F9D581BAC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982AD0-8533-F55D-2D7B-F74B0A7F7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564B78-A886-7B9D-13D5-79FF49005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there’s a risk we might prune an important predictor too early. While this method usually does well in practice, it is not guaranteed to give the optimal solution.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4CA03-9098-4CD4-61C0-E83689047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88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13732-5B0E-A577-E59B-8D70016BA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82B169-C9A4-0896-AC29-5CE5E37A7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D592E-BB5A-1078-D0FD-E8015EFE5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In particular, the training error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will decrease as more variables are included in the model, </a:t>
            </a:r>
          </a:p>
          <a:p>
            <a:r>
              <a:rPr lang="en-US" i="1" dirty="0">
                <a:effectLst/>
                <a:latin typeface="Helvetica" pitchFamily="2" charset="0"/>
              </a:rPr>
              <a:t>but the test error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may not. </a:t>
            </a:r>
          </a:p>
          <a:p>
            <a:r>
              <a:rPr lang="en-US" i="1" dirty="0">
                <a:effectLst/>
                <a:latin typeface="Helvetica" pitchFamily="2" charset="0"/>
              </a:rPr>
              <a:t>Therefore, training set RSS and training set R2 cannot be used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to select from among a set of models with different numbers of variables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A361E-3926-859F-6AEC-6AFD138B0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82193-BB02-7041-40D8-54CE51F64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A98F30-D33A-5123-7911-D766BEE21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EADE5D-B008-A739-14FB-22F90950F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3141-123F-3CDD-A110-1B29BDA5C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9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5C1C6-CAA2-FD2D-E2DF-50E9C5F1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AE867-1356-05E4-8F14-2386A58127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DA833-95BA-57A3-AF3D-A70D0A6E0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TSS = sum (</a:t>
            </a:r>
            <a:r>
              <a:rPr lang="en-US" dirty="0" err="1"/>
              <a:t>y_i</a:t>
            </a:r>
            <a:r>
              <a:rPr lang="en-US" dirty="0"/>
              <a:t> – </a:t>
            </a:r>
            <a:r>
              <a:rPr lang="en-US" dirty="0" err="1"/>
              <a:t>mean_y</a:t>
            </a:r>
            <a:r>
              <a:rPr lang="en-US" dirty="0"/>
              <a:t>)^2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RSS increases with more vars but TSS is constant, so R^2 increases with more var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>
                <a:effectLst/>
                <a:latin typeface="Helvetica" pitchFamily="2" charset="0"/>
              </a:rPr>
              <a:t>once all of the correct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variables have been included in the model, adding additional noise variables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will lead to only a very small decrease in RSS.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>
                <a:effectLst/>
                <a:latin typeface="Helvetica" pitchFamily="2" charset="0"/>
              </a:rPr>
              <a:t>Since adding noise variables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leads to an increase in d, such variables will lead to an increase in RSS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n−d−1 ,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and consequently a decrease in the adjusted R2.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>
                <a:effectLst/>
                <a:latin typeface="Helvetica" pitchFamily="2" charset="0"/>
              </a:rPr>
              <a:t>Therefore, in theory, the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model with the largest adjusted R2 will have only correct variables and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no noise variables.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>
                <a:effectLst/>
                <a:latin typeface="Helvetica" pitchFamily="2" charset="0"/>
              </a:rPr>
              <a:t>Unlike the R2 statistic, the adjusted R2 statistic pays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 price for the inclusion of unnecessary variables in the model.</a:t>
            </a:r>
            <a:endParaRPr lang="en-US" dirty="0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D7D59-1CA8-DED2-8190-70436BDB3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1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CFFB3-8354-40FE-D708-BC8E3B00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300B1-03CF-F976-FE0E-10D9CD104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D1D826-0CA4-2A1D-057A-DE8D63CFE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Mallow’s Cp,</a:t>
            </a:r>
            <a:r>
              <a:rPr lang="en-US" baseline="0" dirty="0"/>
              <a:t> named for English statistician 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Colin </a:t>
            </a:r>
            <a:r>
              <a:rPr lang="en-US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Lingwood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Mallows, currently a researcher at AT&amp;T Labs</a:t>
            </a:r>
            <a:endParaRPr lang="en-US" u="none" dirty="0"/>
          </a:p>
          <a:p>
            <a:r>
              <a:rPr lang="en-US" dirty="0"/>
              <a:t>AIC = (ah-KAI-uh-</a:t>
            </a:r>
            <a:r>
              <a:rPr lang="en-US" dirty="0" err="1"/>
              <a:t>keh</a:t>
            </a:r>
            <a:r>
              <a:rPr lang="en-US" dirty="0"/>
              <a:t>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Akaike information criterion, named for Japanese statistician Akaike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Hirotsugu</a:t>
            </a:r>
            <a:endParaRPr lang="en-US" b="0" i="0" dirty="0"/>
          </a:p>
          <a:p>
            <a:r>
              <a:rPr lang="en-US" dirty="0"/>
              <a:t>BIC = Bayesian Information Criterion (a.k.a.</a:t>
            </a:r>
            <a:r>
              <a:rPr lang="en-US" baseline="0" dirty="0"/>
              <a:t> the Schwartz criterion), names for Austrian statistician Gideon Schwartz</a:t>
            </a:r>
          </a:p>
          <a:p>
            <a:endParaRPr lang="en-US" baseline="0" dirty="0"/>
          </a:p>
          <a:p>
            <a:r>
              <a:rPr lang="en-US" i="1" dirty="0" err="1">
                <a:effectLst/>
                <a:latin typeface="Helvetica" pitchFamily="2" charset="0"/>
              </a:rPr>
              <a:t>C_p</a:t>
            </a:r>
            <a:r>
              <a:rPr lang="en-US" i="1" dirty="0">
                <a:effectLst/>
                <a:latin typeface="Helvetica" pitchFamily="2" charset="0"/>
              </a:rPr>
              <a:t> adds a penalty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of 2dsigma^2 to the training RSS in order to adjust for the fact that the training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error tends to underestimate the test error</a:t>
            </a:r>
            <a:endParaRPr lang="en-US" dirty="0">
              <a:effectLst/>
              <a:latin typeface="Helvetica" pitchFamily="2" charset="0"/>
            </a:endParaRPr>
          </a:p>
          <a:p>
            <a:endParaRPr lang="en-US" i="1" dirty="0">
              <a:effectLst/>
              <a:latin typeface="Helvetica" pitchFamily="2" charset="0"/>
            </a:endParaRPr>
          </a:p>
          <a:p>
            <a:r>
              <a:rPr lang="en-US" i="1" dirty="0" err="1">
                <a:effectLst/>
                <a:latin typeface="Helvetica" pitchFamily="2" charset="0"/>
              </a:rPr>
              <a:t>C_p</a:t>
            </a:r>
            <a:r>
              <a:rPr lang="en-US" i="1" dirty="0">
                <a:effectLst/>
                <a:latin typeface="Helvetica" pitchFamily="2" charset="0"/>
              </a:rPr>
              <a:t> statistic tends to take on a small value for models with a low test error,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so when determining which of a set of models is best, we choose the model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with the lowest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D784-65A1-0FBC-82BC-0B3E5C284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E73C6-D14D-4010-F26C-897904B2F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59C98-C748-26DD-B1DB-20DBEB293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DDE0B2-E73A-53BC-C129-7A75092FF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Mallow’s Cp,</a:t>
            </a:r>
            <a:r>
              <a:rPr lang="en-US" baseline="0" dirty="0"/>
              <a:t> named for English statistician 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Colin </a:t>
            </a:r>
            <a:r>
              <a:rPr lang="en-US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Lingwood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Mallows, currently a researcher at AT&amp;T Labs</a:t>
            </a:r>
            <a:endParaRPr lang="en-US" u="none" dirty="0"/>
          </a:p>
          <a:p>
            <a:r>
              <a:rPr lang="en-US" dirty="0"/>
              <a:t>AIC = (ah-KAI-uh-</a:t>
            </a:r>
            <a:r>
              <a:rPr lang="en-US" dirty="0" err="1"/>
              <a:t>keh</a:t>
            </a:r>
            <a:r>
              <a:rPr lang="en-US" dirty="0"/>
              <a:t>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Akaike information criterion, named for Japanese statistician Akaike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Hirotsugu</a:t>
            </a:r>
            <a:endParaRPr lang="en-US" b="0" i="0" dirty="0"/>
          </a:p>
          <a:p>
            <a:r>
              <a:rPr lang="en-US" dirty="0"/>
              <a:t>BIC = Bayesian Information Criterion (a.k.a.</a:t>
            </a:r>
            <a:r>
              <a:rPr lang="en-US" baseline="0" dirty="0"/>
              <a:t> the Schwartz criterion), names for Austrian statistician Gideon Schwartz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i="1" dirty="0">
                <a:effectLst/>
                <a:latin typeface="Helvetica" pitchFamily="2" charset="0"/>
              </a:rPr>
              <a:t>AIC criterion is defined for a large class of models fit by maximum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likelihood. </a:t>
            </a:r>
          </a:p>
          <a:p>
            <a:r>
              <a:rPr lang="en-US" i="1" dirty="0">
                <a:effectLst/>
                <a:latin typeface="Helvetica" pitchFamily="2" charset="0"/>
              </a:rPr>
              <a:t>In the case of the linear regression with Gaussian errors, maximum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likelihood and least squares are the same thing</a:t>
            </a:r>
            <a:endParaRPr lang="en-US" dirty="0">
              <a:effectLst/>
              <a:latin typeface="Helvetica" pitchFamily="2" charset="0"/>
            </a:endParaRPr>
          </a:p>
          <a:p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B4972-AFA7-7D9E-AC44-8F7C48AC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57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3CEE-CE70-56CE-A999-3CF8B63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9E0D5-5F22-2B2D-99CC-46A05EAD3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3FED7B-B63D-4133-7A5D-D0E8E9376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Mallow’s Cp,</a:t>
            </a:r>
            <a:r>
              <a:rPr lang="en-US" baseline="0" dirty="0"/>
              <a:t> named for English statistician 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Colin </a:t>
            </a:r>
            <a:r>
              <a:rPr lang="en-US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Lingwood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Mallows, currently a researcher at AT&amp;T Labs</a:t>
            </a:r>
            <a:endParaRPr lang="en-US" u="none" dirty="0"/>
          </a:p>
          <a:p>
            <a:r>
              <a:rPr lang="en-US" dirty="0"/>
              <a:t>AIC = (ah-KAI-uh-</a:t>
            </a:r>
            <a:r>
              <a:rPr lang="en-US" dirty="0" err="1"/>
              <a:t>keh</a:t>
            </a:r>
            <a:r>
              <a:rPr lang="en-US" dirty="0"/>
              <a:t>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Akaike information criterion, named for Japanese statistician Akaike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Hirotsugu</a:t>
            </a:r>
            <a:endParaRPr lang="en-US" b="0" i="0" dirty="0"/>
          </a:p>
          <a:p>
            <a:r>
              <a:rPr lang="en-US" dirty="0"/>
              <a:t>BIC = Bayesian Information Criterion (a.k.a.</a:t>
            </a:r>
            <a:r>
              <a:rPr lang="en-US" baseline="0" dirty="0"/>
              <a:t> the Schwartz criterion), names for Austrian statistician Gideon Schwartz</a:t>
            </a:r>
          </a:p>
          <a:p>
            <a:endParaRPr lang="en-US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BIC is derived from a Bayesian point of view,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BIC statistic generally places a heavier penalty on models with many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variables, and hence results in the selection of smaller models than Cp.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7F6F4-43E3-13B9-1108-D058B7506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80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35814-FF63-E997-01AD-FACCCE66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6F449-D731-2C64-3D7F-C984C9DE5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90A62-C5B6-8BB5-36FE-24E03EF82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Mallow’s Cp,</a:t>
            </a:r>
            <a:r>
              <a:rPr lang="en-US" baseline="0" dirty="0"/>
              <a:t> named for English statistician 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Colin </a:t>
            </a:r>
            <a:r>
              <a:rPr lang="en-US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Lingwood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Mallows, currently a researcher at AT&amp;T Labs</a:t>
            </a:r>
            <a:endParaRPr lang="en-US" u="none" dirty="0"/>
          </a:p>
          <a:p>
            <a:r>
              <a:rPr lang="en-US" dirty="0"/>
              <a:t>AIC = (ah-KAI-uh-</a:t>
            </a:r>
            <a:r>
              <a:rPr lang="en-US" dirty="0" err="1"/>
              <a:t>keh</a:t>
            </a:r>
            <a:r>
              <a:rPr lang="en-US" dirty="0"/>
              <a:t>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Akaike information criterion, named for Japanese statistician Akaike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Hirotsugu</a:t>
            </a:r>
            <a:endParaRPr lang="en-US" b="0" i="0" dirty="0"/>
          </a:p>
          <a:p>
            <a:r>
              <a:rPr lang="en-US" dirty="0"/>
              <a:t>BIC = Bayesian Information Criterion (a.k.a.</a:t>
            </a:r>
            <a:r>
              <a:rPr lang="en-US" baseline="0" dirty="0"/>
              <a:t> the Schwartz criterion), names for Austrian statistician Gideon Schwartz</a:t>
            </a:r>
          </a:p>
          <a:p>
            <a:endParaRPr lang="en-US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BIC is derived from a Bayesian point of view,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BIC statistic generally places a heavier penalty on models with many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variables, and hence results in the selection of smaller models than Cp.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45C58-AF11-1F40-953C-101A69DB3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6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6812-86D1-5693-8081-232A89FFF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A6ABCD-7D08-7B2F-4472-C0C3F19D6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90E719-5896-9863-FD97-883046802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C_p</a:t>
            </a:r>
            <a:r>
              <a:rPr lang="en-US" dirty="0"/>
              <a:t> and BIC are estimates of MSE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the middle, BIC increases after 4 variables are added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the other 2 we see a plateau after 4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76DA3-23D1-072F-2689-702BF547A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26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75869-1226-AC55-E834-79D07FA33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54DCE-7E78-5283-855A-047E7535A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CAC53B-D1C3-78EC-F25E-DB76AC324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C_p</a:t>
            </a:r>
            <a:r>
              <a:rPr lang="en-US" dirty="0"/>
              <a:t> and BIC are estimates of MSE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the middle, BIC increases after 4 variables are added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the other 2 we see a plateau after 4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1C50C-CFC0-0816-6E8D-23F0C993F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AEF3E-A6F6-E8B2-DB52-C8780804A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82F76E-A389-065E-930F-4291F6164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236AFE-07C8-705F-9596-901D4C813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C_p</a:t>
            </a:r>
            <a:r>
              <a:rPr lang="en-US" dirty="0"/>
              <a:t> and BIC are estimates of MSE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the middle, BIC increases after 4 variables are added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the other 2 we see a plateau after 4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D0E05-E77F-882A-2184-72B333D35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2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51787-7AD8-FF1E-FA25-BF8DAA0BA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43D94A-5F70-D956-0E11-FB6653E29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BCA43-463B-EE06-1A3E-1842BDD4C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2ECFB-4C07-4EC5-0336-45CDF87EF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8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4FE5E-849C-963A-BA87-A5F6FCC8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3077B8-9FDB-7CF8-E357-B95D8C0D3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77E8A-BE79-11B9-2FBF-593E69C5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should be low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00318-BB73-0A5C-D2DD-CA70855DF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A5C4D-C321-0B3D-A60A-BF0113947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E911C-D6E1-5B57-FACB-4D31CEB7A9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D0DE8-9C3E-9F80-5DA4-DB07A0101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Should also be low </a:t>
            </a:r>
            <a:r>
              <a:rPr lang="en-US" dirty="0">
                <a:sym typeface="Wingdings"/>
              </a:rPr>
              <a:t> model should perform well on test observations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C3BCF-8292-BFDB-CD44-5C25EF4E9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4765A-FEAA-ED46-9FFD-0CD8ED238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051C17-316D-142A-BB08-44BE5523C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BA0619-3911-467B-DF45-AE6533390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Uh oh</a:t>
            </a:r>
            <a:r>
              <a:rPr lang="is-IS" dirty="0"/>
              <a:t>… variance is starting to get really high... </a:t>
            </a:r>
            <a:r>
              <a:rPr lang="en-US" dirty="0"/>
              <a:t>P</a:t>
            </a:r>
            <a:r>
              <a:rPr lang="is-IS" dirty="0"/>
              <a:t>erformance is going to suffer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29690-2788-50B0-FE13-C9D2FE519D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D25F4-5EB5-0CBC-498B-584C0D4A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FCF028-560D-7B07-8A61-D776CEF065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78A76-AD71-5EF3-D9C0-D589DD826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Uh oh</a:t>
            </a:r>
            <a:r>
              <a:rPr lang="is-IS" dirty="0"/>
              <a:t>… variance is starting to get really high... </a:t>
            </a:r>
            <a:r>
              <a:rPr lang="en-US" dirty="0"/>
              <a:t>P</a:t>
            </a:r>
            <a:r>
              <a:rPr lang="is-IS" dirty="0"/>
              <a:t>erformance is going to suffer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7F916-BCE4-9030-A708-908375542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5" Type="http://schemas.openxmlformats.org/officeDocument/2006/relationships/image" Target="../media/image12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joy_buolamwini_how_i_m_fighting_bias_in_algorithms?language=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ndershades.org/overview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 – Subset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41DD1-E5FF-9E3B-190F-1B0DFEE4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F650-F1A2-40B6-41E1-6A2D2717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4EBEAD-F2E7-AA51-3E0F-F6DA2C506C7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927CD8-00AE-4BA2-C9F3-F40816707EC3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5817DF4-D0D3-700B-5441-F8681A690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Assumption 1: we’re fitting a linear model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Assumption 2: the true relationship between the predictors and the response is linear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Consider: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Case 2: the number of observations is not much larger than the number of predictors (n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p)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Variance will get (pretty) high; performance of the model will suffer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5817DF4-D0D3-700B-5441-F8681A690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45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2EBBC-16DA-485A-4174-E4423C5CB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DC91-CBC4-0F4F-D759-7614F252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7F01A0-6CBE-CFCE-FB3C-DA23B4815AB1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5E22E7-76D1-0312-DB9C-0037172C81FA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2D8611C-7A40-F45F-79D9-FE08B0B929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Assumption 1: we’re fitting a linear model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Assumption 2: the true relationship between the predictors and the response is linear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Consider: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Case 3: the number of observations smaller than the number of predictors (n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p)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Variance will be infinite; we will no longer get a unique least squares estimate</a:t>
                </a:r>
              </a:p>
              <a:p>
                <a:pPr marL="502920" lvl="1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2D8611C-7A40-F45F-79D9-FE08B0B92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33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68ACB-F5C6-D18A-7F3F-74F202560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9413-4F8C-641D-5518-A1C6FCB9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B56321-5098-49E0-639F-44EB5614A8C2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35FC63-D9B0-CE1D-E384-D3B067AB7BF5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48C6DF5-E0F0-6704-5F89-E693FFA1BC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So what can we do in cases where n &lt;p or 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p? 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48C6DF5-E0F0-6704-5F89-E693FFA1B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7EE5C8-9DCD-0BF4-3EA2-6028E7422C99}"/>
              </a:ext>
            </a:extLst>
          </p:cNvPr>
          <p:cNvSpPr/>
          <p:nvPr/>
        </p:nvSpPr>
        <p:spPr>
          <a:xfrm>
            <a:off x="4848309" y="3206129"/>
            <a:ext cx="5197642" cy="10407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91413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2CE32-E488-118E-F887-84F253F2F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5846-33EB-37A8-0FDF-A52C075F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C3CCA1-973D-F10D-631D-A9EE7DAE2BB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686FF4-7D9B-D376-7E08-10831F0A90A6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364F6E3-481A-18B7-3DB1-11E3C0547F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So what can we do in cases where n &lt;p or 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p?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Subset selection  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If we have too many predictors, we can get rid of some to improve model performance</a:t>
                </a:r>
              </a:p>
              <a:p>
                <a:pPr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But how will we choose?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364F6E3-481A-18B7-3DB1-11E3C054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D8C945-CA78-7731-8EE0-1D1134C56FD3}"/>
              </a:ext>
            </a:extLst>
          </p:cNvPr>
          <p:cNvSpPr/>
          <p:nvPr/>
        </p:nvSpPr>
        <p:spPr>
          <a:xfrm>
            <a:off x="4848309" y="4571447"/>
            <a:ext cx="5197642" cy="10407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405603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97CB6-3138-9DBE-3366-A13821410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488E-C73D-1177-DFD9-359EC515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977AF8-EC07-3EED-3A39-B1E317EFF259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F8BD70-7964-F551-0473-60DF0D664C9A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C45CF22-20FD-A47F-6588-41C29DDDA7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So what can we do in cases where n &lt;p or 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p?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Subset selection  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If we have too many predictors, we can get rid of some to improve model performance</a:t>
                </a:r>
              </a:p>
              <a:p>
                <a:pPr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But how will we choose? 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each possible subset of predictors</a:t>
                </a:r>
              </a:p>
              <a:p>
                <a:pPr lvl="2"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Fit least squares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Choose the “best” model from the collection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C45CF22-20FD-A47F-6588-41C29DDDA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94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5E901-92B6-AEC2-219A-34F91524D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5D05-BB4A-CC53-8D4F-24CC7193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C56B0A-0A34-DD96-23B3-677848A9065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E01C63-AD28-64D3-7562-EF9DB6A662BB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16F779-5221-4835-4140-75DDF3D64A87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Superhero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0DC0B2-0E80-871D-15FF-0A2F70FA224E}"/>
              </a:ext>
            </a:extLst>
          </p:cNvPr>
          <p:cNvGrpSpPr/>
          <p:nvPr/>
        </p:nvGrpSpPr>
        <p:grpSpPr>
          <a:xfrm>
            <a:off x="5175250" y="1454311"/>
            <a:ext cx="2819400" cy="1571625"/>
            <a:chOff x="533400" y="4953000"/>
            <a:chExt cx="2819400" cy="15716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46EBF1-6D66-651B-2884-F148B977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4953000"/>
              <a:ext cx="2015756" cy="1485900"/>
            </a:xfrm>
            <a:prstGeom prst="rect">
              <a:avLst/>
            </a:prstGeom>
          </p:spPr>
        </p:pic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4185FDCC-0549-74DE-1334-00FC04E5AB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114620"/>
                </p:ext>
              </p:extLst>
            </p:nvPr>
          </p:nvGraphicFramePr>
          <p:xfrm>
            <a:off x="533400" y="5029200"/>
            <a:ext cx="1457325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600" imgH="495300" progId="Equation.3">
                    <p:embed/>
                  </p:oleObj>
                </mc:Choice>
                <mc:Fallback>
                  <p:oleObj name="Equation" r:id="rId4" imgW="482600" imgH="495300" progId="Equation.3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3400" y="5029200"/>
                          <a:ext cx="1457325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E233BAB3-309A-1E6C-B27C-083C3370C6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4813960"/>
                </p:ext>
              </p:extLst>
            </p:nvPr>
          </p:nvGraphicFramePr>
          <p:xfrm>
            <a:off x="235585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200" imgH="495300" progId="Equation.3">
                    <p:embed/>
                  </p:oleObj>
                </mc:Choice>
                <mc:Fallback>
                  <p:oleObj name="Equation" r:id="rId6" imgW="330200" imgH="495300" progId="Equation.3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5585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2CBA60D-71F5-2681-3A9D-39465B968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73912"/>
              </p:ext>
            </p:extLst>
          </p:nvPr>
        </p:nvGraphicFramePr>
        <p:xfrm>
          <a:off x="3525837" y="1987711"/>
          <a:ext cx="164941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6100" imgH="203200" progId="Equation.3">
                  <p:embed/>
                </p:oleObj>
              </mc:Choice>
              <mc:Fallback>
                <p:oleObj name="Equation" r:id="rId8" imgW="5461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5837" y="1987711"/>
                        <a:ext cx="1649413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07462AA8-43E2-0DC9-220B-982916AB7D51}"/>
              </a:ext>
            </a:extLst>
          </p:cNvPr>
          <p:cNvGrpSpPr/>
          <p:nvPr/>
        </p:nvGrpSpPr>
        <p:grpSpPr>
          <a:xfrm>
            <a:off x="7918450" y="1530511"/>
            <a:ext cx="2133600" cy="1495425"/>
            <a:chOff x="4648200" y="5029200"/>
            <a:chExt cx="2133600" cy="14954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A616E0-8B54-8547-DC3A-50E213C5E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84830" y="5181600"/>
              <a:ext cx="792170" cy="1219200"/>
            </a:xfrm>
            <a:prstGeom prst="rect">
              <a:avLst/>
            </a:prstGeom>
          </p:spPr>
        </p:pic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D20F801-F762-C132-6262-941BEA28B3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7491711"/>
                </p:ext>
              </p:extLst>
            </p:nvPr>
          </p:nvGraphicFramePr>
          <p:xfrm>
            <a:off x="4648200" y="5029200"/>
            <a:ext cx="1763713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84200" imgH="495300" progId="Equation.3">
                    <p:embed/>
                  </p:oleObj>
                </mc:Choice>
                <mc:Fallback>
                  <p:oleObj name="Equation" r:id="rId11" imgW="584200" imgH="495300" progId="Equation.3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48200" y="5029200"/>
                          <a:ext cx="1763713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6FD5879C-3A9E-8BB0-7ADA-7CC395A38D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645706"/>
                </p:ext>
              </p:extLst>
            </p:nvPr>
          </p:nvGraphicFramePr>
          <p:xfrm>
            <a:off x="578485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30200" imgH="495300" progId="Equation.3">
                    <p:embed/>
                  </p:oleObj>
                </mc:Choice>
                <mc:Fallback>
                  <p:oleObj name="Equation" r:id="rId13" imgW="330200" imgH="495300" progId="Equation.3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8485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0A7EBE-7A07-0FF8-72B5-E11550CF595E}"/>
              </a:ext>
            </a:extLst>
          </p:cNvPr>
          <p:cNvGrpSpPr/>
          <p:nvPr/>
        </p:nvGrpSpPr>
        <p:grpSpPr>
          <a:xfrm>
            <a:off x="9994900" y="1530511"/>
            <a:ext cx="2197100" cy="1495425"/>
            <a:chOff x="6648450" y="5029200"/>
            <a:chExt cx="2197100" cy="14954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1A11448F-9A58-7C46-A76A-30D6C25C0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746697"/>
                </p:ext>
              </p:extLst>
            </p:nvPr>
          </p:nvGraphicFramePr>
          <p:xfrm>
            <a:off x="6648450" y="5029200"/>
            <a:ext cx="1725613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1500" imgH="495300" progId="Equation.3">
                    <p:embed/>
                  </p:oleObj>
                </mc:Choice>
                <mc:Fallback>
                  <p:oleObj name="Equation" r:id="rId14" imgW="571500" imgH="495300" progId="Equation.3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648450" y="5029200"/>
                          <a:ext cx="1725613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F83C9646-BBA6-C73F-93BE-C6BBE3FDE4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184636"/>
                </p:ext>
              </p:extLst>
            </p:nvPr>
          </p:nvGraphicFramePr>
          <p:xfrm>
            <a:off x="784860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200" imgH="495300" progId="Equation.3">
                    <p:embed/>
                  </p:oleObj>
                </mc:Choice>
                <mc:Fallback>
                  <p:oleObj name="Equation" r:id="rId16" imgW="330200" imgH="495300" progId="Equation.3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84860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1FB24E7-5615-AD3C-A383-4A90FA816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43800" y="5257800"/>
              <a:ext cx="1092200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22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099CA-3F16-6419-7BC0-6F9A1D02B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B764-69F3-B173-A18B-24A04BFA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7CAE43-C390-B5F7-D139-14E1C7242C2C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26CA2D-4049-609D-61FB-61E7D00030DA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3EF7BD-007A-C22B-B4B6-194CA8C956D2}"/>
              </a:ext>
            </a:extLst>
          </p:cNvPr>
          <p:cNvSpPr txBox="1">
            <a:spLocks/>
          </p:cNvSpPr>
          <p:nvPr/>
        </p:nvSpPr>
        <p:spPr>
          <a:xfrm>
            <a:off x="4021668" y="206681"/>
            <a:ext cx="7467600" cy="6002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Superhero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4E40D1-1E46-8929-0A2F-4AA1D7D5DBF8}"/>
              </a:ext>
            </a:extLst>
          </p:cNvPr>
          <p:cNvGrpSpPr/>
          <p:nvPr/>
        </p:nvGrpSpPr>
        <p:grpSpPr>
          <a:xfrm>
            <a:off x="6330786" y="1375442"/>
            <a:ext cx="4572000" cy="1371600"/>
            <a:chOff x="2057400" y="2362200"/>
            <a:chExt cx="4572000" cy="13716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A3E76A9-986C-92A2-1024-8794E5AD9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514600"/>
              <a:ext cx="1498895" cy="11049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C73BC7C-02F3-32B6-5322-AD54D2B00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0" y="2438400"/>
              <a:ext cx="792170" cy="12192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962BE0-9C55-9BBF-44EC-8C26C2DBD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1000" y="2514600"/>
              <a:ext cx="1092200" cy="1092200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537E2B0-22F4-9942-AE44-8D520737AFE4}"/>
                </a:ext>
              </a:extLst>
            </p:cNvPr>
            <p:cNvSpPr/>
            <p:nvPr/>
          </p:nvSpPr>
          <p:spPr>
            <a:xfrm>
              <a:off x="2057400" y="2362200"/>
              <a:ext cx="16764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4F4B94-CE2B-FDDB-9034-B7941806686B}"/>
                </a:ext>
              </a:extLst>
            </p:cNvPr>
            <p:cNvSpPr/>
            <p:nvPr/>
          </p:nvSpPr>
          <p:spPr>
            <a:xfrm>
              <a:off x="3962400" y="2362200"/>
              <a:ext cx="12192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F4861DE-A718-4DD5-1A65-024BD2BC9031}"/>
                </a:ext>
              </a:extLst>
            </p:cNvPr>
            <p:cNvSpPr/>
            <p:nvPr/>
          </p:nvSpPr>
          <p:spPr>
            <a:xfrm>
              <a:off x="5334000" y="2362200"/>
              <a:ext cx="12954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3BCA24-2524-9008-6959-AC6E43D4FC78}"/>
              </a:ext>
            </a:extLst>
          </p:cNvPr>
          <p:cNvGrpSpPr/>
          <p:nvPr/>
        </p:nvGrpSpPr>
        <p:grpSpPr>
          <a:xfrm>
            <a:off x="3816186" y="2899442"/>
            <a:ext cx="7772400" cy="1447800"/>
            <a:chOff x="533400" y="3886200"/>
            <a:chExt cx="7772400" cy="14478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9409A4B-0D7C-E853-AC6A-3AADBEDF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3600" y="3962400"/>
              <a:ext cx="792170" cy="1219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E93223-48D3-C464-6B26-322B6AD09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3962400"/>
              <a:ext cx="792170" cy="12192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EED6119-FBBE-661C-885F-001B304B4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600" y="4241800"/>
              <a:ext cx="1092200" cy="1092200"/>
            </a:xfrm>
            <a:prstGeom prst="rect">
              <a:avLst/>
            </a:prstGeom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AA489B1-EEC0-E6CB-1614-8E93653FF1A8}"/>
                </a:ext>
              </a:extLst>
            </p:cNvPr>
            <p:cNvSpPr/>
            <p:nvPr/>
          </p:nvSpPr>
          <p:spPr>
            <a:xfrm>
              <a:off x="533400" y="3886200"/>
              <a:ext cx="25146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880A88D-AF5A-2C48-86FE-016B80B73F67}"/>
                </a:ext>
              </a:extLst>
            </p:cNvPr>
            <p:cNvSpPr/>
            <p:nvPr/>
          </p:nvSpPr>
          <p:spPr>
            <a:xfrm>
              <a:off x="3352800" y="3886200"/>
              <a:ext cx="25146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781F553-D8CB-F96A-5B2B-F4F987F35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8200" y="4241800"/>
              <a:ext cx="1092200" cy="1092200"/>
            </a:xfrm>
            <a:prstGeom prst="rect">
              <a:avLst/>
            </a:prstGeom>
          </p:spPr>
        </p:pic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6557A5-E89F-E572-E919-747437652052}"/>
                </a:ext>
              </a:extLst>
            </p:cNvPr>
            <p:cNvSpPr/>
            <p:nvPr/>
          </p:nvSpPr>
          <p:spPr>
            <a:xfrm>
              <a:off x="6019800" y="3886200"/>
              <a:ext cx="22860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8276CF5-5388-51FE-2313-49ED8C24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4114800"/>
              <a:ext cx="1498895" cy="11049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B17A76C-B278-DA8B-1A1D-0B6E448F0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38600"/>
              <a:ext cx="1498895" cy="11049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C584E-7D8B-63C2-5C7E-E5BF5F5071E6}"/>
              </a:ext>
            </a:extLst>
          </p:cNvPr>
          <p:cNvGrpSpPr/>
          <p:nvPr/>
        </p:nvGrpSpPr>
        <p:grpSpPr>
          <a:xfrm>
            <a:off x="5949786" y="4423442"/>
            <a:ext cx="3581400" cy="1371600"/>
            <a:chOff x="2667000" y="5410200"/>
            <a:chExt cx="3581400" cy="13716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466F359-5301-0F74-A8F6-1038A9D84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7030" y="5486400"/>
              <a:ext cx="792170" cy="12192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6CBDFD5-3D46-6FEC-5A1C-CFB6D6B39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5613400"/>
              <a:ext cx="1092200" cy="1092200"/>
            </a:xfrm>
            <a:prstGeom prst="rect">
              <a:avLst/>
            </a:prstGeom>
          </p:spPr>
        </p:pic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A5D4281-D79C-0409-867A-115A2F189A7B}"/>
                </a:ext>
              </a:extLst>
            </p:cNvPr>
            <p:cNvSpPr/>
            <p:nvPr/>
          </p:nvSpPr>
          <p:spPr>
            <a:xfrm>
              <a:off x="2667000" y="5410200"/>
              <a:ext cx="35814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1239E26-C307-6EAE-157B-3183A53C0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9400" y="5562600"/>
              <a:ext cx="1498895" cy="1104900"/>
            </a:xfrm>
            <a:prstGeom prst="rect">
              <a:avLst/>
            </a:prstGeom>
          </p:spPr>
        </p:pic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FF909A2-3891-88C0-D2D9-8086D727B204}"/>
              </a:ext>
            </a:extLst>
          </p:cNvPr>
          <p:cNvSpPr/>
          <p:nvPr/>
        </p:nvSpPr>
        <p:spPr>
          <a:xfrm>
            <a:off x="4806786" y="1375442"/>
            <a:ext cx="1295400" cy="13716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9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1697A-6916-A384-C189-9EDC6FFC4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F1BD-3D38-17A1-5A7F-FCF475AD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9998AC0-C850-5975-CE36-A32624F07B1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47D7CB-5C88-C8A4-1DE3-B74F27A09A8C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36A7EF-258C-8B4E-B72D-42B4E391BA4E}"/>
              </a:ext>
            </a:extLst>
          </p:cNvPr>
          <p:cNvSpPr txBox="1">
            <a:spLocks/>
          </p:cNvSpPr>
          <p:nvPr/>
        </p:nvSpPr>
        <p:spPr>
          <a:xfrm>
            <a:off x="4021668" y="206681"/>
            <a:ext cx="7467600" cy="6002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Superhero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EEE05F-7FB6-E91B-5176-D5E764B1D05B}"/>
              </a:ext>
            </a:extLst>
          </p:cNvPr>
          <p:cNvGrpSpPr/>
          <p:nvPr/>
        </p:nvGrpSpPr>
        <p:grpSpPr>
          <a:xfrm>
            <a:off x="6330786" y="1375442"/>
            <a:ext cx="4572000" cy="1371600"/>
            <a:chOff x="2057400" y="2362200"/>
            <a:chExt cx="4572000" cy="13716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4096A5B-B487-7D58-F7C6-DBDC9753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514600"/>
              <a:ext cx="1498895" cy="11049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1CCA0FB-E86E-59AC-6721-76A900A19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0" y="2438400"/>
              <a:ext cx="792170" cy="12192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4DC242F-8882-50BC-93AF-AE91DA174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1000" y="2514600"/>
              <a:ext cx="1092200" cy="1092200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0A958A6-FA02-E962-C702-5E3EE0F21A7A}"/>
                </a:ext>
              </a:extLst>
            </p:cNvPr>
            <p:cNvSpPr/>
            <p:nvPr/>
          </p:nvSpPr>
          <p:spPr>
            <a:xfrm>
              <a:off x="2057400" y="2362200"/>
              <a:ext cx="16764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307F140-CEE3-BAA1-3694-0F930F421077}"/>
                </a:ext>
              </a:extLst>
            </p:cNvPr>
            <p:cNvSpPr/>
            <p:nvPr/>
          </p:nvSpPr>
          <p:spPr>
            <a:xfrm>
              <a:off x="3962400" y="2362200"/>
              <a:ext cx="12192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98F5A3B-6D33-C318-1FF0-C8E31A082271}"/>
                </a:ext>
              </a:extLst>
            </p:cNvPr>
            <p:cNvSpPr/>
            <p:nvPr/>
          </p:nvSpPr>
          <p:spPr>
            <a:xfrm>
              <a:off x="5334000" y="2362200"/>
              <a:ext cx="12954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1F36A4-3945-9E37-FED3-1DD13EDB6C77}"/>
              </a:ext>
            </a:extLst>
          </p:cNvPr>
          <p:cNvGrpSpPr/>
          <p:nvPr/>
        </p:nvGrpSpPr>
        <p:grpSpPr>
          <a:xfrm>
            <a:off x="3816186" y="2899442"/>
            <a:ext cx="7772400" cy="1447800"/>
            <a:chOff x="533400" y="3886200"/>
            <a:chExt cx="7772400" cy="14478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D075BBA-AB5C-39BB-A05B-31CBC249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3600" y="3962400"/>
              <a:ext cx="792170" cy="1219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1898A53-6BA9-D815-7328-496495DEF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3962400"/>
              <a:ext cx="792170" cy="12192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6A682CD-892D-75C1-E831-4C2D8EBD2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600" y="4241800"/>
              <a:ext cx="1092200" cy="1092200"/>
            </a:xfrm>
            <a:prstGeom prst="rect">
              <a:avLst/>
            </a:prstGeom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C2E2DCA-14B9-17B3-6047-A219BF4174EE}"/>
                </a:ext>
              </a:extLst>
            </p:cNvPr>
            <p:cNvSpPr/>
            <p:nvPr/>
          </p:nvSpPr>
          <p:spPr>
            <a:xfrm>
              <a:off x="533400" y="3886200"/>
              <a:ext cx="25146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6AE54C2-065D-8C01-3539-3BB591286575}"/>
                </a:ext>
              </a:extLst>
            </p:cNvPr>
            <p:cNvSpPr/>
            <p:nvPr/>
          </p:nvSpPr>
          <p:spPr>
            <a:xfrm>
              <a:off x="3352800" y="3886200"/>
              <a:ext cx="25146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DA60B79-7955-2505-12E4-9B54C46DA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8200" y="4241800"/>
              <a:ext cx="1092200" cy="1092200"/>
            </a:xfrm>
            <a:prstGeom prst="rect">
              <a:avLst/>
            </a:prstGeom>
          </p:spPr>
        </p:pic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1B413CD-0ADA-DB7B-EF5D-08BC9FC94878}"/>
                </a:ext>
              </a:extLst>
            </p:cNvPr>
            <p:cNvSpPr/>
            <p:nvPr/>
          </p:nvSpPr>
          <p:spPr>
            <a:xfrm>
              <a:off x="6019800" y="3886200"/>
              <a:ext cx="22860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495FBE9-032A-69CC-9080-721D4A5D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4114800"/>
              <a:ext cx="1498895" cy="11049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7D7D4E8-403F-4A67-BD2B-D23BEAD19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38600"/>
              <a:ext cx="1498895" cy="11049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C051FF-AF1E-D9B2-AEAB-B7B2EC93EC9C}"/>
              </a:ext>
            </a:extLst>
          </p:cNvPr>
          <p:cNvGrpSpPr/>
          <p:nvPr/>
        </p:nvGrpSpPr>
        <p:grpSpPr>
          <a:xfrm>
            <a:off x="5949786" y="4423442"/>
            <a:ext cx="3581400" cy="1371600"/>
            <a:chOff x="2667000" y="5410200"/>
            <a:chExt cx="3581400" cy="13716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8BED5D2-1AF0-A57E-99CD-E390557A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7030" y="5486400"/>
              <a:ext cx="792170" cy="12192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EC1DDFC-32D0-7FCF-6F83-6F9D1DC83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5613400"/>
              <a:ext cx="1092200" cy="1092200"/>
            </a:xfrm>
            <a:prstGeom prst="rect">
              <a:avLst/>
            </a:prstGeom>
          </p:spPr>
        </p:pic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069C98D-FBAD-D8BF-6F6B-87527DEFD270}"/>
                </a:ext>
              </a:extLst>
            </p:cNvPr>
            <p:cNvSpPr/>
            <p:nvPr/>
          </p:nvSpPr>
          <p:spPr>
            <a:xfrm>
              <a:off x="2667000" y="5410200"/>
              <a:ext cx="35814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AB99EFB-A3DD-791F-C6C3-3AC11754B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9400" y="5562600"/>
              <a:ext cx="1498895" cy="1104900"/>
            </a:xfrm>
            <a:prstGeom prst="rect">
              <a:avLst/>
            </a:prstGeom>
          </p:spPr>
        </p:pic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F591BF7-C0E3-AC1B-B8D7-6B8E3C0029F8}"/>
              </a:ext>
            </a:extLst>
          </p:cNvPr>
          <p:cNvSpPr/>
          <p:nvPr/>
        </p:nvSpPr>
        <p:spPr>
          <a:xfrm>
            <a:off x="4806786" y="1375442"/>
            <a:ext cx="1295400" cy="13716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ame 44">
            <a:extLst>
              <a:ext uri="{FF2B5EF4-FFF2-40B4-BE49-F238E27FC236}">
                <a16:creationId xmlns:a16="http://schemas.microsoft.com/office/drawing/2014/main" id="{D2E57A60-18E0-7F3B-0398-A67056E423EC}"/>
              </a:ext>
            </a:extLst>
          </p:cNvPr>
          <p:cNvSpPr/>
          <p:nvPr/>
        </p:nvSpPr>
        <p:spPr>
          <a:xfrm>
            <a:off x="9175586" y="2835942"/>
            <a:ext cx="2514600" cy="1587500"/>
          </a:xfrm>
          <a:prstGeom prst="frame">
            <a:avLst>
              <a:gd name="adj1" fmla="val 8427"/>
            </a:avLst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5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54951-6A40-C928-DA96-E29FE5AA1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21AF-7653-115A-688D-1FB179D8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1E888EF-F946-A1BE-F0D6-68C04B42FBBF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91A9EBC-1C42-9C5E-498F-B19F3294B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Algorithm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Start with the null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(no predictors)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Fit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models that contain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	predictors 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Keep only the one that has the smallest 	RSS.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Select the “best”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91A9EBC-1C42-9C5E-498F-B19F3294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 l="-1188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69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34E18-17E7-BAEE-DA4B-A4104CBC6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7BF2-C54B-B00D-CB56-C6178A46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277F6A-6B70-F3F3-67E7-75480A31499B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AD693A0-8156-3A41-A7F8-14A6AD28AF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Algorithm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Start with the null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(no predictors)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Fit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models that contain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	predictors 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Keep only the one that has the smallest 	RSS.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Select the “best”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AD693A0-8156-3A41-A7F8-14A6AD28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 l="-1188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CE00006-8A48-B4A3-42D8-311C849D9E8A}"/>
              </a:ext>
            </a:extLst>
          </p:cNvPr>
          <p:cNvSpPr/>
          <p:nvPr/>
        </p:nvSpPr>
        <p:spPr>
          <a:xfrm>
            <a:off x="4848309" y="5389301"/>
            <a:ext cx="5197642" cy="10407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Can we do this for models that are not least-squares regression models?</a:t>
            </a:r>
          </a:p>
        </p:txBody>
      </p:sp>
    </p:spTree>
    <p:extLst>
      <p:ext uri="{BB962C8B-B14F-4D97-AF65-F5344CB8AC3E}">
        <p14:creationId xmlns:p14="http://schemas.microsoft.com/office/powerpoint/2010/main" val="345857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25BF-81E1-D2F9-F9C7-87C78428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909-1AF2-8068-958E-2F7DA03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77D7-FA87-7FF8-FBA7-E956B4B4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Validation / Error </a:t>
            </a:r>
          </a:p>
          <a:p>
            <a:pPr>
              <a:defRPr/>
            </a:pPr>
            <a:r>
              <a:rPr lang="en-US" sz="2400" dirty="0"/>
              <a:t>Linear Model selection and Regularization</a:t>
            </a:r>
          </a:p>
          <a:p>
            <a:pPr lvl="1">
              <a:defRPr/>
            </a:pPr>
            <a:r>
              <a:rPr lang="en-US" sz="2400" dirty="0"/>
              <a:t>Best Subset Selection</a:t>
            </a:r>
          </a:p>
          <a:p>
            <a:pPr lvl="1">
              <a:defRPr/>
            </a:pPr>
            <a:r>
              <a:rPr lang="en-US" sz="2400" dirty="0"/>
              <a:t>Stepwise Selection</a:t>
            </a:r>
          </a:p>
          <a:p>
            <a:pPr lvl="1">
              <a:defRPr/>
            </a:pPr>
            <a:r>
              <a:rPr lang="en-US" sz="2400" dirty="0"/>
              <a:t>Choosing the Optimal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16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EFE4-13E7-F113-0B1E-F39ADCC3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C684-922C-B49D-8108-E5D2DA48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D35EFC8-83AE-E494-515A-3A6E9AFBEA3E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C78731-7D5B-B968-A3B8-2872F49799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Algorithm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Start with the null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(no predictors)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Fit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models that contain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	predictors 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Keep only the one that has the smallest 	RSS.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Select the “best”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C78731-7D5B-B968-A3B8-2872F497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 l="-1188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78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D18E-B00A-F972-1F0D-664D7007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F304-FB51-DF75-8F30-070A5D3E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D050B1B-C2FA-9CD8-AD66-1FAB456A00C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5FD6835-F6E4-C0FD-D6BC-7E01F5F5E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Algorithm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Start with the null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(no predictors)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Fit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models that contain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	predictors 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Keep only the one that has the smallest 	RSS.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Select the “best”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5FD6835-F6E4-C0FD-D6BC-7E01F5F5E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 l="-1188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E42AC4-6DBA-5388-72EB-CDBB0C73D96D}"/>
              </a:ext>
            </a:extLst>
          </p:cNvPr>
          <p:cNvSpPr/>
          <p:nvPr/>
        </p:nvSpPr>
        <p:spPr>
          <a:xfrm>
            <a:off x="4848309" y="5389301"/>
            <a:ext cx="5197642" cy="10407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What drawbacks do you see to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41115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AADF7-D128-B20D-3313-736355FC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9798-DB3B-D4A9-17C1-C94C676D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34DA4-2794-B1A9-34DF-2EBE92FB41A3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5453BF0-58A5-E82C-7F1D-994358F8A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Model overload 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Number of possible models on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predictors is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5453BF0-58A5-E82C-7F1D-994358F8A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 l="-1188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1B672F-0385-04A0-3C6D-7A0885F521D2}"/>
              </a:ext>
            </a:extLst>
          </p:cNvPr>
          <p:cNvSpPr/>
          <p:nvPr/>
        </p:nvSpPr>
        <p:spPr>
          <a:xfrm>
            <a:off x="4848309" y="3429001"/>
            <a:ext cx="5102515" cy="17884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How many possible models do we get for 10 predictors? For 20?</a:t>
            </a:r>
          </a:p>
        </p:txBody>
      </p:sp>
    </p:spTree>
    <p:extLst>
      <p:ext uri="{BB962C8B-B14F-4D97-AF65-F5344CB8AC3E}">
        <p14:creationId xmlns:p14="http://schemas.microsoft.com/office/powerpoint/2010/main" val="79052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2119B-263E-E525-1CFA-B2AFC2BD5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7219-8E91-3A31-4A65-A67FFB5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CCBB28-778C-B722-A6B7-AC71335E659F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E2F4638-5FC4-AAA7-6E54-A2F1C2D4C7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Model overload 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Number of possible models on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predictors is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E2F4638-5FC4-AAA7-6E54-A2F1C2D4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 l="-1188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E8936-DD7B-E6E5-565F-B07B504F67F2}"/>
              </a:ext>
            </a:extLst>
          </p:cNvPr>
          <p:cNvSpPr/>
          <p:nvPr/>
        </p:nvSpPr>
        <p:spPr>
          <a:xfrm>
            <a:off x="4895872" y="3020437"/>
            <a:ext cx="5102515" cy="17884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As we fit more and more models, what happens to our estimated coefficients?</a:t>
            </a:r>
          </a:p>
        </p:txBody>
      </p:sp>
    </p:spTree>
    <p:extLst>
      <p:ext uri="{BB962C8B-B14F-4D97-AF65-F5344CB8AC3E}">
        <p14:creationId xmlns:p14="http://schemas.microsoft.com/office/powerpoint/2010/main" val="3641053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71E9B-7027-57DF-D5F2-4E22F6631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BB4C-AC16-4590-D682-6A913522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BF4377-5596-1B1A-435D-7725A7B834B3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46FA93-AB99-19F9-A31B-F3E5B15E20A7}"/>
              </a:ext>
            </a:extLst>
          </p:cNvPr>
          <p:cNvSpPr txBox="1">
            <a:spLocks/>
          </p:cNvSpPr>
          <p:nvPr/>
        </p:nvSpPr>
        <p:spPr>
          <a:xfrm>
            <a:off x="4021668" y="206681"/>
            <a:ext cx="7467600" cy="6002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What if we could eliminate some of our model options?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337B97-A8EE-C4C0-92AB-E6E236364428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9E941-1282-A529-0A91-562E21715A19}"/>
              </a:ext>
            </a:extLst>
          </p:cNvPr>
          <p:cNvGrpSpPr/>
          <p:nvPr/>
        </p:nvGrpSpPr>
        <p:grpSpPr>
          <a:xfrm>
            <a:off x="6330786" y="1375442"/>
            <a:ext cx="4572000" cy="1371600"/>
            <a:chOff x="2057400" y="2362200"/>
            <a:chExt cx="4572000" cy="1371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DB7EB6-2696-A1DA-299E-0AF432E20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514600"/>
              <a:ext cx="1498895" cy="11049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188FCF-B6C8-6BE5-A457-92A33C57A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0" y="2438400"/>
              <a:ext cx="792170" cy="1219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8114B7-31F5-79CC-C3E8-958B5A3D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1000" y="2514600"/>
              <a:ext cx="1092200" cy="1092200"/>
            </a:xfrm>
            <a:prstGeom prst="rect">
              <a:avLst/>
            </a:prstGeom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7A4DA75-7704-0C3F-EDDD-E58705128EFE}"/>
                </a:ext>
              </a:extLst>
            </p:cNvPr>
            <p:cNvSpPr/>
            <p:nvPr/>
          </p:nvSpPr>
          <p:spPr>
            <a:xfrm>
              <a:off x="2057400" y="2362200"/>
              <a:ext cx="16764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C443F61-093D-78ED-BA78-36AC366340A5}"/>
                </a:ext>
              </a:extLst>
            </p:cNvPr>
            <p:cNvSpPr/>
            <p:nvPr/>
          </p:nvSpPr>
          <p:spPr>
            <a:xfrm>
              <a:off x="3962400" y="2362200"/>
              <a:ext cx="12192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83FF44-D116-AB60-4A9B-E8A2801616E9}"/>
                </a:ext>
              </a:extLst>
            </p:cNvPr>
            <p:cNvSpPr/>
            <p:nvPr/>
          </p:nvSpPr>
          <p:spPr>
            <a:xfrm>
              <a:off x="5334000" y="2362200"/>
              <a:ext cx="12954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7532DE-985D-710A-4F92-D0693BF153D4}"/>
              </a:ext>
            </a:extLst>
          </p:cNvPr>
          <p:cNvGrpSpPr/>
          <p:nvPr/>
        </p:nvGrpSpPr>
        <p:grpSpPr>
          <a:xfrm>
            <a:off x="3816186" y="2899442"/>
            <a:ext cx="7772400" cy="1447800"/>
            <a:chOff x="533400" y="3886200"/>
            <a:chExt cx="7772400" cy="14478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831E48E-B9AE-303F-F64B-F08EEBBC7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3600" y="3962400"/>
              <a:ext cx="792170" cy="12192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054B912-2514-0DD0-7FD0-C5690C648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3962400"/>
              <a:ext cx="792170" cy="12192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713DB7-0708-E045-3921-71C769F5C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600" y="4241800"/>
              <a:ext cx="1092200" cy="1092200"/>
            </a:xfrm>
            <a:prstGeom prst="rect">
              <a:avLst/>
            </a:prstGeom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04A4B7C-B7C4-BA45-861D-16DD31CC9E22}"/>
                </a:ext>
              </a:extLst>
            </p:cNvPr>
            <p:cNvSpPr/>
            <p:nvPr/>
          </p:nvSpPr>
          <p:spPr>
            <a:xfrm>
              <a:off x="533400" y="3886200"/>
              <a:ext cx="25146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E97B1B6-787A-273D-9755-F6999B538E26}"/>
                </a:ext>
              </a:extLst>
            </p:cNvPr>
            <p:cNvSpPr/>
            <p:nvPr/>
          </p:nvSpPr>
          <p:spPr>
            <a:xfrm>
              <a:off x="3352800" y="3886200"/>
              <a:ext cx="25146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CD70663-1038-7EFE-2C3E-9F3D7AD0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8200" y="4241800"/>
              <a:ext cx="1092200" cy="1092200"/>
            </a:xfrm>
            <a:prstGeom prst="rect">
              <a:avLst/>
            </a:prstGeom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3447C5C-9F73-8925-5499-94E780E825B0}"/>
                </a:ext>
              </a:extLst>
            </p:cNvPr>
            <p:cNvSpPr/>
            <p:nvPr/>
          </p:nvSpPr>
          <p:spPr>
            <a:xfrm>
              <a:off x="6019800" y="3886200"/>
              <a:ext cx="22860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AAA2EC-D1AC-9402-7CBC-B40A00561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4114800"/>
              <a:ext cx="1498895" cy="11049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3A2CA73-CE46-DCD4-A2D3-9D81121E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38600"/>
              <a:ext cx="1498895" cy="11049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84EE59-E953-C784-40D0-668F1A224336}"/>
              </a:ext>
            </a:extLst>
          </p:cNvPr>
          <p:cNvGrpSpPr/>
          <p:nvPr/>
        </p:nvGrpSpPr>
        <p:grpSpPr>
          <a:xfrm>
            <a:off x="5949786" y="4423442"/>
            <a:ext cx="3581400" cy="1371600"/>
            <a:chOff x="2667000" y="5410200"/>
            <a:chExt cx="3581400" cy="13716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6F96B1-5602-4FF7-CB5F-9404A5EE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7030" y="5486400"/>
              <a:ext cx="792170" cy="12192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0521C66-68A3-A84B-ABC3-11F0B89C7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5613400"/>
              <a:ext cx="1092200" cy="1092200"/>
            </a:xfrm>
            <a:prstGeom prst="rect">
              <a:avLst/>
            </a:prstGeom>
          </p:spPr>
        </p:pic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0708FDC-F5B9-6CE7-88C3-318D6721D946}"/>
                </a:ext>
              </a:extLst>
            </p:cNvPr>
            <p:cNvSpPr/>
            <p:nvPr/>
          </p:nvSpPr>
          <p:spPr>
            <a:xfrm>
              <a:off x="2667000" y="5410200"/>
              <a:ext cx="3581400" cy="1371600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0AD3891-3BB6-60D9-47A1-55C9428AA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9400" y="5562600"/>
              <a:ext cx="1498895" cy="1104900"/>
            </a:xfrm>
            <a:prstGeom prst="rect">
              <a:avLst/>
            </a:prstGeom>
          </p:spPr>
        </p:pic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B226ECB-8298-CD37-5686-DAF12C0FF9E1}"/>
              </a:ext>
            </a:extLst>
          </p:cNvPr>
          <p:cNvSpPr/>
          <p:nvPr/>
        </p:nvSpPr>
        <p:spPr>
          <a:xfrm>
            <a:off x="4806786" y="1375442"/>
            <a:ext cx="1295400" cy="13716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2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A296-D570-4965-0464-FDA5F4A6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3CD8-93A9-C66F-265A-600A7C8C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821D44-EF53-0185-E4B1-2CA1FE98B02C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5E54766-DB29-32F2-0B82-8B588FEA9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Ex.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5E54766-DB29-32F2-0B82-8B588FEA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 l="-1188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EE3123-75FF-0D11-F705-2766E4A2D7A1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77FC1F1-6365-A958-F107-7869BB2ED350}"/>
              </a:ext>
            </a:extLst>
          </p:cNvPr>
          <p:cNvSpPr/>
          <p:nvPr/>
        </p:nvSpPr>
        <p:spPr>
          <a:xfrm>
            <a:off x="7055224" y="4476637"/>
            <a:ext cx="838200" cy="3810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C000"/>
            </a:solidFill>
            <a:prstDash val="solid"/>
          </a:ln>
          <a:effectLst>
            <a:glow rad="101600">
              <a:srgbClr val="FFC000">
                <a:alpha val="40000"/>
              </a:srgb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185DAEA-75E2-978B-9F64-B84BC82C2DB9}"/>
              </a:ext>
            </a:extLst>
          </p:cNvPr>
          <p:cNvSpPr/>
          <p:nvPr/>
        </p:nvSpPr>
        <p:spPr>
          <a:xfrm>
            <a:off x="7512424" y="3638437"/>
            <a:ext cx="685800" cy="3810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C000"/>
            </a:solidFill>
            <a:prstDash val="solid"/>
          </a:ln>
          <a:effectLst>
            <a:glow rad="101600">
              <a:srgbClr val="FFC000">
                <a:alpha val="40000"/>
              </a:srgb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B8886876-838C-6B52-446F-AE2B038C17CF}"/>
              </a:ext>
            </a:extLst>
          </p:cNvPr>
          <p:cNvSpPr/>
          <p:nvPr/>
        </p:nvSpPr>
        <p:spPr>
          <a:xfrm>
            <a:off x="6369424" y="2833765"/>
            <a:ext cx="460248" cy="3810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C000"/>
            </a:solidFill>
            <a:prstDash val="solid"/>
          </a:ln>
          <a:effectLst>
            <a:glow rad="101600">
              <a:srgbClr val="FFC000">
                <a:alpha val="40000"/>
              </a:srgb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CD020B83-2AFE-CE43-6D56-87D996192014}"/>
              </a:ext>
            </a:extLst>
          </p:cNvPr>
          <p:cNvSpPr/>
          <p:nvPr/>
        </p:nvSpPr>
        <p:spPr>
          <a:xfrm>
            <a:off x="6521824" y="2038237"/>
            <a:ext cx="457200" cy="3810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C000"/>
            </a:solidFill>
            <a:prstDash val="solid"/>
          </a:ln>
          <a:effectLst>
            <a:glow rad="101600">
              <a:srgbClr val="FFC000">
                <a:alpha val="40000"/>
              </a:srgb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0D416BEB-6D58-036D-1D78-980675DFB5B6}"/>
              </a:ext>
            </a:extLst>
          </p:cNvPr>
          <p:cNvSpPr txBox="1">
            <a:spLocks/>
          </p:cNvSpPr>
          <p:nvPr/>
        </p:nvSpPr>
        <p:spPr>
          <a:xfrm>
            <a:off x="3397624" y="1123837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003470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Lucida Grande"/>
              <a:buChar char="-"/>
              <a:defRPr sz="2000" kern="1200">
                <a:solidFill>
                  <a:srgbClr val="003470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"/>
              <a:defRPr sz="1800" kern="1200">
                <a:solidFill>
                  <a:srgbClr val="003470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003470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003470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47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 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34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47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 B  C  D  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34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47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  AC  AD  AE  BC  BD  BE  CD  CE 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34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47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ABC  ABD  ABE  ACD  ACE  ADE  BCD  BCE  BDE  CDE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34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47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ABCD  ABCE  ABDE  ACDE  BCDE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34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47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ABCDE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90B5F06-BC28-12B9-6510-212642B5563E}"/>
              </a:ext>
            </a:extLst>
          </p:cNvPr>
          <p:cNvGrpSpPr/>
          <p:nvPr/>
        </p:nvGrpSpPr>
        <p:grpSpPr>
          <a:xfrm>
            <a:off x="6750424" y="1581037"/>
            <a:ext cx="1524000" cy="457200"/>
            <a:chOff x="3810000" y="2057400"/>
            <a:chExt cx="1524000" cy="45720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3BB9FAB-97BE-19E2-97BF-ED83D11368D3}"/>
                </a:ext>
              </a:extLst>
            </p:cNvPr>
            <p:cNvCxnSpPr/>
            <p:nvPr/>
          </p:nvCxnSpPr>
          <p:spPr>
            <a:xfrm flipH="1">
              <a:off x="3810000" y="2057400"/>
              <a:ext cx="7620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2E94541-0F22-9BC7-11AB-37B9736D1FF7}"/>
                </a:ext>
              </a:extLst>
            </p:cNvPr>
            <p:cNvCxnSpPr/>
            <p:nvPr/>
          </p:nvCxnSpPr>
          <p:spPr>
            <a:xfrm flipH="1">
              <a:off x="4267200" y="2057400"/>
              <a:ext cx="3048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39C1BB5-AC05-408C-3721-560A26867652}"/>
                </a:ext>
              </a:extLst>
            </p:cNvPr>
            <p:cNvCxnSpPr/>
            <p:nvPr/>
          </p:nvCxnSpPr>
          <p:spPr>
            <a:xfrm>
              <a:off x="4572000" y="2057400"/>
              <a:ext cx="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B8DF762-6483-28F2-5503-A52349EBD7D8}"/>
                </a:ext>
              </a:extLst>
            </p:cNvPr>
            <p:cNvCxnSpPr/>
            <p:nvPr/>
          </p:nvCxnSpPr>
          <p:spPr>
            <a:xfrm>
              <a:off x="4572000" y="2057400"/>
              <a:ext cx="7620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E63BAA7-2AA6-7F95-F70B-F16D02A0DF6A}"/>
                </a:ext>
              </a:extLst>
            </p:cNvPr>
            <p:cNvCxnSpPr/>
            <p:nvPr/>
          </p:nvCxnSpPr>
          <p:spPr>
            <a:xfrm>
              <a:off x="4572000" y="2057400"/>
              <a:ext cx="3048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DF0D10B-9945-9DE0-E643-EF56DFBB3E5C}"/>
              </a:ext>
            </a:extLst>
          </p:cNvPr>
          <p:cNvGrpSpPr/>
          <p:nvPr/>
        </p:nvGrpSpPr>
        <p:grpSpPr>
          <a:xfrm>
            <a:off x="4921624" y="2419237"/>
            <a:ext cx="1828800" cy="457200"/>
            <a:chOff x="2743200" y="2057400"/>
            <a:chExt cx="1828800" cy="457200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68EBF45-CE8A-3AB2-3D27-8DD8192BBF04}"/>
                </a:ext>
              </a:extLst>
            </p:cNvPr>
            <p:cNvCxnSpPr/>
            <p:nvPr/>
          </p:nvCxnSpPr>
          <p:spPr>
            <a:xfrm flipH="1">
              <a:off x="2743200" y="2057400"/>
              <a:ext cx="18288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5104494-DFDA-108A-CCFE-017A2EC78D83}"/>
                </a:ext>
              </a:extLst>
            </p:cNvPr>
            <p:cNvCxnSpPr/>
            <p:nvPr/>
          </p:nvCxnSpPr>
          <p:spPr>
            <a:xfrm flipH="1">
              <a:off x="3352800" y="2057400"/>
              <a:ext cx="12192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372E437-3976-7181-341D-15EE31CFE413}"/>
                </a:ext>
              </a:extLst>
            </p:cNvPr>
            <p:cNvCxnSpPr/>
            <p:nvPr/>
          </p:nvCxnSpPr>
          <p:spPr>
            <a:xfrm flipH="1">
              <a:off x="3962400" y="2057400"/>
              <a:ext cx="6096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C82C051-AB5E-7E4E-4782-7825EA187212}"/>
                </a:ext>
              </a:extLst>
            </p:cNvPr>
            <p:cNvCxnSpPr/>
            <p:nvPr/>
          </p:nvCxnSpPr>
          <p:spPr>
            <a:xfrm flipH="1">
              <a:off x="4495800" y="2057400"/>
              <a:ext cx="762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E05C71-4BC3-721D-B050-3EC3AC7570F6}"/>
              </a:ext>
            </a:extLst>
          </p:cNvPr>
          <p:cNvGrpSpPr/>
          <p:nvPr/>
        </p:nvGrpSpPr>
        <p:grpSpPr>
          <a:xfrm>
            <a:off x="5455024" y="3181237"/>
            <a:ext cx="2362200" cy="457200"/>
            <a:chOff x="3352800" y="2057400"/>
            <a:chExt cx="2362200" cy="45720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9704977-9EAD-EF51-6735-8A2FE1C6B4CB}"/>
                </a:ext>
              </a:extLst>
            </p:cNvPr>
            <p:cNvCxnSpPr/>
            <p:nvPr/>
          </p:nvCxnSpPr>
          <p:spPr>
            <a:xfrm flipH="1">
              <a:off x="3352800" y="2057400"/>
              <a:ext cx="12192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32D9C38-BBD7-8601-7C0B-0837F7B664A2}"/>
                </a:ext>
              </a:extLst>
            </p:cNvPr>
            <p:cNvCxnSpPr/>
            <p:nvPr/>
          </p:nvCxnSpPr>
          <p:spPr>
            <a:xfrm>
              <a:off x="4572000" y="2057400"/>
              <a:ext cx="3048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9E6B6F1-039E-926F-0A83-48F2AFD54D9D}"/>
                </a:ext>
              </a:extLst>
            </p:cNvPr>
            <p:cNvCxnSpPr/>
            <p:nvPr/>
          </p:nvCxnSpPr>
          <p:spPr>
            <a:xfrm>
              <a:off x="4572000" y="2057400"/>
              <a:ext cx="11430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59E3A05-85FE-0F02-DB98-4335062435D2}"/>
              </a:ext>
            </a:extLst>
          </p:cNvPr>
          <p:cNvGrpSpPr/>
          <p:nvPr/>
        </p:nvGrpSpPr>
        <p:grpSpPr>
          <a:xfrm>
            <a:off x="7436224" y="4019437"/>
            <a:ext cx="990600" cy="457200"/>
            <a:chOff x="4191000" y="2057400"/>
            <a:chExt cx="990600" cy="457200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E316860-9C48-38A2-82D4-E9AD6B48714D}"/>
                </a:ext>
              </a:extLst>
            </p:cNvPr>
            <p:cNvCxnSpPr/>
            <p:nvPr/>
          </p:nvCxnSpPr>
          <p:spPr>
            <a:xfrm flipH="1">
              <a:off x="4191000" y="2057400"/>
              <a:ext cx="3810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5BC8C0C-C409-51A9-102C-C4683206F57E}"/>
                </a:ext>
              </a:extLst>
            </p:cNvPr>
            <p:cNvCxnSpPr/>
            <p:nvPr/>
          </p:nvCxnSpPr>
          <p:spPr>
            <a:xfrm>
              <a:off x="4572000" y="2057400"/>
              <a:ext cx="609600" cy="457200"/>
            </a:xfrm>
            <a:prstGeom prst="straightConnector1">
              <a:avLst/>
            </a:prstGeom>
            <a:noFill/>
            <a:ln w="57150" cap="rnd" cmpd="sng" algn="ctr">
              <a:solidFill>
                <a:srgbClr val="003470"/>
              </a:solidFill>
              <a:prstDash val="solid"/>
              <a:headEnd type="none"/>
              <a:tailEnd type="triangle"/>
            </a:ln>
            <a:effectLst/>
          </p:spPr>
        </p:cxn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0AF1A9F-2012-854D-2EC8-B56DBDEFE67C}"/>
              </a:ext>
            </a:extLst>
          </p:cNvPr>
          <p:cNvCxnSpPr/>
          <p:nvPr/>
        </p:nvCxnSpPr>
        <p:spPr>
          <a:xfrm flipH="1">
            <a:off x="7436224" y="4933837"/>
            <a:ext cx="76200" cy="457200"/>
          </a:xfrm>
          <a:prstGeom prst="straightConnector1">
            <a:avLst/>
          </a:prstGeom>
          <a:noFill/>
          <a:ln w="57150" cap="rnd" cmpd="sng" algn="ctr">
            <a:solidFill>
              <a:srgbClr val="00347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C974A3-E92C-7076-1BA8-B3CB70E74414}"/>
              </a:ext>
            </a:extLst>
          </p:cNvPr>
          <p:cNvSpPr/>
          <p:nvPr/>
        </p:nvSpPr>
        <p:spPr>
          <a:xfrm>
            <a:off x="6963784" y="2833765"/>
            <a:ext cx="3429000" cy="347472"/>
          </a:xfrm>
          <a:prstGeom prst="rect">
            <a:avLst/>
          </a:prstGeom>
          <a:solidFill>
            <a:srgbClr val="FFFFFF">
              <a:alpha val="75000"/>
            </a:srgbClr>
          </a:solidFill>
          <a:ln w="264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A8EA94-F162-6DD3-CC05-28D5BA2838D7}"/>
              </a:ext>
            </a:extLst>
          </p:cNvPr>
          <p:cNvGrpSpPr/>
          <p:nvPr/>
        </p:nvGrpSpPr>
        <p:grpSpPr>
          <a:xfrm>
            <a:off x="3626224" y="3668917"/>
            <a:ext cx="7766304" cy="350520"/>
            <a:chOff x="685800" y="4145280"/>
            <a:chExt cx="7766304" cy="35052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A7EF0ED-9032-5AC5-DDDC-8696B03D8BB6}"/>
                </a:ext>
              </a:extLst>
            </p:cNvPr>
            <p:cNvSpPr/>
            <p:nvPr/>
          </p:nvSpPr>
          <p:spPr>
            <a:xfrm>
              <a:off x="5404104" y="4148328"/>
              <a:ext cx="3048000" cy="347472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 w="264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46B29D0-F1A0-B6CA-532A-0D503B647770}"/>
                </a:ext>
              </a:extLst>
            </p:cNvPr>
            <p:cNvSpPr/>
            <p:nvPr/>
          </p:nvSpPr>
          <p:spPr>
            <a:xfrm>
              <a:off x="3009900" y="4145280"/>
              <a:ext cx="647700" cy="347472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 w="264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659A0C1-6B02-68D8-2EEA-D1A16B97C81F}"/>
                </a:ext>
              </a:extLst>
            </p:cNvPr>
            <p:cNvSpPr/>
            <p:nvPr/>
          </p:nvSpPr>
          <p:spPr>
            <a:xfrm>
              <a:off x="685800" y="4145280"/>
              <a:ext cx="1436370" cy="347472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 w="264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39E5A25-11ED-CD76-71B4-A1D778880566}"/>
              </a:ext>
            </a:extLst>
          </p:cNvPr>
          <p:cNvGrpSpPr/>
          <p:nvPr/>
        </p:nvGrpSpPr>
        <p:grpSpPr>
          <a:xfrm>
            <a:off x="5062594" y="4476637"/>
            <a:ext cx="4888230" cy="381000"/>
            <a:chOff x="2122170" y="4953000"/>
            <a:chExt cx="4888230" cy="381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30AE7CA-12F4-E04E-B8C8-1819346A99E3}"/>
                </a:ext>
              </a:extLst>
            </p:cNvPr>
            <p:cNvSpPr/>
            <p:nvPr/>
          </p:nvSpPr>
          <p:spPr>
            <a:xfrm>
              <a:off x="2122170" y="4986528"/>
              <a:ext cx="1901190" cy="347472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 w="264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873A70E-27C5-2578-AD5C-7FAD484997A3}"/>
                </a:ext>
              </a:extLst>
            </p:cNvPr>
            <p:cNvSpPr/>
            <p:nvPr/>
          </p:nvSpPr>
          <p:spPr>
            <a:xfrm>
              <a:off x="6104763" y="4953000"/>
              <a:ext cx="905637" cy="347472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 w="264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1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1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6B24B-3E0C-E9AB-A44C-7C3597361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FA51-45B4-4940-0C3F-3F1E3D79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4AA3FC-4427-7F6A-FAEC-3A1CE09256A2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DE902A4-E388-7BCB-7B1A-6B19E3F3CB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Algorithm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Start with the null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(no predictors)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Fit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models that augment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with exactly one predictor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Keep only the one that has the smallest 	RSS.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Select the “best”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DE902A4-E388-7BCB-7B1A-6B19E3F3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615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DF8A-7FA0-4051-04D0-05529D4D4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8A9E-EF91-F20A-1D0C-B7DA319E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887802-CE31-E1A7-AC3F-DCBB28D78CD1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5CAE629-247D-C418-0ECA-D216363D54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Far fewer models than best subset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Number of possible models on a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predictors is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5CAE629-247D-C418-0ECA-D216363D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 l="-1188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D69372-0205-8E3D-6F5D-EE2130680A8F}"/>
              </a:ext>
            </a:extLst>
          </p:cNvPr>
          <p:cNvSpPr/>
          <p:nvPr/>
        </p:nvSpPr>
        <p:spPr>
          <a:xfrm>
            <a:off x="4848309" y="3429001"/>
            <a:ext cx="5102515" cy="17884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How many possible models do we get for 10 predictors? For 20?</a:t>
            </a:r>
          </a:p>
        </p:txBody>
      </p:sp>
    </p:spTree>
    <p:extLst>
      <p:ext uri="{BB962C8B-B14F-4D97-AF65-F5344CB8AC3E}">
        <p14:creationId xmlns:p14="http://schemas.microsoft.com/office/powerpoint/2010/main" val="1543488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EB422-DF38-8662-4481-CECD57371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6B1-818B-25F2-78BE-09BF8800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0587B3-6F14-F281-3E2F-8A8CB0CABE9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A707AD-97BF-F0FF-1EAF-7882769EA7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Algorithm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Start with the null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(no predictors)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Fit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models that augment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	with exactly one predictor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Keep only the one that has the smallest 	RSS.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Select the “best”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A707AD-97BF-F0FF-1EAF-7882769EA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67DDB6A-C66F-D120-01EA-30697BF79DB0}"/>
              </a:ext>
            </a:extLst>
          </p:cNvPr>
          <p:cNvSpPr/>
          <p:nvPr/>
        </p:nvSpPr>
        <p:spPr>
          <a:xfrm>
            <a:off x="4641177" y="5174967"/>
            <a:ext cx="5611906" cy="12550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What potential downsides do you see?</a:t>
            </a:r>
          </a:p>
        </p:txBody>
      </p:sp>
    </p:spTree>
    <p:extLst>
      <p:ext uri="{BB962C8B-B14F-4D97-AF65-F5344CB8AC3E}">
        <p14:creationId xmlns:p14="http://schemas.microsoft.com/office/powerpoint/2010/main" val="241570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F1E8D-7820-985A-BEA0-4D123EA1F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F0C3-DE4D-DAA1-E623-87B57F6F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AF3A8DE-2ED5-7F71-987C-BAEA43D2FAA0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DBD02D3-4335-C82C-0FF4-680C56A0E0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Algorithm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Start with the full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(all predictors)</a:t>
                </a: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	Fit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models that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by 	exactly one predictor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Keep only the one that has the smallest 	RSS.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Select the “best”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DBD02D3-4335-C82C-0FF4-680C56A0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7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846566-D3E6-C81F-FAAF-13818B8114B8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 far, we’ve thought about how to evaluate our models using error calculations. 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Besides fit, what else might influence the effectiveness / accuracy of our models? </a:t>
            </a:r>
          </a:p>
        </p:txBody>
      </p:sp>
    </p:spTree>
    <p:extLst>
      <p:ext uri="{BB962C8B-B14F-4D97-AF65-F5344CB8AC3E}">
        <p14:creationId xmlns:p14="http://schemas.microsoft.com/office/powerpoint/2010/main" val="2362068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4F765-7439-322B-45D6-03CE650DD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D3AC-E775-6C8C-60C3-46B427A2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2D1815-BFAB-4543-C1CA-7488B17B4D9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49F3B3-ADC6-19B1-D347-0B2F748939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u="sng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Algorithm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Start with the full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(all predictors)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−1, …, 1</m:t>
                    </m:r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Fit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models that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by 	exactly one predictor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	Keep only the one that has the smallest 	RSS.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Select the “best”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effectLst>
                              <a:glow rad="228600">
                                <a:schemeClr val="accent3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49F3B3-ADC6-19B1-D347-0B2F7489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93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EE9E3-17F7-5A75-D7D8-24897F688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BB47-7165-9AC3-A5B6-9A7E8301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D2549C-A352-2981-F2E0-A76E1C585CA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C0BF662-A33D-8CF3-72F8-C402638A9D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Recall: measures of </a:t>
                </a: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training 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error (RSS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) are not good predictors of </a:t>
                </a: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test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error.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In addition, they are not good ways of comparing models with different numbers of predictors. 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C0BF662-A33D-8CF3-72F8-C402638A9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366CDF-78D9-DDAB-40F9-951A8D046CCF}"/>
              </a:ext>
            </a:extLst>
          </p:cNvPr>
          <p:cNvSpPr/>
          <p:nvPr/>
        </p:nvSpPr>
        <p:spPr>
          <a:xfrm>
            <a:off x="5667146" y="3665702"/>
            <a:ext cx="3766222" cy="99889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92198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68CEF-D996-5CAF-1BFC-5C90F9E5E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29B6-5040-97B0-EE54-4392AD40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C42662-00B4-3284-B4FA-C7B6507DFA1D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FB55E9-17F5-0542-6E7C-B9589ED3F0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Recall: measures of </a:t>
                </a: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training 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error (RSS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) are not good predictors of </a:t>
                </a: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test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error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We have two options for estimating test error: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Directly estimate using a validation set or CV</a:t>
                </a:r>
              </a:p>
              <a:p>
                <a:pPr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Indirectly estimate by making an adjustment to the training error to account for bias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FB55E9-17F5-0542-6E7C-B9589ED3F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847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E0AAE-FDED-7E2B-AAEE-3973B7668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90CC05-BF4B-3128-60E6-C8BBDA2EB6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90CC05-BF4B-3128-60E6-C8BBDA2EB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11D33E5-F2EE-A6DE-82F9-A0A8C46147B1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D5015AB-7725-01A3-9711-BDDC18CA35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Intuition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once all of the useful variables have been included in the model, adding additional junk variables will lead to only a small decrease in RSS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𝐴𝑑𝑗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  <m:r>
                        <a:rPr lang="en-US" sz="2400" b="0" i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𝑝𝑟𝑒𝑑𝑖𝑐𝑡𝑜𝑟𝑠</m:t>
                      </m:r>
                    </m:oMath>
                  </m:oMathPara>
                </a14:m>
                <a:endParaRPr lang="en-US" sz="2400" i="1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To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(get the best fit), we need to 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D5015AB-7725-01A3-9711-BDDC18CA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17BA69-0F17-3B84-0B7B-D09E2BAF97F4}"/>
              </a:ext>
            </a:extLst>
          </p:cNvPr>
          <p:cNvSpPr/>
          <p:nvPr/>
        </p:nvSpPr>
        <p:spPr>
          <a:xfrm>
            <a:off x="5046562" y="5117476"/>
            <a:ext cx="5926238" cy="92629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As d increases, what will happen to this term?</a:t>
            </a:r>
          </a:p>
        </p:txBody>
      </p:sp>
    </p:spTree>
    <p:extLst>
      <p:ext uri="{BB962C8B-B14F-4D97-AF65-F5344CB8AC3E}">
        <p14:creationId xmlns:p14="http://schemas.microsoft.com/office/powerpoint/2010/main" val="1685086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0F4EB-5C05-D4E6-6F1D-BAF6842D7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5519-EF51-4043-7C24-202673FB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AIC, BIC, and C</a:t>
            </a:r>
            <a:r>
              <a:rPr lang="en-US" baseline="-25000" dirty="0"/>
              <a:t>p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5F6126-C40C-27A2-5695-EDB37966A7A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B937FA1-131D-2617-D177-77D4DB3F52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Other ways to penalize RSS when more predictors are added: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B937FA1-131D-2617-D177-77D4DB3F5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FB0A180-2DCD-898C-8569-C07E3E62B4DE}"/>
                  </a:ext>
                </a:extLst>
              </p:cNvPr>
              <p:cNvSpPr/>
              <p:nvPr/>
            </p:nvSpPr>
            <p:spPr>
              <a:xfrm>
                <a:off x="4792349" y="2498129"/>
                <a:ext cx="5926238" cy="92629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As d increases, what will happen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/>
                  <a:t>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FB0A180-2DCD-898C-8569-C07E3E62B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349" y="2498129"/>
                <a:ext cx="5926238" cy="9262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560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38D7-B3B8-F226-2850-465ADB43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D7D6-2F01-818F-958A-625A662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AIC, BIC, and C</a:t>
            </a:r>
            <a:r>
              <a:rPr lang="en-US" baseline="-25000" dirty="0"/>
              <a:t>p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0550B0-FB7B-8C7D-3C88-7F76784B7815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7161598-9818-5EA6-1825-A4ADEDED55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Other ways to penalize RSS when more predictors are added: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7161598-9818-5EA6-1825-A4ADEDED5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522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7C2DF-BB00-1701-F52D-965D4FAE0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FFD7-1876-3FB6-4DA3-508B0FFE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AIC, BIC, and C</a:t>
            </a:r>
            <a:r>
              <a:rPr lang="en-US" baseline="-25000" dirty="0"/>
              <a:t>p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4BBCA3D-4DA5-11F4-2FA6-4972C6AD6B1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C7A84BD-BDBC-2E0D-1585-7EF88A9695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Other ways to penalize RSS when more predictors are added: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C7A84BD-BDBC-2E0D-1585-7EF88A96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E3C8FB8-D5E0-5B8C-1463-B19D4A142A00}"/>
                  </a:ext>
                </a:extLst>
              </p:cNvPr>
              <p:cNvSpPr/>
              <p:nvPr/>
            </p:nvSpPr>
            <p:spPr>
              <a:xfrm>
                <a:off x="4792349" y="4512124"/>
                <a:ext cx="5926238" cy="92629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As d increases, what will happen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𝐵𝐼𝐶</m:t>
                    </m:r>
                  </m:oMath>
                </a14:m>
                <a:r>
                  <a:rPr lang="en-US" sz="2200" dirty="0"/>
                  <a:t>? How will this differ if d is very large vs small?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E3C8FB8-D5E0-5B8C-1463-B19D4A142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349" y="4512124"/>
                <a:ext cx="5926238" cy="9262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387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C678-BE33-6D49-D8F8-C6811C85C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A4D5-F44E-FD29-EB35-0F0FBBCC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AIC, BIC, and C</a:t>
            </a:r>
            <a:r>
              <a:rPr lang="en-US" baseline="-25000" dirty="0"/>
              <a:t>p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AA87F4-39F7-7F5A-1B7B-86C106EE82F4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E8162C0-BFF9-2D47-0B71-4719F105E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Other ways to penalize RSS when more predictors are added: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All of these measures are supported by statistical theory. AIC and BIC are also defined for more general models beyond least squares.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E8162C0-BFF9-2D47-0B71-4719F105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206681"/>
                <a:ext cx="7467600" cy="600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143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9B409-5FB9-F0B4-8B5C-6D3C41DB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0AB-B0FE-6FAE-92A0-9C170E36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AIC, BIC, and C</a:t>
            </a:r>
            <a:r>
              <a:rPr lang="en-US" baseline="-25000" dirty="0"/>
              <a:t>p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1021112-9B4C-0B2F-937F-7F9A0D80F936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CBA844-28AE-9A50-6A2D-9CAF91F8EA2E}"/>
              </a:ext>
            </a:extLst>
          </p:cNvPr>
          <p:cNvSpPr txBox="1">
            <a:spLocks/>
          </p:cNvSpPr>
          <p:nvPr/>
        </p:nvSpPr>
        <p:spPr>
          <a:xfrm>
            <a:off x="4021668" y="206681"/>
            <a:ext cx="7467600" cy="600205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Credit dataset </a:t>
            </a:r>
          </a:p>
        </p:txBody>
      </p:sp>
      <p:pic>
        <p:nvPicPr>
          <p:cNvPr id="4" name="Picture 3" descr="A graph of a number of predictors&#10;&#10;Description automatically generated">
            <a:extLst>
              <a:ext uri="{FF2B5EF4-FFF2-40B4-BE49-F238E27FC236}">
                <a16:creationId xmlns:a16="http://schemas.microsoft.com/office/drawing/2014/main" id="{602C79BF-B055-D960-81F0-7576D713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77" y="1523991"/>
            <a:ext cx="8580456" cy="34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04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05681-C1C1-0C01-D2D6-08D3A2E7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4126-27E9-3C28-08F7-48990B5C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FB7037-A1FB-DD03-0A34-1654F9447BFC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1FA97B-16B6-16B9-2210-F53DA314F702}"/>
              </a:ext>
            </a:extLst>
          </p:cNvPr>
          <p:cNvSpPr txBox="1">
            <a:spLocks/>
          </p:cNvSpPr>
          <p:nvPr/>
        </p:nvSpPr>
        <p:spPr>
          <a:xfrm>
            <a:off x="4021668" y="206681"/>
            <a:ext cx="7467600" cy="600205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 have two options for estimating test error: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Directly estimate using a validation set or CV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Indirectly estimate by making an adjustment to the training error to account for bias 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When do we use one vs the other?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CV used to be very computationally expensive, so indirect measurements were developed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With the computers we have today, CV is no longer as expensive and is the preferred method </a:t>
            </a:r>
          </a:p>
        </p:txBody>
      </p:sp>
    </p:spTree>
    <p:extLst>
      <p:ext uri="{BB962C8B-B14F-4D97-AF65-F5344CB8AC3E}">
        <p14:creationId xmlns:p14="http://schemas.microsoft.com/office/powerpoint/2010/main" val="31058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846566-D3E6-C81F-FAAF-13818B8114B8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 far, we’ve thought about how to evaluate our models using error calculations. 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Besides fit, what else might influence the effectiveness / accuracy of our models? 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3"/>
              </a:rPr>
              <a:t>https://www.ted.com/talks/joy_buolamwini_how_i_m_fighting_bias_in_algorithms?language=en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hlinkClick r:id="rId4"/>
              </a:rPr>
              <a:t>http://gendershades.org/overview.html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71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BD68E-DF3E-5984-85C6-66120985E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A39B-FC3D-8A62-F8C0-59A9052C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4CDC15-1AC6-6A95-F4B9-FEEAB8D4EDC2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A8DAB-5910-D634-C958-BBCF8793BFA8}"/>
              </a:ext>
            </a:extLst>
          </p:cNvPr>
          <p:cNvSpPr txBox="1">
            <a:spLocks/>
          </p:cNvSpPr>
          <p:nvPr/>
        </p:nvSpPr>
        <p:spPr>
          <a:xfrm>
            <a:off x="4021668" y="206681"/>
            <a:ext cx="7467600" cy="600205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 have two options for estimating test error: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Directly estimate using a validation set or CV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Indirectly estimate by making an adjustment to the training error to account for bias 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When do we use one vs the other?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CV used to be very computationally expensive, so indirect measurements were developed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With the computers we have today, CV is no longer as expensive and is the preferred method 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What if all models have about the same error (within one SE of each other)?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Go with the simplest! </a:t>
            </a:r>
          </a:p>
        </p:txBody>
      </p:sp>
    </p:spTree>
    <p:extLst>
      <p:ext uri="{BB962C8B-B14F-4D97-AF65-F5344CB8AC3E}">
        <p14:creationId xmlns:p14="http://schemas.microsoft.com/office/powerpoint/2010/main" val="236075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3846566-D3E6-C81F-FAAF-13818B811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9268" y="864108"/>
                <a:ext cx="7467600" cy="51922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Moving back to linear models… 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In regression, the standard model is: 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3846566-D3E6-C81F-FAAF-13818B81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864108"/>
                <a:ext cx="7467600" cy="5192226"/>
              </a:xfrm>
              <a:prstGeom prst="rect">
                <a:avLst/>
              </a:prstGeom>
              <a:blipFill>
                <a:blip r:embed="rId3"/>
                <a:stretch>
                  <a:fillRect l="-1188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33B9EAF-15D7-3FF7-C441-AECD87F3E4A2}"/>
              </a:ext>
            </a:extLst>
          </p:cNvPr>
          <p:cNvSpPr/>
          <p:nvPr/>
        </p:nvSpPr>
        <p:spPr>
          <a:xfrm>
            <a:off x="4848309" y="3206129"/>
            <a:ext cx="5197642" cy="10407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/>
              <a:t>How did we find the coefficients for this model?</a:t>
            </a:r>
          </a:p>
        </p:txBody>
      </p:sp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01AFF-1953-F3B8-9DF7-6E8D8C977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DE53-1935-B874-486D-5E38EC47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4F2AE0-64E8-16E7-D9D0-A5E8CCAE8941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0A50E2-BC73-6B92-2DC6-F256039A67D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Content Placeholder 3" descr="3.1.pdf">
            <a:extLst>
              <a:ext uri="{FF2B5EF4-FFF2-40B4-BE49-F238E27FC236}">
                <a16:creationId xmlns:a16="http://schemas.microsoft.com/office/drawing/2014/main" id="{9498B2EF-3004-6D7C-6EFE-419DCF7C6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r="-4398" b="7156"/>
          <a:stretch/>
        </p:blipFill>
        <p:spPr>
          <a:xfrm>
            <a:off x="3557392" y="1633908"/>
            <a:ext cx="8305800" cy="501741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EC3D9-AC15-C18D-8ED6-CB2247FC5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392" y="4602173"/>
            <a:ext cx="1371600" cy="1401319"/>
          </a:xfrm>
          <a:prstGeom prst="rect">
            <a:avLst/>
          </a:prstGeom>
        </p:spPr>
      </p:pic>
      <p:pic>
        <p:nvPicPr>
          <p:cNvPr id="6" name="Picture 5" descr="Screen Shot 2016-01-30 at 4.50.09 PM.png">
            <a:extLst>
              <a:ext uri="{FF2B5EF4-FFF2-40B4-BE49-F238E27FC236}">
                <a16:creationId xmlns:a16="http://schemas.microsoft.com/office/drawing/2014/main" id="{B2141133-E1B7-6E8D-99AF-8E740BDE2D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9" r="62413"/>
          <a:stretch/>
        </p:blipFill>
        <p:spPr>
          <a:xfrm>
            <a:off x="4129922" y="1774519"/>
            <a:ext cx="2315176" cy="604650"/>
          </a:xfrm>
          <a:prstGeom prst="rect">
            <a:avLst/>
          </a:prstGeom>
        </p:spPr>
      </p:pic>
      <p:pic>
        <p:nvPicPr>
          <p:cNvPr id="7" name="Picture 6" descr="Screen Shot 2016-01-30 at 4.50.09 PM.png">
            <a:extLst>
              <a:ext uri="{FF2B5EF4-FFF2-40B4-BE49-F238E27FC236}">
                <a16:creationId xmlns:a16="http://schemas.microsoft.com/office/drawing/2014/main" id="{DCFA8DA6-0588-BBD9-F084-632F44BE9F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5" t="10169" r="890"/>
          <a:stretch/>
        </p:blipFill>
        <p:spPr>
          <a:xfrm>
            <a:off x="4166992" y="2384119"/>
            <a:ext cx="2714790" cy="6046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8D3A09-D75D-F862-475D-DC8EF6C38D60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Flashback: minimizing RSS</a:t>
            </a:r>
          </a:p>
        </p:txBody>
      </p:sp>
    </p:spTree>
    <p:extLst>
      <p:ext uri="{BB962C8B-B14F-4D97-AF65-F5344CB8AC3E}">
        <p14:creationId xmlns:p14="http://schemas.microsoft.com/office/powerpoint/2010/main" val="18463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Content Placeholder 3" descr="3.1.pdf">
            <a:extLst>
              <a:ext uri="{FF2B5EF4-FFF2-40B4-BE49-F238E27FC236}">
                <a16:creationId xmlns:a16="http://schemas.microsoft.com/office/drawing/2014/main" id="{302EFBDA-AE1E-9F39-E452-D7F9586A9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r="-4398" b="7156"/>
          <a:stretch/>
        </p:blipFill>
        <p:spPr>
          <a:xfrm>
            <a:off x="3557392" y="1633908"/>
            <a:ext cx="8305800" cy="501741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6E4098-007B-01C3-A448-954E26C6D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392" y="4602173"/>
            <a:ext cx="1371600" cy="1401319"/>
          </a:xfrm>
          <a:prstGeom prst="rect">
            <a:avLst/>
          </a:prstGeom>
        </p:spPr>
      </p:pic>
      <p:pic>
        <p:nvPicPr>
          <p:cNvPr id="6" name="Picture 5" descr="Screen Shot 2016-01-30 at 4.50.09 PM.png">
            <a:extLst>
              <a:ext uri="{FF2B5EF4-FFF2-40B4-BE49-F238E27FC236}">
                <a16:creationId xmlns:a16="http://schemas.microsoft.com/office/drawing/2014/main" id="{DA1DEB2A-044B-6599-6BB9-0EAC17617A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9" r="62413"/>
          <a:stretch/>
        </p:blipFill>
        <p:spPr>
          <a:xfrm>
            <a:off x="4129922" y="1774519"/>
            <a:ext cx="2315176" cy="604650"/>
          </a:xfrm>
          <a:prstGeom prst="rect">
            <a:avLst/>
          </a:prstGeom>
        </p:spPr>
      </p:pic>
      <p:pic>
        <p:nvPicPr>
          <p:cNvPr id="7" name="Picture 6" descr="Screen Shot 2016-01-30 at 4.50.09 PM.png">
            <a:extLst>
              <a:ext uri="{FF2B5EF4-FFF2-40B4-BE49-F238E27FC236}">
                <a16:creationId xmlns:a16="http://schemas.microsoft.com/office/drawing/2014/main" id="{BB0666D8-F630-30B5-DACB-78CAA65F5A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5" t="10169" r="890"/>
          <a:stretch/>
        </p:blipFill>
        <p:spPr>
          <a:xfrm>
            <a:off x="4166992" y="2384119"/>
            <a:ext cx="2714790" cy="6046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Flashback: minimizing RSS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3605D9E-B967-3561-6000-D24C0B861781}"/>
              </a:ext>
            </a:extLst>
          </p:cNvPr>
          <p:cNvSpPr/>
          <p:nvPr/>
        </p:nvSpPr>
        <p:spPr>
          <a:xfrm>
            <a:off x="4848309" y="3206129"/>
            <a:ext cx="5197642" cy="10407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Why do we minimize RSS?</a:t>
            </a:r>
          </a:p>
        </p:txBody>
      </p:sp>
    </p:spTree>
    <p:extLst>
      <p:ext uri="{BB962C8B-B14F-4D97-AF65-F5344CB8AC3E}">
        <p14:creationId xmlns:p14="http://schemas.microsoft.com/office/powerpoint/2010/main" val="6214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89AE3-0E49-8A9A-6668-DCD7D34E9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F24-C3B9-08A2-3A18-3D1EFF8B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96735E-EFDF-4EDF-DA3D-479103C35AA7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09D1E6-2EE0-4A10-66DD-8A013FB8335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872630-9F85-18A2-376B-7C453081E09A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Least Squares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Assumption 1: we’re fitting a linear model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Assumption 2: the true relationship between the predictors and the response is linear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73CABAE-5E49-3186-1361-B36339B6C34B}"/>
              </a:ext>
            </a:extLst>
          </p:cNvPr>
          <p:cNvSpPr/>
          <p:nvPr/>
        </p:nvSpPr>
        <p:spPr>
          <a:xfrm>
            <a:off x="4848309" y="3206129"/>
            <a:ext cx="5197642" cy="10407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What can we say about the </a:t>
            </a:r>
            <a:r>
              <a:rPr lang="en-US" sz="2200" b="1" dirty="0"/>
              <a:t>bias</a:t>
            </a:r>
            <a:r>
              <a:rPr lang="en-US" sz="2200" dirty="0"/>
              <a:t> of our least-squares estimates?</a:t>
            </a:r>
          </a:p>
        </p:txBody>
      </p:sp>
    </p:spTree>
    <p:extLst>
      <p:ext uri="{BB962C8B-B14F-4D97-AF65-F5344CB8AC3E}">
        <p14:creationId xmlns:p14="http://schemas.microsoft.com/office/powerpoint/2010/main" val="7848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730DB-81E3-EF9C-6182-6AF3AC368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854C-06C3-F02D-4A5C-06BDA40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0A7D98-05EE-97B8-5510-3FE5FB5B1DD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4E3EEB-08FD-4FDA-1745-2085DDE2C6E3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3A107B-2E7D-4A27-7329-78584415D5D7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Least Squares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Assumption 1: we’re fitting a linear model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Assumption 2: the true relationship between the predictors and the response is linear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Consider: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Case 1: the number of observations in the training data is much larger than the number of predictors (n &gt;&gt;p)</a:t>
            </a:r>
          </a:p>
          <a:p>
            <a:pPr lvl="1"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Variance should be low; our model will perform well on test observations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828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2080</TotalTime>
  <Words>2873</Words>
  <Application>Microsoft Macintosh PowerPoint</Application>
  <PresentationFormat>Widescreen</PresentationFormat>
  <Paragraphs>374</Paragraphs>
  <Slides>40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Corbel</vt:lpstr>
      <vt:lpstr>Helvetica</vt:lpstr>
      <vt:lpstr>Wingdings</vt:lpstr>
      <vt:lpstr>Wingdings 2</vt:lpstr>
      <vt:lpstr>Frame</vt:lpstr>
      <vt:lpstr>Equation</vt:lpstr>
      <vt:lpstr>Introduction to Machine Learning – Subset Selection</vt:lpstr>
      <vt:lpstr>Plan for Today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Subset selection</vt:lpstr>
      <vt:lpstr>Subset selection</vt:lpstr>
      <vt:lpstr>Subset selection</vt:lpstr>
      <vt:lpstr>Subset selection</vt:lpstr>
      <vt:lpstr>Subset selection</vt:lpstr>
      <vt:lpstr>Subset selection</vt:lpstr>
      <vt:lpstr>Subset selection</vt:lpstr>
      <vt:lpstr>Subset selection</vt:lpstr>
      <vt:lpstr>Subset selection</vt:lpstr>
      <vt:lpstr>Subset selection</vt:lpstr>
      <vt:lpstr>Subset selection</vt:lpstr>
      <vt:lpstr>Subset selection</vt:lpstr>
      <vt:lpstr>Subset selection</vt:lpstr>
      <vt:lpstr>Forward selection</vt:lpstr>
      <vt:lpstr>Stepwise selection</vt:lpstr>
      <vt:lpstr>Forward selection</vt:lpstr>
      <vt:lpstr>Backward selection</vt:lpstr>
      <vt:lpstr>Backward selection</vt:lpstr>
      <vt:lpstr>Choosing the Optimal Model</vt:lpstr>
      <vt:lpstr>Choosing the Optimal Model</vt:lpstr>
      <vt:lpstr>Adjusted R^2</vt:lpstr>
      <vt:lpstr>AIC, BIC, and Cp</vt:lpstr>
      <vt:lpstr>AIC, BIC, and Cp</vt:lpstr>
      <vt:lpstr>AIC, BIC, and Cp</vt:lpstr>
      <vt:lpstr>AIC, BIC, and Cp</vt:lpstr>
      <vt:lpstr>AIC, BIC, and Cp</vt:lpstr>
      <vt:lpstr>Choosing the optimal model</vt:lpstr>
      <vt:lpstr>Choosing the optimal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68</cp:revision>
  <cp:lastPrinted>2024-02-02T12:14:26Z</cp:lastPrinted>
  <dcterms:created xsi:type="dcterms:W3CDTF">2023-08-03T18:49:17Z</dcterms:created>
  <dcterms:modified xsi:type="dcterms:W3CDTF">2024-02-28T18:00:37Z</dcterms:modified>
</cp:coreProperties>
</file>