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570" r:id="rId3"/>
    <p:sldId id="49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1"/>
    <p:restoredTop sz="75640"/>
  </p:normalViewPr>
  <p:slideViewPr>
    <p:cSldViewPr snapToGrid="0">
      <p:cViewPr varScale="1">
        <p:scale>
          <a:sx n="92" d="100"/>
          <a:sy n="92" d="100"/>
        </p:scale>
        <p:origin x="192" y="9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Best subset:</a:t>
            </a:r>
            <a:r>
              <a:rPr lang="en-US" dirty="0"/>
              <a:t> try all possible combinations of predictors</a:t>
            </a:r>
          </a:p>
          <a:p>
            <a:pPr lvl="1"/>
            <a:r>
              <a:rPr lang="en-US" b="1" dirty="0"/>
              <a:t>Forward</a:t>
            </a:r>
            <a:r>
              <a:rPr lang="en-US" dirty="0"/>
              <a:t>: start with no predictors, greedily add one at a time</a:t>
            </a:r>
          </a:p>
          <a:p>
            <a:pPr lvl="1"/>
            <a:r>
              <a:rPr lang="en-US" b="1" dirty="0"/>
              <a:t>Backward</a:t>
            </a:r>
            <a:r>
              <a:rPr lang="en-US" dirty="0"/>
              <a:t>: start with all predictors, greedily remove one at a time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diamond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trying to find the smallest betas such that there is a budget for 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so, we need coefficients in the shaded area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that might not overlap with least squares </a:t>
            </a:r>
            <a:r>
              <a:rPr lang="en-US" dirty="0" err="1"/>
              <a:t>coeffieients</a:t>
            </a: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here, ellipses are contours centered on least squares solution (B hat)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contour means that all points on the ellipse have the same RSS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ellipses expand away from least squares, RSS increases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 is the first point where the ellipses intersect with a shaded region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Since ridge regression has a circular constraint with no sharp points, this intersection will not generally occur on an axis, and so the ridge regression coefficient estimates will be exclusively non-zero.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lasso has corners at each axis, and the ellipse will often intersect at one of these axes, when this occurs one coefficient is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same holds in higher dimensions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we’re exploring the space of possible models as if there were only finitely many of them</a:t>
            </a:r>
            <a:r>
              <a:rPr lang="is-IS" dirty="0"/>
              <a:t>, but there are actually infinitely many (why?)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estimates close to 0, less added to the RSS, which we want to minimize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lambda controls the relative impact of RSS and the penalty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grows, the shrinkage penalty grows and estimates will shrink towards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Selecting a good lambda is critical! we will discuss how later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Good news! we only have to fit one model per lambda!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No! Having predictors at different scales would influence our estimate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need to first standardize predictors by dividing by the SD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bias-variance trade off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increases, </a:t>
            </a:r>
            <a:r>
              <a:rPr lang="en-US" dirty="0" err="1"/>
              <a:t>flexability</a:t>
            </a:r>
            <a:r>
              <a:rPr lang="en-US" dirty="0"/>
              <a:t> decreases so variance goes down and bias goes up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decreases, </a:t>
            </a:r>
            <a:r>
              <a:rPr lang="en-US" dirty="0" err="1"/>
              <a:t>flexability</a:t>
            </a:r>
            <a:r>
              <a:rPr lang="en-US" dirty="0"/>
              <a:t> increases, so variance goes up and bias goes down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ridge regression works best in situations where least squares estimates have high variance: trades a small increase in bias for a large reduction in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Shrinkage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37713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works best in situations where the least-squares estimates have high variance. It trades a small increase in bias for a large reduction in variance.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24118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Drawback: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Does not actually perform variable selection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final model will include all predictors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If all we care about is prediction accuracy, this is not a problem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However, if we also care about model interpretability, it does pose a problem </a:t>
            </a:r>
          </a:p>
        </p:txBody>
      </p:sp>
    </p:spTree>
    <p:extLst>
      <p:ext uri="{BB962C8B-B14F-4D97-AF65-F5344CB8AC3E}">
        <p14:creationId xmlns:p14="http://schemas.microsoft.com/office/powerpoint/2010/main" val="41575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66F0F92-3458-9906-60C7-C3CF88832801}"/>
              </a:ext>
            </a:extLst>
          </p:cNvPr>
          <p:cNvSpPr/>
          <p:nvPr/>
        </p:nvSpPr>
        <p:spPr>
          <a:xfrm>
            <a:off x="8985555" y="4518031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</p:spTree>
    <p:extLst>
      <p:ext uri="{BB962C8B-B14F-4D97-AF65-F5344CB8AC3E}">
        <p14:creationId xmlns:p14="http://schemas.microsoft.com/office/powerpoint/2010/main" val="4722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/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Shrinkage Penalty – lasso uses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58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2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/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Consider the case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work out to in each case?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958F2-D5A0-9302-DD14-9465482FDCDC}"/>
              </a:ext>
            </a:extLst>
          </p:cNvPr>
          <p:cNvGrpSpPr/>
          <p:nvPr/>
        </p:nvGrpSpPr>
        <p:grpSpPr>
          <a:xfrm>
            <a:off x="3753119" y="1062576"/>
            <a:ext cx="4194691" cy="4909927"/>
            <a:chOff x="533400" y="1109873"/>
            <a:chExt cx="4194691" cy="4909927"/>
          </a:xfrm>
        </p:grpSpPr>
        <p:pic>
          <p:nvPicPr>
            <p:cNvPr id="16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05F6B2DB-3166-9202-0004-A8D1021F8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-3433"/>
            <a:stretch/>
          </p:blipFill>
          <p:spPr>
            <a:xfrm>
              <a:off x="533400" y="1143000"/>
              <a:ext cx="4042864" cy="4876800"/>
            </a:xfrm>
            <a:prstGeom prst="rect">
              <a:avLst/>
            </a:prstGeom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D8AD62-BAB3-793E-941B-28D057EC2CA4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2A8A3-800D-4CBC-7469-BCA3FB0F963F}"/>
              </a:ext>
            </a:extLst>
          </p:cNvPr>
          <p:cNvGrpSpPr/>
          <p:nvPr/>
        </p:nvGrpSpPr>
        <p:grpSpPr>
          <a:xfrm>
            <a:off x="8276351" y="1095703"/>
            <a:ext cx="4194691" cy="3084166"/>
            <a:chOff x="533400" y="1109873"/>
            <a:chExt cx="4194691" cy="3084166"/>
          </a:xfrm>
        </p:grpSpPr>
        <p:pic>
          <p:nvPicPr>
            <p:cNvPr id="19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36842B9E-7FAA-EB8E-4459-5CB8BFB0F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38534"/>
            <a:stretch/>
          </p:blipFill>
          <p:spPr>
            <a:xfrm>
              <a:off x="533400" y="1143000"/>
              <a:ext cx="4042864" cy="2961640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FD2CE5-31DD-80B2-9493-ABA2ECD12A8B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674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pic>
        <p:nvPicPr>
          <p:cNvPr id="16" name="Content Placeholder 3" descr="Screen Shot 2016-03-09 at 10.16.14 AM.png">
            <a:extLst>
              <a:ext uri="{FF2B5EF4-FFF2-40B4-BE49-F238E27FC236}">
                <a16:creationId xmlns:a16="http://schemas.microsoft.com/office/drawing/2014/main" id="{05F6B2DB-3166-9202-0004-A8D1021F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4" t="-3433" b="-3433"/>
          <a:stretch/>
        </p:blipFill>
        <p:spPr>
          <a:xfrm>
            <a:off x="3753119" y="1095703"/>
            <a:ext cx="4042864" cy="4876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0204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We choose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using cross validation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Choose a grid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Use CV to compute test error for each 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for which CV test error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is smallest  </a:t>
                </a:r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01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Shrinkage Methods</a:t>
            </a:r>
          </a:p>
          <a:p>
            <a:pPr lvl="1">
              <a:defRPr/>
            </a:pPr>
            <a:r>
              <a:rPr lang="en-US" sz="2400" dirty="0"/>
              <a:t>Ridge Regression</a:t>
            </a:r>
          </a:p>
          <a:p>
            <a:pPr lvl="1">
              <a:defRPr/>
            </a:pPr>
            <a:r>
              <a:rPr lang="en-US" sz="2400" dirty="0"/>
              <a:t>The Lasso </a:t>
            </a:r>
          </a:p>
          <a:p>
            <a:pPr lvl="1">
              <a:defRPr/>
            </a:pPr>
            <a:r>
              <a:rPr lang="en-US" sz="2400" dirty="0"/>
              <a:t>Selecting the Tuning Parameter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Form 3 groups.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your group write out the algorithm for your assigned subset selection method.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Best Subset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Forward Selection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Backward Selection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the pros and cons of your method? 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 looked at methods that determine good subsets of predictors to use when fitting linear models using least squares.  </a:t>
            </a:r>
          </a:p>
        </p:txBody>
      </p:sp>
    </p:spTree>
    <p:extLst>
      <p:ext uri="{BB962C8B-B14F-4D97-AF65-F5344CB8AC3E}">
        <p14:creationId xmlns:p14="http://schemas.microsoft.com/office/powerpoint/2010/main" val="621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 looked at methods that determine good subsets of predictors to use when fitting linear models using least squares. 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 alternative approach is to fit a model containing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predictors, but to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constrain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or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regularize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the coefficient estimates.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6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416577" y="5797083"/>
            <a:ext cx="6372982" cy="511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the shrinkage penalty reward?</a:t>
            </a:r>
          </a:p>
        </p:txBody>
      </p:sp>
    </p:spTree>
    <p:extLst>
      <p:ext uri="{BB962C8B-B14F-4D97-AF65-F5344CB8AC3E}">
        <p14:creationId xmlns:p14="http://schemas.microsoft.com/office/powerpoint/2010/main" val="2244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/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do in this equation? What happens when it is small (near 0)? Large (near infinity)?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3512278" y="5540830"/>
            <a:ext cx="7976990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RSS is scale invariant (multiplying any predictor by a constant won’t change RSS). Is the shrinkage penalty? </a:t>
            </a:r>
          </a:p>
        </p:txBody>
      </p:sp>
    </p:spTree>
    <p:extLst>
      <p:ext uri="{BB962C8B-B14F-4D97-AF65-F5344CB8AC3E}">
        <p14:creationId xmlns:p14="http://schemas.microsoft.com/office/powerpoint/2010/main" val="23304863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2150</TotalTime>
  <Words>1179</Words>
  <Application>Microsoft Macintosh PowerPoint</Application>
  <PresentationFormat>Widescreen</PresentationFormat>
  <Paragraphs>175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Helvetica</vt:lpstr>
      <vt:lpstr>Wingdings 2</vt:lpstr>
      <vt:lpstr>Frame</vt:lpstr>
      <vt:lpstr>Introduction to Machine Learning – Shrinkage Methods</vt:lpstr>
      <vt:lpstr>Plan for Today</vt:lpstr>
      <vt:lpstr>Warm Up: Subset Selection</vt:lpstr>
      <vt:lpstr>Motivation</vt:lpstr>
      <vt:lpstr>Motivation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  <vt:lpstr>The Lasso</vt:lpstr>
      <vt:lpstr>Tuning Parameter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71</cp:revision>
  <cp:lastPrinted>2024-02-02T12:14:26Z</cp:lastPrinted>
  <dcterms:created xsi:type="dcterms:W3CDTF">2023-08-03T18:49:17Z</dcterms:created>
  <dcterms:modified xsi:type="dcterms:W3CDTF">2024-02-28T17:52:58Z</dcterms:modified>
</cp:coreProperties>
</file>