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4"/>
  </p:notesMasterIdLst>
  <p:sldIdLst>
    <p:sldId id="256" r:id="rId2"/>
    <p:sldId id="257" r:id="rId3"/>
    <p:sldId id="275" r:id="rId4"/>
    <p:sldId id="281" r:id="rId5"/>
    <p:sldId id="282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83" r:id="rId15"/>
    <p:sldId id="284" r:id="rId16"/>
    <p:sldId id="294" r:id="rId17"/>
    <p:sldId id="295" r:id="rId18"/>
    <p:sldId id="285" r:id="rId19"/>
    <p:sldId id="296" r:id="rId20"/>
    <p:sldId id="297" r:id="rId21"/>
    <p:sldId id="298" r:id="rId22"/>
    <p:sldId id="29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1"/>
    <p:restoredTop sz="95707"/>
  </p:normalViewPr>
  <p:slideViewPr>
    <p:cSldViewPr snapToGrid="0">
      <p:cViewPr varScale="1">
        <p:scale>
          <a:sx n="109" d="100"/>
          <a:sy n="10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DEDD4-2C78-554A-AEF5-E26038B7904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D5457-4DAD-004C-BBBC-61324B6F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2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10/4/23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10/4/23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Use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is_popular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/>
              <a:t>and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filter() </a:t>
            </a:r>
            <a:r>
              <a:rPr lang="en-US" sz="2800" dirty="0"/>
              <a:t>to create a subset of </a:t>
            </a:r>
            <a:r>
              <a:rPr lang="en-US" sz="2800" dirty="0" err="1"/>
              <a:t>babynames</a:t>
            </a:r>
            <a:r>
              <a:rPr lang="en-US" sz="2800" dirty="0"/>
              <a:t> that contains only popular names</a:t>
            </a:r>
          </a:p>
        </p:txBody>
      </p:sp>
    </p:spTree>
    <p:extLst>
      <p:ext uri="{BB962C8B-B14F-4D97-AF65-F5344CB8AC3E}">
        <p14:creationId xmlns:p14="http://schemas.microsoft.com/office/powerpoint/2010/main" val="373795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Use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is_popular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/>
              <a:t>and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filter() </a:t>
            </a:r>
            <a:r>
              <a:rPr lang="en-US" sz="2800" dirty="0"/>
              <a:t>to create a subset of </a:t>
            </a:r>
            <a:r>
              <a:rPr lang="en-US" sz="2800" dirty="0" err="1"/>
              <a:t>babynames</a:t>
            </a:r>
            <a:r>
              <a:rPr lang="en-US" sz="2800" dirty="0"/>
              <a:t> that contains only popular names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D6CAD-1851-9801-71D4-07143EB08493}"/>
              </a:ext>
            </a:extLst>
          </p:cNvPr>
          <p:cNvSpPr/>
          <p:nvPr/>
        </p:nvSpPr>
        <p:spPr>
          <a:xfrm>
            <a:off x="3540369" y="2095957"/>
            <a:ext cx="8208499" cy="1503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popular &lt;- </a:t>
            </a:r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babynames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	filter(</a:t>
            </a:r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is_popular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489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Use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is_popular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/>
              <a:t>and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filter() </a:t>
            </a:r>
            <a:r>
              <a:rPr lang="en-US" sz="2800" dirty="0"/>
              <a:t>to create a subset of </a:t>
            </a:r>
            <a:r>
              <a:rPr lang="en-US" sz="2800" dirty="0" err="1"/>
              <a:t>babynames</a:t>
            </a:r>
            <a:r>
              <a:rPr lang="en-US" sz="2800" dirty="0"/>
              <a:t> that contains only popular names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How many names are popular?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7C9772-605A-9D6C-846F-6DCE55C8C038}"/>
              </a:ext>
            </a:extLst>
          </p:cNvPr>
          <p:cNvSpPr/>
          <p:nvPr/>
        </p:nvSpPr>
        <p:spPr>
          <a:xfrm>
            <a:off x="3540369" y="2095957"/>
            <a:ext cx="8208499" cy="1503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popular &lt;- </a:t>
            </a:r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babynames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	filter(</a:t>
            </a:r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is_popular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578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Use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is_popular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/>
              <a:t>and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filter() </a:t>
            </a:r>
            <a:r>
              <a:rPr lang="en-US" sz="2800" dirty="0"/>
              <a:t>to create a subset of </a:t>
            </a:r>
            <a:r>
              <a:rPr lang="en-US" sz="2800" dirty="0" err="1"/>
              <a:t>babynames</a:t>
            </a:r>
            <a:r>
              <a:rPr lang="en-US" sz="2800" dirty="0"/>
              <a:t> that contains only popular names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How many names are popular?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3878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7C9772-605A-9D6C-846F-6DCE55C8C038}"/>
              </a:ext>
            </a:extLst>
          </p:cNvPr>
          <p:cNvSpPr/>
          <p:nvPr/>
        </p:nvSpPr>
        <p:spPr>
          <a:xfrm>
            <a:off x="3540369" y="2095957"/>
            <a:ext cx="8208499" cy="1503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popular &lt;- </a:t>
            </a:r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babynames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	filter(</a:t>
            </a:r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is_popular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7C4251-AF7A-6CDA-F3C7-92776B5D5FC4}"/>
              </a:ext>
            </a:extLst>
          </p:cNvPr>
          <p:cNvSpPr/>
          <p:nvPr/>
        </p:nvSpPr>
        <p:spPr>
          <a:xfrm>
            <a:off x="3540368" y="4292331"/>
            <a:ext cx="8208499" cy="725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nrow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(popular)</a:t>
            </a:r>
          </a:p>
        </p:txBody>
      </p:sp>
    </p:spTree>
    <p:extLst>
      <p:ext uri="{BB962C8B-B14F-4D97-AF65-F5344CB8AC3E}">
        <p14:creationId xmlns:p14="http://schemas.microsoft.com/office/powerpoint/2010/main" val="52377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534CEF08-45CD-0CEA-1D5C-9FB81FCB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736" y="1473202"/>
            <a:ext cx="4429818" cy="3200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arrange() </a:t>
            </a:r>
            <a:r>
              <a:rPr lang="en-US" sz="2800" dirty="0"/>
              <a:t>the rows in a specific order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Order rows by value of a column(s) from low to high. Ex.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62272" y="5099712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arrange(a0)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79669" y="217815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75524" y="269921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62272" y="316303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31202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797186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54901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74780" y="273234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2267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BB9B0B-DDAC-6BB2-057E-DD712E521803}"/>
              </a:ext>
            </a:extLst>
          </p:cNvPr>
          <p:cNvSpPr/>
          <p:nvPr/>
        </p:nvSpPr>
        <p:spPr>
          <a:xfrm>
            <a:off x="4682152" y="362023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2801C9-5B70-8B9B-E011-03B660928AFE}"/>
              </a:ext>
            </a:extLst>
          </p:cNvPr>
          <p:cNvSpPr/>
          <p:nvPr/>
        </p:nvSpPr>
        <p:spPr>
          <a:xfrm>
            <a:off x="6968152" y="367528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48794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534CEF08-45CD-0CEA-1D5C-9FB81FCB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736" y="1473202"/>
            <a:ext cx="4429818" cy="3200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arrange() </a:t>
            </a:r>
            <a:r>
              <a:rPr lang="en-US" sz="2800" dirty="0"/>
              <a:t>the rows in a specific order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Order rows by value of a column(s) from low to high. Use </a:t>
            </a:r>
            <a:r>
              <a:rPr lang="en-US" sz="2600" dirty="0">
                <a:latin typeface="Courier" pitchFamily="2" charset="0"/>
              </a:rPr>
              <a:t>desc() </a:t>
            </a:r>
            <a:r>
              <a:rPr lang="en-US" sz="2600" dirty="0"/>
              <a:t>to go from high to low. Ex.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62272" y="5099712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arrange(desc(a0))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79669" y="217815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75524" y="269921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62272" y="316303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31202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797186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54901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74780" y="273234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2267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BB9B0B-DDAC-6BB2-057E-DD712E521803}"/>
              </a:ext>
            </a:extLst>
          </p:cNvPr>
          <p:cNvSpPr/>
          <p:nvPr/>
        </p:nvSpPr>
        <p:spPr>
          <a:xfrm>
            <a:off x="4682152" y="362023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2801C9-5B70-8B9B-E011-03B660928AFE}"/>
              </a:ext>
            </a:extLst>
          </p:cNvPr>
          <p:cNvSpPr/>
          <p:nvPr/>
        </p:nvSpPr>
        <p:spPr>
          <a:xfrm>
            <a:off x="6968152" y="367528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2609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arrange() </a:t>
            </a:r>
            <a:r>
              <a:rPr lang="en-US" sz="2800" dirty="0"/>
              <a:t>the rows in a specific order</a:t>
            </a:r>
          </a:p>
          <a:p>
            <a:r>
              <a:rPr lang="en-US" sz="2800" dirty="0"/>
              <a:t>Work with whoever is near you to find the most popular names of all time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25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arrange() </a:t>
            </a:r>
            <a:r>
              <a:rPr lang="en-US" sz="2800" dirty="0"/>
              <a:t>the rows in a specific order</a:t>
            </a:r>
          </a:p>
          <a:p>
            <a:r>
              <a:rPr lang="en-US" sz="2800" dirty="0"/>
              <a:t>Work with whoever is near you to find the most popular names of all time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2A0DEF-BCBE-5FC1-370A-906C4AAB3D70}"/>
              </a:ext>
            </a:extLst>
          </p:cNvPr>
          <p:cNvSpPr/>
          <p:nvPr/>
        </p:nvSpPr>
        <p:spPr>
          <a:xfrm>
            <a:off x="3505200" y="2506265"/>
            <a:ext cx="8208499" cy="1503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popular %&gt;%</a:t>
            </a:r>
          </a:p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	arrange(desc(prop))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C313869-3D04-9273-5553-3EF88018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252" y="4009291"/>
            <a:ext cx="8255447" cy="231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46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67C332B-5707-4671-1741-443D4C94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14" y="1067353"/>
            <a:ext cx="4110096" cy="34370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summarize() </a:t>
            </a:r>
            <a:r>
              <a:rPr lang="en-US" sz="2800" dirty="0"/>
              <a:t>column with a single value(s)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Apply a summary function to a column. Ex.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9792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summarize(mean(a0))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26314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26661" y="227091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35768" y="276547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22516" y="325580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7193440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8510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69506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summarize() </a:t>
            </a:r>
            <a:r>
              <a:rPr lang="en-US" sz="2800" dirty="0"/>
              <a:t>column with a single value(s)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B82484-246B-540E-FEC9-AB30E27C3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791"/>
          <a:stretch/>
        </p:blipFill>
        <p:spPr>
          <a:xfrm>
            <a:off x="4134338" y="1678334"/>
            <a:ext cx="6085012" cy="415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2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Wrangling Data in one Table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67C332B-5707-4671-1741-443D4C94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14" y="1067353"/>
            <a:ext cx="4110096" cy="34370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summarize() </a:t>
            </a:r>
            <a:r>
              <a:rPr lang="en-US" sz="2800" dirty="0"/>
              <a:t>column with a single value(s)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Tip: use the function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n() </a:t>
            </a:r>
            <a:r>
              <a:rPr lang="en-US" sz="2600" dirty="0"/>
              <a:t>inside of summarize to keep track of how many rows were summarized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26314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26661" y="227091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35768" y="276547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22516" y="325580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7193440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85411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69506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summarize() </a:t>
            </a:r>
            <a:r>
              <a:rPr lang="en-US" sz="2800" dirty="0"/>
              <a:t>column with a single value(s)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48E1CF3-E659-ED22-0312-56888040B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408" y="1509815"/>
            <a:ext cx="7638308" cy="44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08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185594" cy="4727800"/>
          </a:xfrm>
        </p:spPr>
        <p:txBody>
          <a:bodyPr anchor="t">
            <a:normAutofit/>
          </a:bodyPr>
          <a:lstStyle/>
          <a:p>
            <a:r>
              <a:rPr lang="en-US" sz="2800" dirty="0"/>
              <a:t>Work with classmates:</a:t>
            </a:r>
          </a:p>
          <a:p>
            <a:pPr lvl="1"/>
            <a:r>
              <a:rPr lang="en-US" sz="2600" dirty="0"/>
              <a:t>Choose a name and find the year it was used most frequently</a:t>
            </a:r>
          </a:p>
          <a:p>
            <a:pPr lvl="1"/>
            <a:r>
              <a:rPr lang="en-US" sz="2600" dirty="0"/>
              <a:t>What was the most popular name that year? </a:t>
            </a:r>
          </a:p>
          <a:p>
            <a:pPr lvl="1"/>
            <a:r>
              <a:rPr lang="en-US" sz="2600" dirty="0"/>
              <a:t>In which year was the name you picked given to M and F babies most equally? i.e. closest to a 50/50 split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 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3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urier" pitchFamily="2" charset="0"/>
              </a:rPr>
              <a:t>select()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filter()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mutate()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arrange()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summarize()</a:t>
            </a:r>
            <a:endParaRPr lang="en-US" sz="2800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5328C6D4-4AB5-A019-1612-78FD6961BB78}"/>
              </a:ext>
            </a:extLst>
          </p:cNvPr>
          <p:cNvSpPr/>
          <p:nvPr/>
        </p:nvSpPr>
        <p:spPr>
          <a:xfrm>
            <a:off x="3727938" y="3106615"/>
            <a:ext cx="2848707" cy="1676399"/>
          </a:xfrm>
          <a:prstGeom prst="frame">
            <a:avLst>
              <a:gd name="adj1" fmla="val 625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00CB9AA9-19DB-E8DB-5900-4FEAB9A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49" y="1399159"/>
            <a:ext cx="5215542" cy="2829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mutate() </a:t>
            </a:r>
            <a:r>
              <a:rPr lang="en-US" sz="2800" dirty="0"/>
              <a:t>the data i.e. add or modify a column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Add a column to the dataset as a product of existing column. Ex.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0094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mutate(c1 = a0 * 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77442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42393" y="229502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49020" y="277872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35768" y="328230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70958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889950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CFA-396F-AF45-D26E-ECDD339F9DBA}"/>
              </a:ext>
            </a:extLst>
          </p:cNvPr>
          <p:cNvSpPr/>
          <p:nvPr/>
        </p:nvSpPr>
        <p:spPr>
          <a:xfrm>
            <a:off x="8408835" y="176686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E41FBE-32A7-4C60-F682-588F42F5F9CC}"/>
              </a:ext>
            </a:extLst>
          </p:cNvPr>
          <p:cNvSpPr/>
          <p:nvPr/>
        </p:nvSpPr>
        <p:spPr>
          <a:xfrm>
            <a:off x="8498779" y="229502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9CB645-E921-1BF7-AE27-2A84E64F86C5}"/>
              </a:ext>
            </a:extLst>
          </p:cNvPr>
          <p:cNvSpPr/>
          <p:nvPr/>
        </p:nvSpPr>
        <p:spPr>
          <a:xfrm>
            <a:off x="8505406" y="277873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1C4807-0A37-7078-24EA-C373D3BF4EE4}"/>
              </a:ext>
            </a:extLst>
          </p:cNvPr>
          <p:cNvSpPr/>
          <p:nvPr/>
        </p:nvSpPr>
        <p:spPr>
          <a:xfrm>
            <a:off x="8492154" y="328230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81405" y="228839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88032" y="2772102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75679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0256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00CB9AA9-19DB-E8DB-5900-4FEAB9A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49" y="1399159"/>
            <a:ext cx="5215542" cy="2829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mutate() </a:t>
            </a:r>
            <a:r>
              <a:rPr lang="en-US" sz="2800" dirty="0"/>
              <a:t>the data i.e. add or modify a column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Add a column to the dataset as a product of existing column(s). Ex.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0094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mutate(c1 = a0 + b1)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77442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42393" y="229502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49020" y="277872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35768" y="328230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70958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889950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CFA-396F-AF45-D26E-ECDD339F9DBA}"/>
              </a:ext>
            </a:extLst>
          </p:cNvPr>
          <p:cNvSpPr/>
          <p:nvPr/>
        </p:nvSpPr>
        <p:spPr>
          <a:xfrm>
            <a:off x="8408835" y="176686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C412DB-0A26-7FC5-0BD0-E87DFE3949B6}"/>
              </a:ext>
            </a:extLst>
          </p:cNvPr>
          <p:cNvSpPr/>
          <p:nvPr/>
        </p:nvSpPr>
        <p:spPr>
          <a:xfrm>
            <a:off x="5695941" y="2288399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A99E0B-3FC3-3759-E337-CB2C79768DCE}"/>
              </a:ext>
            </a:extLst>
          </p:cNvPr>
          <p:cNvSpPr/>
          <p:nvPr/>
        </p:nvSpPr>
        <p:spPr>
          <a:xfrm>
            <a:off x="5702568" y="277210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766577-497A-0589-6F0D-B6E1AB4260C4}"/>
              </a:ext>
            </a:extLst>
          </p:cNvPr>
          <p:cNvSpPr/>
          <p:nvPr/>
        </p:nvSpPr>
        <p:spPr>
          <a:xfrm>
            <a:off x="5689316" y="327568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E41FBE-32A7-4C60-F682-588F42F5F9CC}"/>
              </a:ext>
            </a:extLst>
          </p:cNvPr>
          <p:cNvSpPr/>
          <p:nvPr/>
        </p:nvSpPr>
        <p:spPr>
          <a:xfrm>
            <a:off x="8498779" y="229502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9CB645-E921-1BF7-AE27-2A84E64F86C5}"/>
              </a:ext>
            </a:extLst>
          </p:cNvPr>
          <p:cNvSpPr/>
          <p:nvPr/>
        </p:nvSpPr>
        <p:spPr>
          <a:xfrm>
            <a:off x="8505406" y="277873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1C4807-0A37-7078-24EA-C373D3BF4EE4}"/>
              </a:ext>
            </a:extLst>
          </p:cNvPr>
          <p:cNvSpPr/>
          <p:nvPr/>
        </p:nvSpPr>
        <p:spPr>
          <a:xfrm>
            <a:off x="8492154" y="328230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81405" y="228839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88032" y="2772102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75679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45F2B1-A28D-1E35-1326-8BA8BBBB4676}"/>
              </a:ext>
            </a:extLst>
          </p:cNvPr>
          <p:cNvSpPr/>
          <p:nvPr/>
        </p:nvSpPr>
        <p:spPr>
          <a:xfrm>
            <a:off x="7981943" y="228177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7ECA27-4DF1-7D03-D058-1F0F78E61113}"/>
              </a:ext>
            </a:extLst>
          </p:cNvPr>
          <p:cNvSpPr/>
          <p:nvPr/>
        </p:nvSpPr>
        <p:spPr>
          <a:xfrm>
            <a:off x="7988570" y="276547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B6AA76-0260-F596-B632-C4ADA7E721FD}"/>
              </a:ext>
            </a:extLst>
          </p:cNvPr>
          <p:cNvSpPr/>
          <p:nvPr/>
        </p:nvSpPr>
        <p:spPr>
          <a:xfrm>
            <a:off x="7975318" y="326905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264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00CB9AA9-19DB-E8DB-5900-4FEAB9A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49" y="1399159"/>
            <a:ext cx="5215542" cy="2829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mutate() </a:t>
            </a:r>
            <a:r>
              <a:rPr lang="en-US" sz="2800" dirty="0"/>
              <a:t>the data i.e. add or modify a column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Add a column to the dataset as a product of existing column(s). Ex.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0094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mutate(c1 = a0 + b1)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77442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42393" y="229502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49020" y="277872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35768" y="328230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70958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889950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CFA-396F-AF45-D26E-ECDD339F9DBA}"/>
              </a:ext>
            </a:extLst>
          </p:cNvPr>
          <p:cNvSpPr/>
          <p:nvPr/>
        </p:nvSpPr>
        <p:spPr>
          <a:xfrm>
            <a:off x="8408835" y="176686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C412DB-0A26-7FC5-0BD0-E87DFE3949B6}"/>
              </a:ext>
            </a:extLst>
          </p:cNvPr>
          <p:cNvSpPr/>
          <p:nvPr/>
        </p:nvSpPr>
        <p:spPr>
          <a:xfrm>
            <a:off x="5695941" y="2288399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A99E0B-3FC3-3759-E337-CB2C79768DCE}"/>
              </a:ext>
            </a:extLst>
          </p:cNvPr>
          <p:cNvSpPr/>
          <p:nvPr/>
        </p:nvSpPr>
        <p:spPr>
          <a:xfrm>
            <a:off x="5702568" y="277210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766577-497A-0589-6F0D-B6E1AB4260C4}"/>
              </a:ext>
            </a:extLst>
          </p:cNvPr>
          <p:cNvSpPr/>
          <p:nvPr/>
        </p:nvSpPr>
        <p:spPr>
          <a:xfrm>
            <a:off x="5689316" y="327568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E41FBE-32A7-4C60-F682-588F42F5F9CC}"/>
              </a:ext>
            </a:extLst>
          </p:cNvPr>
          <p:cNvSpPr/>
          <p:nvPr/>
        </p:nvSpPr>
        <p:spPr>
          <a:xfrm>
            <a:off x="8498779" y="229502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9CB645-E921-1BF7-AE27-2A84E64F86C5}"/>
              </a:ext>
            </a:extLst>
          </p:cNvPr>
          <p:cNvSpPr/>
          <p:nvPr/>
        </p:nvSpPr>
        <p:spPr>
          <a:xfrm>
            <a:off x="8505406" y="277873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1C4807-0A37-7078-24EA-C373D3BF4EE4}"/>
              </a:ext>
            </a:extLst>
          </p:cNvPr>
          <p:cNvSpPr/>
          <p:nvPr/>
        </p:nvSpPr>
        <p:spPr>
          <a:xfrm>
            <a:off x="8492154" y="328230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81405" y="228839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88032" y="2772102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75679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45F2B1-A28D-1E35-1326-8BA8BBBB4676}"/>
              </a:ext>
            </a:extLst>
          </p:cNvPr>
          <p:cNvSpPr/>
          <p:nvPr/>
        </p:nvSpPr>
        <p:spPr>
          <a:xfrm>
            <a:off x="7981943" y="228177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7ECA27-4DF1-7D03-D058-1F0F78E61113}"/>
              </a:ext>
            </a:extLst>
          </p:cNvPr>
          <p:cNvSpPr/>
          <p:nvPr/>
        </p:nvSpPr>
        <p:spPr>
          <a:xfrm>
            <a:off x="7988570" y="276547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B6AA76-0260-F596-B632-C4ADA7E721FD}"/>
              </a:ext>
            </a:extLst>
          </p:cNvPr>
          <p:cNvSpPr/>
          <p:nvPr/>
        </p:nvSpPr>
        <p:spPr>
          <a:xfrm>
            <a:off x="7975318" y="326905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62FAEDE-00DE-426C-47D0-2C3B66DFE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86" y="1302563"/>
            <a:ext cx="11047828" cy="505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2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mutate() </a:t>
            </a:r>
            <a:r>
              <a:rPr lang="en-US" sz="2800" dirty="0"/>
              <a:t>the data i.e. add or modify a column</a:t>
            </a:r>
          </a:p>
          <a:p>
            <a:r>
              <a:rPr lang="en-US" sz="2800" dirty="0"/>
              <a:t>Work with whoever is near you to add a column to </a:t>
            </a:r>
            <a:r>
              <a:rPr lang="en-US" sz="2800" dirty="0" err="1"/>
              <a:t>babynames</a:t>
            </a:r>
            <a:r>
              <a:rPr lang="en-US" sz="2800" dirty="0"/>
              <a:t> called popular that is TRUE if a name was assigned to more than 1% of all babies in a given year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667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mutate() </a:t>
            </a:r>
            <a:r>
              <a:rPr lang="en-US" sz="2800" dirty="0"/>
              <a:t>the data i.e. add or modify a column</a:t>
            </a:r>
          </a:p>
          <a:p>
            <a:r>
              <a:rPr lang="en-US" sz="2800" dirty="0"/>
              <a:t>Work with whoever is near you to add a column to </a:t>
            </a:r>
            <a:r>
              <a:rPr lang="en-US" sz="2800" dirty="0" err="1"/>
              <a:t>babynames</a:t>
            </a:r>
            <a:r>
              <a:rPr lang="en-US" sz="2800" dirty="0"/>
              <a:t> called popular that is TRUE if a name was assigned to more than 1% of all babies in a given year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8648A-7D41-17F8-09DB-C3A68AFC4E5A}"/>
              </a:ext>
            </a:extLst>
          </p:cNvPr>
          <p:cNvSpPr/>
          <p:nvPr/>
        </p:nvSpPr>
        <p:spPr>
          <a:xfrm>
            <a:off x="3411415" y="3514450"/>
            <a:ext cx="8208499" cy="1503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babynames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 &lt;- </a:t>
            </a:r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babynames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	mutate(popular = prop &gt; 0.01)</a:t>
            </a:r>
          </a:p>
        </p:txBody>
      </p:sp>
    </p:spTree>
    <p:extLst>
      <p:ext uri="{BB962C8B-B14F-4D97-AF65-F5344CB8AC3E}">
        <p14:creationId xmlns:p14="http://schemas.microsoft.com/office/powerpoint/2010/main" val="213910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rename() </a:t>
            </a:r>
            <a:r>
              <a:rPr lang="en-US" sz="2800" dirty="0"/>
              <a:t>change the name of a variable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8648A-7D41-17F8-09DB-C3A68AFC4E5A}"/>
              </a:ext>
            </a:extLst>
          </p:cNvPr>
          <p:cNvSpPr/>
          <p:nvPr/>
        </p:nvSpPr>
        <p:spPr>
          <a:xfrm>
            <a:off x="3528646" y="1838050"/>
            <a:ext cx="8208499" cy="1503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babynames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 &lt;- </a:t>
            </a:r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babynames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	rename(</a:t>
            </a:r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is_popular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 = popular)</a:t>
            </a:r>
          </a:p>
        </p:txBody>
      </p:sp>
    </p:spTree>
    <p:extLst>
      <p:ext uri="{BB962C8B-B14F-4D97-AF65-F5344CB8AC3E}">
        <p14:creationId xmlns:p14="http://schemas.microsoft.com/office/powerpoint/2010/main" val="186289189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860</Words>
  <Application>Microsoft Macintosh PowerPoint</Application>
  <PresentationFormat>Widescreen</PresentationFormat>
  <Paragraphs>244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Consolas</vt:lpstr>
      <vt:lpstr>Corbel</vt:lpstr>
      <vt:lpstr>Courier</vt:lpstr>
      <vt:lpstr>Wingdings 2</vt:lpstr>
      <vt:lpstr>Frame</vt:lpstr>
      <vt:lpstr>Data Science for Everyone – Data Wrangling</vt:lpstr>
      <vt:lpstr>Plan for Today</vt:lpstr>
      <vt:lpstr>The 5 Verbs</vt:lpstr>
      <vt:lpstr>The 5 Verbs: dplyr</vt:lpstr>
      <vt:lpstr>The 5 Verbs: dplyr</vt:lpstr>
      <vt:lpstr>The 5 Verbs: dplyr</vt:lpstr>
      <vt:lpstr>The 5 Verbs: dplyr</vt:lpstr>
      <vt:lpstr>The 5 Verbs: dplyr</vt:lpstr>
      <vt:lpstr>rename</vt:lpstr>
      <vt:lpstr>Review</vt:lpstr>
      <vt:lpstr>Review</vt:lpstr>
      <vt:lpstr>Review</vt:lpstr>
      <vt:lpstr>Review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Your Turn!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21</cp:revision>
  <dcterms:created xsi:type="dcterms:W3CDTF">2023-08-03T18:49:17Z</dcterms:created>
  <dcterms:modified xsi:type="dcterms:W3CDTF">2023-10-04T15:16:27Z</dcterms:modified>
</cp:coreProperties>
</file>