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28"/>
  </p:notesMasterIdLst>
  <p:sldIdLst>
    <p:sldId id="256" r:id="rId2"/>
    <p:sldId id="257" r:id="rId3"/>
    <p:sldId id="267" r:id="rId4"/>
    <p:sldId id="271" r:id="rId5"/>
    <p:sldId id="273" r:id="rId6"/>
    <p:sldId id="265" r:id="rId7"/>
    <p:sldId id="272" r:id="rId8"/>
    <p:sldId id="278" r:id="rId9"/>
    <p:sldId id="274" r:id="rId10"/>
    <p:sldId id="276" r:id="rId11"/>
    <p:sldId id="275" r:id="rId12"/>
    <p:sldId id="277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7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51"/>
    <p:restoredTop sz="95707"/>
  </p:normalViewPr>
  <p:slideViewPr>
    <p:cSldViewPr snapToGrid="0">
      <p:cViewPr varScale="1">
        <p:scale>
          <a:sx n="109" d="100"/>
          <a:sy n="109" d="100"/>
        </p:scale>
        <p:origin x="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DEDD4-2C78-554A-AEF5-E26038B7904F}" type="datetimeFigureOut">
              <a:rPr lang="en-US" smtClean="0"/>
              <a:t>9/27/23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D5457-4DAD-004C-BBBC-61324B6F2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22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9/27/23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9/27/23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crouser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resources/cheatsheet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for Everyone – Grammar of Graphics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FDF96-9C47-D1ED-AEDB-B47FB74B96C3}"/>
              </a:ext>
            </a:extLst>
          </p:cNvPr>
          <p:cNvSpPr txBox="1"/>
          <p:nvPr/>
        </p:nvSpPr>
        <p:spPr>
          <a:xfrm>
            <a:off x="2286000" y="6342185"/>
            <a:ext cx="744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Jordan Crouser (</a:t>
            </a:r>
            <a:r>
              <a:rPr lang="en-US" dirty="0">
                <a:hlinkClick r:id="rId2"/>
              </a:rPr>
              <a:t>https://jcrouser.github.io/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DF22-35E3-E520-9280-CCF576E15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64123"/>
            <a:ext cx="7315200" cy="582062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/>
              <a:t>Simple Scatterplot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620B49-A9F4-71F9-F0AE-01652290CAC1}"/>
              </a:ext>
            </a:extLst>
          </p:cNvPr>
          <p:cNvSpPr/>
          <p:nvPr/>
        </p:nvSpPr>
        <p:spPr>
          <a:xfrm>
            <a:off x="503766" y="679554"/>
            <a:ext cx="11184468" cy="1962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solidFill>
                  <a:srgbClr val="00B050"/>
                </a:solidFill>
                <a:latin typeface="Courier" pitchFamily="2" charset="0"/>
              </a:rPr>
              <a:t># filter</a:t>
            </a:r>
          </a:p>
          <a:p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hp2013Q1 &lt;- housing %&gt;% filter(Date == 2013.25) </a:t>
            </a:r>
          </a:p>
          <a:p>
            <a:r>
              <a:rPr lang="en-US" sz="2400" dirty="0">
                <a:solidFill>
                  <a:srgbClr val="00B050"/>
                </a:solidFill>
                <a:latin typeface="Courier" pitchFamily="2" charset="0"/>
              </a:rPr>
              <a:t># plot </a:t>
            </a:r>
          </a:p>
          <a:p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ggplot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(hp2013Q1,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aes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(x =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Land.Value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, y =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Structure.Cost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)) +</a:t>
            </a:r>
          </a:p>
          <a:p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geom_point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aes</a:t>
            </a: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(color = </a:t>
            </a:r>
            <a:r>
              <a:rPr lang="en-US" sz="2400" dirty="0" err="1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Home.Value</a:t>
            </a: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)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)</a:t>
            </a:r>
          </a:p>
        </p:txBody>
      </p:sp>
      <p:pic>
        <p:nvPicPr>
          <p:cNvPr id="5" name="Picture 4" descr="A graph with dots and numbers&#10;&#10;Description automatically generated">
            <a:extLst>
              <a:ext uri="{FF2B5EF4-FFF2-40B4-BE49-F238E27FC236}">
                <a16:creationId xmlns:a16="http://schemas.microsoft.com/office/drawing/2014/main" id="{04B7A788-4A6F-16BF-6F3B-926900EDB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755513"/>
            <a:ext cx="7772400" cy="393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722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DF22-35E3-E520-9280-CCF576E15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64123"/>
            <a:ext cx="7315200" cy="582062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/>
              <a:t>Simple Scatterplot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620B49-A9F4-71F9-F0AE-01652290CAC1}"/>
              </a:ext>
            </a:extLst>
          </p:cNvPr>
          <p:cNvSpPr/>
          <p:nvPr/>
        </p:nvSpPr>
        <p:spPr>
          <a:xfrm>
            <a:off x="503766" y="679554"/>
            <a:ext cx="11184468" cy="1962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solidFill>
                  <a:srgbClr val="00B050"/>
                </a:solidFill>
                <a:latin typeface="Courier" pitchFamily="2" charset="0"/>
              </a:rPr>
              <a:t># filter</a:t>
            </a:r>
          </a:p>
          <a:p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hp2013Q1 &lt;- housing %&gt;% filter(Date == 2013.25) </a:t>
            </a:r>
          </a:p>
          <a:p>
            <a:r>
              <a:rPr lang="en-US" sz="2400" dirty="0">
                <a:solidFill>
                  <a:srgbClr val="00B050"/>
                </a:solidFill>
                <a:latin typeface="Courier" pitchFamily="2" charset="0"/>
              </a:rPr>
              <a:t># plot </a:t>
            </a:r>
          </a:p>
          <a:p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ggplot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(hp2013Q1,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aes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(x =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Land.Value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, y =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Structure.Cost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)) +</a:t>
            </a:r>
          </a:p>
          <a:p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geom_point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aes</a:t>
            </a: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(color = ??)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)</a:t>
            </a:r>
          </a:p>
        </p:txBody>
      </p:sp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47E24F19-B127-39BA-ACBD-55E833C04C4E}"/>
              </a:ext>
            </a:extLst>
          </p:cNvPr>
          <p:cNvSpPr/>
          <p:nvPr/>
        </p:nvSpPr>
        <p:spPr>
          <a:xfrm>
            <a:off x="5263662" y="3010978"/>
            <a:ext cx="3294184" cy="1962981"/>
          </a:xfrm>
          <a:prstGeom prst="wedgeRoundRectCallout">
            <a:avLst>
              <a:gd name="adj1" fmla="val -71456"/>
              <a:gd name="adj2" fmla="val -73777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Remember visual channels? Is “color” hue or value? </a:t>
            </a:r>
          </a:p>
        </p:txBody>
      </p:sp>
    </p:spTree>
    <p:extLst>
      <p:ext uri="{BB962C8B-B14F-4D97-AF65-F5344CB8AC3E}">
        <p14:creationId xmlns:p14="http://schemas.microsoft.com/office/powerpoint/2010/main" val="2222326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DF22-35E3-E520-9280-CCF576E15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64123"/>
            <a:ext cx="7315200" cy="582062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/>
              <a:t>Simple Scatterplot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620B49-A9F4-71F9-F0AE-01652290CAC1}"/>
              </a:ext>
            </a:extLst>
          </p:cNvPr>
          <p:cNvSpPr/>
          <p:nvPr/>
        </p:nvSpPr>
        <p:spPr>
          <a:xfrm>
            <a:off x="503766" y="679554"/>
            <a:ext cx="11184468" cy="1962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solidFill>
                  <a:srgbClr val="00B050"/>
                </a:solidFill>
                <a:latin typeface="Courier" pitchFamily="2" charset="0"/>
              </a:rPr>
              <a:t># filter</a:t>
            </a:r>
          </a:p>
          <a:p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hp2013Q1 &lt;- housing %&gt;% filter(Date == 2013.25) </a:t>
            </a:r>
          </a:p>
          <a:p>
            <a:r>
              <a:rPr lang="en-US" sz="2400" dirty="0">
                <a:solidFill>
                  <a:srgbClr val="00B050"/>
                </a:solidFill>
                <a:latin typeface="Courier" pitchFamily="2" charset="0"/>
              </a:rPr>
              <a:t># plot </a:t>
            </a:r>
          </a:p>
          <a:p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ggplot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(hp2013Q1,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aes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(x =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Land.Value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, y =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Structure.Cost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)) +</a:t>
            </a:r>
          </a:p>
          <a:p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geom_point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aes</a:t>
            </a: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(color = ??)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)</a:t>
            </a:r>
          </a:p>
        </p:txBody>
      </p:sp>
      <p:pic>
        <p:nvPicPr>
          <p:cNvPr id="5" name="Picture 4" descr="A graph with dots and numbers&#10;&#10;Description automatically generated">
            <a:extLst>
              <a:ext uri="{FF2B5EF4-FFF2-40B4-BE49-F238E27FC236}">
                <a16:creationId xmlns:a16="http://schemas.microsoft.com/office/drawing/2014/main" id="{D3458789-4C71-8BD2-D225-8121EA17C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78" y="3259014"/>
            <a:ext cx="4951363" cy="2532185"/>
          </a:xfrm>
          <a:prstGeom prst="rect">
            <a:avLst/>
          </a:prstGeom>
        </p:spPr>
      </p:pic>
      <p:pic>
        <p:nvPicPr>
          <p:cNvPr id="7" name="Picture 6" descr="A graph with dots and numbers&#10;&#10;Description automatically generated">
            <a:extLst>
              <a:ext uri="{FF2B5EF4-FFF2-40B4-BE49-F238E27FC236}">
                <a16:creationId xmlns:a16="http://schemas.microsoft.com/office/drawing/2014/main" id="{2B2B726F-06A8-3537-0566-85B05BA1B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580" y="3157966"/>
            <a:ext cx="4951364" cy="2508913"/>
          </a:xfrm>
          <a:prstGeom prst="rect">
            <a:avLst/>
          </a:prstGeom>
        </p:spPr>
      </p:pic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47E24F19-B127-39BA-ACBD-55E833C04C4E}"/>
              </a:ext>
            </a:extLst>
          </p:cNvPr>
          <p:cNvSpPr/>
          <p:nvPr/>
        </p:nvSpPr>
        <p:spPr>
          <a:xfrm>
            <a:off x="5263662" y="3010978"/>
            <a:ext cx="3294184" cy="1962981"/>
          </a:xfrm>
          <a:prstGeom prst="wedgeRoundRectCallout">
            <a:avLst>
              <a:gd name="adj1" fmla="val -71456"/>
              <a:gd name="adj2" fmla="val -73777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Remember visual channels? Is “color” hue or value?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7960EE4-3B06-2CED-EB70-5A751A327980}"/>
              </a:ext>
            </a:extLst>
          </p:cNvPr>
          <p:cNvSpPr/>
          <p:nvPr/>
        </p:nvSpPr>
        <p:spPr>
          <a:xfrm>
            <a:off x="5744307" y="4677508"/>
            <a:ext cx="2672861" cy="120747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Both! If you do not select a specific color pallet, R automatically picks based on data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B8F3068B-5052-3720-0908-C775A073DFF4}"/>
              </a:ext>
            </a:extLst>
          </p:cNvPr>
          <p:cNvSpPr/>
          <p:nvPr/>
        </p:nvSpPr>
        <p:spPr>
          <a:xfrm>
            <a:off x="4530808" y="3890335"/>
            <a:ext cx="656818" cy="1160584"/>
          </a:xfrm>
          <a:prstGeom prst="frame">
            <a:avLst>
              <a:gd name="adj1" fmla="val 536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9C716A78-46E0-81B3-DFCE-DC30C31B7D03}"/>
              </a:ext>
            </a:extLst>
          </p:cNvPr>
          <p:cNvSpPr/>
          <p:nvPr/>
        </p:nvSpPr>
        <p:spPr>
          <a:xfrm>
            <a:off x="11181620" y="3733349"/>
            <a:ext cx="885324" cy="1155174"/>
          </a:xfrm>
          <a:prstGeom prst="frame">
            <a:avLst>
              <a:gd name="adj1" fmla="val 536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30B631-DE35-8D77-5D94-08A5BA879404}"/>
              </a:ext>
            </a:extLst>
          </p:cNvPr>
          <p:cNvSpPr txBox="1"/>
          <p:nvPr/>
        </p:nvSpPr>
        <p:spPr>
          <a:xfrm>
            <a:off x="1619227" y="6170222"/>
            <a:ext cx="3224388" cy="4086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region is categorical, so use hue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6CE7B-44C7-2FCA-F875-2029A6D834AB}"/>
              </a:ext>
            </a:extLst>
          </p:cNvPr>
          <p:cNvSpPr txBox="1"/>
          <p:nvPr/>
        </p:nvSpPr>
        <p:spPr>
          <a:xfrm>
            <a:off x="7332785" y="6168525"/>
            <a:ext cx="4046848" cy="4086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Home.Value</a:t>
            </a:r>
            <a:r>
              <a:rPr lang="en-US" dirty="0"/>
              <a:t> is quantitative, so use value</a:t>
            </a:r>
          </a:p>
        </p:txBody>
      </p:sp>
    </p:spTree>
    <p:extLst>
      <p:ext uri="{BB962C8B-B14F-4D97-AF65-F5344CB8AC3E}">
        <p14:creationId xmlns:p14="http://schemas.microsoft.com/office/powerpoint/2010/main" val="656619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DF22-35E3-E520-9280-CCF576E15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64123"/>
            <a:ext cx="7315200" cy="582062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/>
              <a:t>Note: Assignment vs. Aesthetic Mapping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620B49-A9F4-71F9-F0AE-01652290CAC1}"/>
              </a:ext>
            </a:extLst>
          </p:cNvPr>
          <p:cNvSpPr/>
          <p:nvPr/>
        </p:nvSpPr>
        <p:spPr>
          <a:xfrm>
            <a:off x="503766" y="679554"/>
            <a:ext cx="11184468" cy="1962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solidFill>
                  <a:srgbClr val="00B050"/>
                </a:solidFill>
                <a:latin typeface="Courier" pitchFamily="2" charset="0"/>
              </a:rPr>
              <a:t># filter</a:t>
            </a:r>
          </a:p>
          <a:p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hp2013Q1 &lt;- housing %&gt;% filter(Date == 2013.25) </a:t>
            </a:r>
          </a:p>
          <a:p>
            <a:r>
              <a:rPr lang="en-US" sz="2400" dirty="0">
                <a:solidFill>
                  <a:srgbClr val="00B050"/>
                </a:solidFill>
                <a:latin typeface="Courier" pitchFamily="2" charset="0"/>
              </a:rPr>
              <a:t># plot </a:t>
            </a:r>
          </a:p>
          <a:p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ggplot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(hp2013Q1,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aes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(x =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Land.Value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, y =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Structure.Cost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)) +</a:t>
            </a:r>
          </a:p>
          <a:p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geom_point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aes</a:t>
            </a: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(color = ??)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)</a:t>
            </a:r>
          </a:p>
        </p:txBody>
      </p:sp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47E24F19-B127-39BA-ACBD-55E833C04C4E}"/>
              </a:ext>
            </a:extLst>
          </p:cNvPr>
          <p:cNvSpPr/>
          <p:nvPr/>
        </p:nvSpPr>
        <p:spPr>
          <a:xfrm>
            <a:off x="5263662" y="3010978"/>
            <a:ext cx="3106615" cy="681791"/>
          </a:xfrm>
          <a:prstGeom prst="wedgeRoundRectCallout">
            <a:avLst>
              <a:gd name="adj1" fmla="val -52211"/>
              <a:gd name="adj2" fmla="val -127080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Maps color to variable</a:t>
            </a:r>
          </a:p>
        </p:txBody>
      </p:sp>
    </p:spTree>
    <p:extLst>
      <p:ext uri="{BB962C8B-B14F-4D97-AF65-F5344CB8AC3E}">
        <p14:creationId xmlns:p14="http://schemas.microsoft.com/office/powerpoint/2010/main" val="1350908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DF22-35E3-E520-9280-CCF576E15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64123"/>
            <a:ext cx="7315200" cy="582062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/>
              <a:t>Note: Assignment vs. Aesthetic Mapping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620B49-A9F4-71F9-F0AE-01652290CAC1}"/>
              </a:ext>
            </a:extLst>
          </p:cNvPr>
          <p:cNvSpPr/>
          <p:nvPr/>
        </p:nvSpPr>
        <p:spPr>
          <a:xfrm>
            <a:off x="503766" y="679554"/>
            <a:ext cx="11184468" cy="1962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solidFill>
                  <a:srgbClr val="00B050"/>
                </a:solidFill>
                <a:latin typeface="Courier" pitchFamily="2" charset="0"/>
              </a:rPr>
              <a:t># filter</a:t>
            </a:r>
          </a:p>
          <a:p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hp2013Q1 &lt;- housing %&gt;% filter(Date == 2013.25) </a:t>
            </a:r>
          </a:p>
          <a:p>
            <a:r>
              <a:rPr lang="en-US" sz="2400" dirty="0">
                <a:solidFill>
                  <a:srgbClr val="00B050"/>
                </a:solidFill>
                <a:latin typeface="Courier" pitchFamily="2" charset="0"/>
              </a:rPr>
              <a:t># plot </a:t>
            </a:r>
          </a:p>
          <a:p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ggplot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(hp2013Q1,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aes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(x =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Land.Value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, y =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Structure.Cost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)) +</a:t>
            </a:r>
          </a:p>
          <a:p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geom_point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color = red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)</a:t>
            </a:r>
          </a:p>
        </p:txBody>
      </p:sp>
      <p:pic>
        <p:nvPicPr>
          <p:cNvPr id="5" name="Picture 4" descr="A graph with red dots&#10;&#10;Description automatically generated">
            <a:extLst>
              <a:ext uri="{FF2B5EF4-FFF2-40B4-BE49-F238E27FC236}">
                <a16:creationId xmlns:a16="http://schemas.microsoft.com/office/drawing/2014/main" id="{CB74A083-F148-BF7F-630F-552EFB7F8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784989"/>
            <a:ext cx="7772400" cy="3925454"/>
          </a:xfrm>
          <a:prstGeom prst="rect">
            <a:avLst/>
          </a:prstGeom>
        </p:spPr>
      </p:pic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47E24F19-B127-39BA-ACBD-55E833C04C4E}"/>
              </a:ext>
            </a:extLst>
          </p:cNvPr>
          <p:cNvSpPr/>
          <p:nvPr/>
        </p:nvSpPr>
        <p:spPr>
          <a:xfrm>
            <a:off x="5263662" y="3010978"/>
            <a:ext cx="3950676" cy="681791"/>
          </a:xfrm>
          <a:prstGeom prst="wedgeRoundRectCallout">
            <a:avLst>
              <a:gd name="adj1" fmla="val -52211"/>
              <a:gd name="adj2" fmla="val -127080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Assigns a color to all points</a:t>
            </a:r>
          </a:p>
        </p:txBody>
      </p:sp>
    </p:spTree>
    <p:extLst>
      <p:ext uri="{BB962C8B-B14F-4D97-AF65-F5344CB8AC3E}">
        <p14:creationId xmlns:p14="http://schemas.microsoft.com/office/powerpoint/2010/main" val="1067772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DF22-35E3-E520-9280-CCF576E15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64123"/>
            <a:ext cx="7315200" cy="582062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/>
              <a:t>Controlling Aesthetic Mapping</a:t>
            </a:r>
          </a:p>
          <a:p>
            <a:r>
              <a:rPr lang="en-US" sz="3200" dirty="0" err="1"/>
              <a:t>aes</a:t>
            </a:r>
            <a:r>
              <a:rPr lang="en-US" sz="3200" dirty="0"/>
              <a:t>() says to map an aesthetic to a variable, it does not specify </a:t>
            </a:r>
            <a:r>
              <a:rPr lang="en-US" sz="3200" i="1" dirty="0"/>
              <a:t>how</a:t>
            </a:r>
          </a:p>
        </p:txBody>
      </p:sp>
    </p:spTree>
    <p:extLst>
      <p:ext uri="{BB962C8B-B14F-4D97-AF65-F5344CB8AC3E}">
        <p14:creationId xmlns:p14="http://schemas.microsoft.com/office/powerpoint/2010/main" val="2796254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DF22-35E3-E520-9280-CCF576E15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64123"/>
            <a:ext cx="7315200" cy="582062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/>
              <a:t>Controlling Aesthetic Mapping</a:t>
            </a:r>
          </a:p>
          <a:p>
            <a:r>
              <a:rPr lang="en-US" sz="3200" dirty="0" err="1"/>
              <a:t>aes</a:t>
            </a:r>
            <a:r>
              <a:rPr lang="en-US" sz="3200" dirty="0"/>
              <a:t>() says to map an aesthetic to a variable, it does not specify </a:t>
            </a:r>
            <a:r>
              <a:rPr lang="en-US" sz="3200" i="1" dirty="0"/>
              <a:t>how</a:t>
            </a:r>
          </a:p>
          <a:p>
            <a:r>
              <a:rPr lang="en-US" sz="3200" dirty="0"/>
              <a:t>Ex.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A8B571-043E-9D32-7051-F556D1BA71CD}"/>
              </a:ext>
            </a:extLst>
          </p:cNvPr>
          <p:cNvSpPr/>
          <p:nvPr/>
        </p:nvSpPr>
        <p:spPr>
          <a:xfrm>
            <a:off x="503766" y="2273893"/>
            <a:ext cx="11184468" cy="1962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solidFill>
                  <a:srgbClr val="00B050"/>
                </a:solidFill>
                <a:latin typeface="Courier" pitchFamily="2" charset="0"/>
              </a:rPr>
              <a:t># filter</a:t>
            </a:r>
          </a:p>
          <a:p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hp2013Q1 &lt;- housing %&gt;% filter(Date == 2013.25) </a:t>
            </a:r>
          </a:p>
          <a:p>
            <a:r>
              <a:rPr lang="en-US" sz="2400" dirty="0">
                <a:solidFill>
                  <a:srgbClr val="00B050"/>
                </a:solidFill>
                <a:latin typeface="Courier" pitchFamily="2" charset="0"/>
              </a:rPr>
              <a:t># plot </a:t>
            </a:r>
          </a:p>
          <a:p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ggplot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(hp2013Q1,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aes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(x =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Land.Value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, y =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Structure.Cost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)) +</a:t>
            </a:r>
          </a:p>
          <a:p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geom_point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aes</a:t>
            </a: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(color = </a:t>
            </a:r>
            <a:r>
              <a:rPr lang="en-US" sz="2400" dirty="0" err="1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Home.Value</a:t>
            </a: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)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)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93F7D41C-76ED-09DE-6BCC-A07AB7F42662}"/>
              </a:ext>
            </a:extLst>
          </p:cNvPr>
          <p:cNvSpPr/>
          <p:nvPr/>
        </p:nvSpPr>
        <p:spPr>
          <a:xfrm>
            <a:off x="5017477" y="4769915"/>
            <a:ext cx="4396154" cy="1214833"/>
          </a:xfrm>
          <a:prstGeom prst="wedgeRoundRectCallout">
            <a:avLst>
              <a:gd name="adj1" fmla="val -52211"/>
              <a:gd name="adj2" fmla="val -102955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Maps color to </a:t>
            </a:r>
            <a:r>
              <a:rPr lang="en-US" sz="2400" dirty="0" err="1"/>
              <a:t>Home.Value</a:t>
            </a:r>
            <a:r>
              <a:rPr lang="en-US" sz="2400" dirty="0"/>
              <a:t>, but doesn’t specify </a:t>
            </a:r>
            <a:r>
              <a:rPr lang="en-US" sz="2400" i="1" dirty="0"/>
              <a:t>what</a:t>
            </a:r>
            <a:r>
              <a:rPr lang="en-US" sz="2400" dirty="0"/>
              <a:t> color</a:t>
            </a:r>
          </a:p>
        </p:txBody>
      </p:sp>
    </p:spTree>
    <p:extLst>
      <p:ext uri="{BB962C8B-B14F-4D97-AF65-F5344CB8AC3E}">
        <p14:creationId xmlns:p14="http://schemas.microsoft.com/office/powerpoint/2010/main" val="1274566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DF22-35E3-E520-9280-CCF576E15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64123"/>
            <a:ext cx="7315200" cy="582062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/>
              <a:t>Controlling Aesthetic Mapping</a:t>
            </a:r>
          </a:p>
          <a:p>
            <a:r>
              <a:rPr lang="en-US" sz="3200" dirty="0" err="1"/>
              <a:t>aes</a:t>
            </a:r>
            <a:r>
              <a:rPr lang="en-US" sz="3200" dirty="0"/>
              <a:t>() says to map an aesthetic to a variable, it does not specify </a:t>
            </a:r>
            <a:r>
              <a:rPr lang="en-US" sz="3200" i="1" dirty="0"/>
              <a:t>how</a:t>
            </a:r>
          </a:p>
          <a:p>
            <a:r>
              <a:rPr lang="en-US" sz="3200" dirty="0"/>
              <a:t>This is controlled through scales </a:t>
            </a:r>
          </a:p>
          <a:p>
            <a:r>
              <a:rPr lang="en-US" sz="3200" dirty="0"/>
              <a:t>In </a:t>
            </a:r>
            <a:r>
              <a:rPr lang="en-US" sz="3200" dirty="0" err="1"/>
              <a:t>ggplot</a:t>
            </a:r>
            <a:r>
              <a:rPr lang="en-US" sz="3200" dirty="0"/>
              <a:t> scales include:</a:t>
            </a:r>
          </a:p>
          <a:p>
            <a:pPr lvl="1"/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</a:p>
          <a:p>
            <a:pPr lvl="1"/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color </a:t>
            </a:r>
            <a:r>
              <a:rPr lang="en-US" sz="3000" dirty="0">
                <a:latin typeface="+mj-lt"/>
                <a:cs typeface="Consolas" panose="020B0609020204030204" pitchFamily="49" charset="0"/>
              </a:rPr>
              <a:t>and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fill</a:t>
            </a:r>
          </a:p>
          <a:p>
            <a:pPr lvl="1"/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</a:p>
          <a:p>
            <a:pPr lvl="1"/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shape</a:t>
            </a:r>
          </a:p>
          <a:p>
            <a:pPr lvl="1"/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linetype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3406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DF22-35E3-E520-9280-CCF576E15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64123"/>
            <a:ext cx="7315200" cy="582062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/>
              <a:t>Controlling Aesthetic Mapping</a:t>
            </a:r>
          </a:p>
          <a:p>
            <a:r>
              <a:rPr lang="en-US" sz="3200" dirty="0" err="1"/>
              <a:t>aes</a:t>
            </a:r>
            <a:r>
              <a:rPr lang="en-US" sz="3200" dirty="0"/>
              <a:t>() says to map an aesthetic to a variable, it does not specify </a:t>
            </a:r>
            <a:r>
              <a:rPr lang="en-US" sz="3200" i="1" dirty="0"/>
              <a:t>how</a:t>
            </a:r>
          </a:p>
          <a:p>
            <a:r>
              <a:rPr lang="en-US" sz="3200" dirty="0"/>
              <a:t>This is controlled through scales </a:t>
            </a:r>
          </a:p>
          <a:p>
            <a:r>
              <a:rPr lang="en-US" sz="3200" dirty="0"/>
              <a:t>In </a:t>
            </a:r>
            <a:r>
              <a:rPr lang="en-US" sz="3200" dirty="0" err="1"/>
              <a:t>ggplot</a:t>
            </a:r>
            <a:r>
              <a:rPr lang="en-US" sz="3200" dirty="0"/>
              <a:t> scales include:</a:t>
            </a:r>
          </a:p>
          <a:p>
            <a:pPr lvl="1"/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</a:p>
          <a:p>
            <a:pPr lvl="1"/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color </a:t>
            </a:r>
            <a:r>
              <a:rPr lang="en-US" sz="3000" dirty="0">
                <a:latin typeface="+mj-lt"/>
                <a:cs typeface="Consolas" panose="020B0609020204030204" pitchFamily="49" charset="0"/>
              </a:rPr>
              <a:t>and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fill</a:t>
            </a:r>
          </a:p>
          <a:p>
            <a:pPr lvl="1"/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</a:p>
          <a:p>
            <a:pPr lvl="1"/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shape</a:t>
            </a:r>
          </a:p>
          <a:p>
            <a:pPr lvl="1"/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linetype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0B49027A-70FA-D345-2462-7EAF78974B42}"/>
              </a:ext>
            </a:extLst>
          </p:cNvPr>
          <p:cNvSpPr/>
          <p:nvPr/>
        </p:nvSpPr>
        <p:spPr>
          <a:xfrm>
            <a:off x="4384431" y="3317631"/>
            <a:ext cx="3458307" cy="480646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462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DF22-35E3-E520-9280-CCF576E15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64123"/>
            <a:ext cx="7315200" cy="5820625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Controlling Aesthetic Mapping</a:t>
            </a:r>
          </a:p>
          <a:p>
            <a:r>
              <a:rPr lang="en-US" sz="3200" dirty="0" err="1"/>
              <a:t>aes</a:t>
            </a:r>
            <a:r>
              <a:rPr lang="en-US" sz="3200" dirty="0"/>
              <a:t>() says to map an aesthetic to a variable, it does not specify </a:t>
            </a:r>
            <a:r>
              <a:rPr lang="en-US" sz="3200" i="1" dirty="0"/>
              <a:t>how</a:t>
            </a:r>
          </a:p>
          <a:p>
            <a:r>
              <a:rPr lang="en-US" sz="3200" dirty="0"/>
              <a:t>This is controlled through scales </a:t>
            </a:r>
          </a:p>
          <a:p>
            <a:r>
              <a:rPr lang="en-US" sz="3200" dirty="0"/>
              <a:t>The following arguments are common to most scales in ggplot2:</a:t>
            </a:r>
          </a:p>
          <a:p>
            <a:pPr lvl="1"/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3000" dirty="0"/>
              <a:t>:  the first argument specifies the axis or legend title</a:t>
            </a:r>
          </a:p>
          <a:p>
            <a:pPr lvl="1"/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limits</a:t>
            </a:r>
            <a:r>
              <a:rPr lang="en-US" sz="3000" dirty="0"/>
              <a:t>: the minimum and maximum of the scale</a:t>
            </a:r>
          </a:p>
          <a:p>
            <a:pPr lvl="1"/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breaks</a:t>
            </a:r>
            <a:r>
              <a:rPr lang="en-US" sz="3000" dirty="0"/>
              <a:t>:  the points along the scale where labels should appear</a:t>
            </a:r>
          </a:p>
          <a:p>
            <a:pPr lvl="1"/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labels</a:t>
            </a:r>
            <a:r>
              <a:rPr lang="en-US" sz="3000" dirty="0"/>
              <a:t>: the text that appears at each break</a:t>
            </a:r>
          </a:p>
        </p:txBody>
      </p:sp>
    </p:spTree>
    <p:extLst>
      <p:ext uri="{BB962C8B-B14F-4D97-AF65-F5344CB8AC3E}">
        <p14:creationId xmlns:p14="http://schemas.microsoft.com/office/powerpoint/2010/main" val="2950676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Connect what we know about visualizations to </a:t>
            </a:r>
            <a:r>
              <a:rPr lang="en-US" sz="3200" dirty="0" err="1"/>
              <a:t>ggplot</a:t>
            </a:r>
            <a:r>
              <a:rPr lang="en-US" sz="3200" dirty="0"/>
              <a:t> in R </a:t>
            </a:r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DF22-35E3-E520-9280-CCF576E15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64123"/>
            <a:ext cx="7315200" cy="582062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/>
              <a:t>Controlling Aesthetic Mapping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CF956F-B01F-4676-C7E2-9B296BE44F26}"/>
              </a:ext>
            </a:extLst>
          </p:cNvPr>
          <p:cNvSpPr/>
          <p:nvPr/>
        </p:nvSpPr>
        <p:spPr>
          <a:xfrm>
            <a:off x="146538" y="709130"/>
            <a:ext cx="11898923" cy="943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p1 &lt;-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ggplot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(hp2013Q1,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aes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(x =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Land.Value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, y =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Structure.Cost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))+ </a:t>
            </a:r>
          </a:p>
          <a:p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			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geom_point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aes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(color =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Home.Value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))</a:t>
            </a:r>
          </a:p>
        </p:txBody>
      </p:sp>
      <p:pic>
        <p:nvPicPr>
          <p:cNvPr id="6" name="Picture 5" descr="A graph with dots and numbers&#10;&#10;Description automatically generated">
            <a:extLst>
              <a:ext uri="{FF2B5EF4-FFF2-40B4-BE49-F238E27FC236}">
                <a16:creationId xmlns:a16="http://schemas.microsoft.com/office/drawing/2014/main" id="{145DDABA-1F20-2347-BBE4-3E90C6B90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99" y="2197961"/>
            <a:ext cx="7772400" cy="393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86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DF22-35E3-E520-9280-CCF576E15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64123"/>
            <a:ext cx="7315200" cy="582062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/>
              <a:t>Controlling Aesthetic Mapping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CF956F-B01F-4676-C7E2-9B296BE44F26}"/>
              </a:ext>
            </a:extLst>
          </p:cNvPr>
          <p:cNvSpPr/>
          <p:nvPr/>
        </p:nvSpPr>
        <p:spPr>
          <a:xfrm>
            <a:off x="146538" y="673961"/>
            <a:ext cx="11898923" cy="2282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solidFill>
                  <a:srgbClr val="00B050"/>
                </a:solidFill>
                <a:latin typeface="Courier" pitchFamily="2" charset="0"/>
              </a:rPr>
              <a:t># change color scale</a:t>
            </a:r>
          </a:p>
          <a:p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p1 + </a:t>
            </a:r>
          </a:p>
          <a:p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scale_color_continuous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(name = "",</a:t>
            </a:r>
          </a:p>
          <a:p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                        breaks = c(200001, 500001, 800001),</a:t>
            </a:r>
          </a:p>
          <a:p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                        labels = c(200000, 500000, 800000),</a:t>
            </a:r>
          </a:p>
          <a:p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                        low = "blue", high = "red")</a:t>
            </a:r>
          </a:p>
        </p:txBody>
      </p:sp>
      <p:pic>
        <p:nvPicPr>
          <p:cNvPr id="5" name="Picture 4" descr="A graph with red dots and numbers&#10;&#10;Description automatically generated">
            <a:extLst>
              <a:ext uri="{FF2B5EF4-FFF2-40B4-BE49-F238E27FC236}">
                <a16:creationId xmlns:a16="http://schemas.microsoft.com/office/drawing/2014/main" id="{0256F026-BFE5-3B89-7C50-582BD09F7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99" y="2956383"/>
            <a:ext cx="7772400" cy="394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428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DF22-35E3-E520-9280-CCF576E15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64123"/>
            <a:ext cx="7315200" cy="582062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/>
              <a:t>Controlling Aesthetic Mapping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CF956F-B01F-4676-C7E2-9B296BE44F26}"/>
              </a:ext>
            </a:extLst>
          </p:cNvPr>
          <p:cNvSpPr/>
          <p:nvPr/>
        </p:nvSpPr>
        <p:spPr>
          <a:xfrm>
            <a:off x="146538" y="673960"/>
            <a:ext cx="11898923" cy="27550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solidFill>
                  <a:srgbClr val="00B050"/>
                </a:solidFill>
                <a:latin typeface="Courier" pitchFamily="2" charset="0"/>
              </a:rPr>
              <a:t># change color scale</a:t>
            </a:r>
          </a:p>
          <a:p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p1 + scale_color_gradient2(name = ”Home Value",</a:t>
            </a:r>
          </a:p>
          <a:p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                           breaks = c(200001, 500001, 800001),</a:t>
            </a:r>
          </a:p>
          <a:p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                           labels = c(200000, 500000, 800000),</a:t>
            </a:r>
          </a:p>
          <a:p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                           low = "blue", high = "red",</a:t>
            </a:r>
          </a:p>
          <a:p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                           mid = "gray60",</a:t>
            </a:r>
          </a:p>
          <a:p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                           midpoint = 400000)</a:t>
            </a:r>
          </a:p>
        </p:txBody>
      </p:sp>
      <p:pic>
        <p:nvPicPr>
          <p:cNvPr id="6" name="Picture 5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27617C71-C5DA-7740-14A8-1E3D599E5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823" y="3289135"/>
            <a:ext cx="6758353" cy="345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201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DF22-35E3-E520-9280-CCF576E15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538" y="164123"/>
            <a:ext cx="7608930" cy="582062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/>
              <a:t>Controlling Aesthetic Mapping – </a:t>
            </a:r>
            <a:r>
              <a:rPr lang="en-US" sz="3200" b="1" dirty="0" err="1"/>
              <a:t>colorbrewer</a:t>
            </a:r>
            <a:endParaRPr lang="en-US" sz="3200" b="1" dirty="0"/>
          </a:p>
          <a:p>
            <a:r>
              <a:rPr lang="en-US" sz="3200" dirty="0"/>
              <a:t>We can also use built in color maps</a:t>
            </a:r>
          </a:p>
          <a:p>
            <a:r>
              <a:rPr lang="en-US" sz="3200" dirty="0"/>
              <a:t>Be sure to choose the correct map for your data type </a:t>
            </a:r>
          </a:p>
        </p:txBody>
      </p:sp>
    </p:spTree>
    <p:extLst>
      <p:ext uri="{BB962C8B-B14F-4D97-AF65-F5344CB8AC3E}">
        <p14:creationId xmlns:p14="http://schemas.microsoft.com/office/powerpoint/2010/main" val="433462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CF956F-B01F-4676-C7E2-9B296BE44F26}"/>
              </a:ext>
            </a:extLst>
          </p:cNvPr>
          <p:cNvSpPr/>
          <p:nvPr/>
        </p:nvSpPr>
        <p:spPr>
          <a:xfrm>
            <a:off x="146538" y="1154606"/>
            <a:ext cx="11898923" cy="15651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solidFill>
                  <a:srgbClr val="00B050"/>
                </a:solidFill>
                <a:latin typeface="Courier" pitchFamily="2" charset="0"/>
              </a:rPr>
              <a:t># use existing color scale</a:t>
            </a:r>
          </a:p>
          <a:p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ggplot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(hp2013Q1,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aes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(x =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Land.Value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, y =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Structure.Cost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)) +</a:t>
            </a:r>
          </a:p>
          <a:p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geom_point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aes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(color = region)) + </a:t>
            </a:r>
          </a:p>
          <a:p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scale_colour_brewer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(palette = "Accent") </a:t>
            </a:r>
          </a:p>
          <a:p>
            <a:endParaRPr lang="en-US" sz="2400" dirty="0">
              <a:solidFill>
                <a:srgbClr val="00B050"/>
              </a:solidFill>
              <a:latin typeface="Courier" pitchFamily="2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0CC5CFD-ACF3-51E2-1FBF-E8AE00EE7854}"/>
              </a:ext>
            </a:extLst>
          </p:cNvPr>
          <p:cNvSpPr txBox="1">
            <a:spLocks/>
          </p:cNvSpPr>
          <p:nvPr/>
        </p:nvSpPr>
        <p:spPr>
          <a:xfrm>
            <a:off x="3575538" y="164123"/>
            <a:ext cx="7608930" cy="58206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sz="3200" b="1" dirty="0"/>
              <a:t>Controlling Aesthetic Mapping – </a:t>
            </a:r>
            <a:r>
              <a:rPr lang="en-US" sz="3200" b="1" dirty="0" err="1"/>
              <a:t>colorbrewer</a:t>
            </a:r>
            <a:endParaRPr lang="en-US" sz="3200" b="1" dirty="0"/>
          </a:p>
        </p:txBody>
      </p:sp>
      <p:pic>
        <p:nvPicPr>
          <p:cNvPr id="9" name="Picture 8" descr="A graph with numbers and dots&#10;&#10;Description automatically generated">
            <a:extLst>
              <a:ext uri="{FF2B5EF4-FFF2-40B4-BE49-F238E27FC236}">
                <a16:creationId xmlns:a16="http://schemas.microsoft.com/office/drawing/2014/main" id="{2B4F89C2-7D43-E87E-B25B-85DB9EE63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99" y="2696306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56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0CC5CFD-ACF3-51E2-1FBF-E8AE00EE7854}"/>
              </a:ext>
            </a:extLst>
          </p:cNvPr>
          <p:cNvSpPr txBox="1">
            <a:spLocks/>
          </p:cNvSpPr>
          <p:nvPr/>
        </p:nvSpPr>
        <p:spPr>
          <a:xfrm>
            <a:off x="3575538" y="164123"/>
            <a:ext cx="7608930" cy="58206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sz="3200" b="1" dirty="0"/>
              <a:t>Controlling Aesthetic Mapping – </a:t>
            </a:r>
            <a:r>
              <a:rPr lang="en-US" sz="3200" b="1" dirty="0" err="1"/>
              <a:t>colorbrewer</a:t>
            </a:r>
            <a:endParaRPr lang="en-US" sz="3200" b="1" dirty="0"/>
          </a:p>
        </p:txBody>
      </p:sp>
      <p:pic>
        <p:nvPicPr>
          <p:cNvPr id="4" name="Picture 3" descr="A close-up of a color chart&#10;&#10;Description automatically generated">
            <a:extLst>
              <a:ext uri="{FF2B5EF4-FFF2-40B4-BE49-F238E27FC236}">
                <a16:creationId xmlns:a16="http://schemas.microsoft.com/office/drawing/2014/main" id="{5E95AD55-8850-B2A0-698D-6833F594F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836" y="1221053"/>
            <a:ext cx="4532513" cy="547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379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923A24-466A-29F2-6D37-F7A9FC922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27" y="2252869"/>
            <a:ext cx="2032000" cy="23522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DF22-35E3-E520-9280-CCF576E15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7574587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ourier" pitchFamily="2" charset="0"/>
              </a:rPr>
              <a:t>ggplot2 </a:t>
            </a:r>
            <a:r>
              <a:rPr lang="en-US" sz="3200" dirty="0"/>
              <a:t>tips</a:t>
            </a:r>
          </a:p>
          <a:p>
            <a:r>
              <a:rPr lang="en-US" sz="2800" dirty="0" err="1"/>
              <a:t>Cheatsheet</a:t>
            </a:r>
            <a:r>
              <a:rPr lang="en-US" sz="2800" dirty="0"/>
              <a:t>: </a:t>
            </a:r>
            <a:r>
              <a:rPr lang="en-US" sz="2800" dirty="0">
                <a:hlinkClick r:id="rId3"/>
              </a:rPr>
              <a:t>https://www.rstudio.com/resources/cheatsheets/</a:t>
            </a:r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Now, try it out!</a:t>
            </a:r>
          </a:p>
          <a:p>
            <a:pPr marL="0" indent="0">
              <a:buNone/>
            </a:pPr>
            <a:r>
              <a:rPr lang="en-US" sz="2800" dirty="0"/>
              <a:t>Work with 1-2 </a:t>
            </a:r>
            <a:r>
              <a:rPr lang="en-US" sz="2800"/>
              <a:t>other people. 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Ask a question you can answer with the </a:t>
            </a:r>
            <a:r>
              <a:rPr lang="en-US" sz="2800" dirty="0" err="1"/>
              <a:t>landdata</a:t>
            </a:r>
            <a:r>
              <a:rPr lang="en-US" sz="2800" dirty="0"/>
              <a:t> dataset. Make a graph to answer your question that uses ggplot2, and a colormap. </a:t>
            </a:r>
          </a:p>
        </p:txBody>
      </p:sp>
    </p:spTree>
    <p:extLst>
      <p:ext uri="{BB962C8B-B14F-4D97-AF65-F5344CB8AC3E}">
        <p14:creationId xmlns:p14="http://schemas.microsoft.com/office/powerpoint/2010/main" val="3802643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923A24-466A-29F2-6D37-F7A9FC922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27" y="2252869"/>
            <a:ext cx="2032000" cy="23522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DF22-35E3-E520-9280-CCF576E15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Courier" pitchFamily="2" charset="0"/>
              </a:rPr>
              <a:t>ggplot2</a:t>
            </a:r>
          </a:p>
          <a:p>
            <a:r>
              <a:rPr lang="en-US" sz="3200" dirty="0"/>
              <a:t>Plot building blocks</a:t>
            </a:r>
          </a:p>
          <a:p>
            <a:pPr lvl="1"/>
            <a:r>
              <a:rPr lang="en-US" sz="2400" dirty="0"/>
              <a:t>data </a:t>
            </a:r>
          </a:p>
          <a:p>
            <a:pPr lvl="1"/>
            <a:r>
              <a:rPr lang="en-US" sz="2400" dirty="0"/>
              <a:t>aesthetic mappings (how we draw that stuff)</a:t>
            </a:r>
          </a:p>
          <a:p>
            <a:pPr lvl="1"/>
            <a:r>
              <a:rPr lang="en-US" sz="2400" dirty="0"/>
              <a:t>geometric objects (the literal stuff we draw)</a:t>
            </a:r>
          </a:p>
          <a:p>
            <a:pPr lvl="1"/>
            <a:r>
              <a:rPr lang="en-US" sz="2400" dirty="0"/>
              <a:t>statistical transformations (underlying model)</a:t>
            </a:r>
          </a:p>
          <a:p>
            <a:pPr lvl="1"/>
            <a:r>
              <a:rPr lang="en-US" sz="2400" dirty="0"/>
              <a:t>scales (range of values, colors, etc.)</a:t>
            </a:r>
          </a:p>
          <a:p>
            <a:pPr lvl="1"/>
            <a:r>
              <a:rPr lang="en-US" sz="2400" dirty="0"/>
              <a:t>faceting (small multiples)</a:t>
            </a:r>
          </a:p>
          <a:p>
            <a:pPr marL="502920" lvl="1" indent="0">
              <a:buNone/>
            </a:pPr>
            <a:endParaRPr lang="en-US" sz="3000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E1CF0967-14D2-5EB2-B931-0C256107B97D}"/>
              </a:ext>
            </a:extLst>
          </p:cNvPr>
          <p:cNvSpPr/>
          <p:nvPr/>
        </p:nvSpPr>
        <p:spPr>
          <a:xfrm>
            <a:off x="4308764" y="1884218"/>
            <a:ext cx="6192981" cy="1302325"/>
          </a:xfrm>
          <a:prstGeom prst="frame">
            <a:avLst>
              <a:gd name="adj1" fmla="val 5593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8E1850-F814-AD13-5428-33090F244FD2}"/>
              </a:ext>
            </a:extLst>
          </p:cNvPr>
          <p:cNvSpPr/>
          <p:nvPr/>
        </p:nvSpPr>
        <p:spPr>
          <a:xfrm>
            <a:off x="3869269" y="4475362"/>
            <a:ext cx="7103532" cy="11772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ggplot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(data,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aes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()) + </a:t>
            </a:r>
          </a:p>
          <a:p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geom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_* 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982B69B9-96DD-A1C8-E0D5-61067214E9BE}"/>
              </a:ext>
            </a:extLst>
          </p:cNvPr>
          <p:cNvSpPr/>
          <p:nvPr/>
        </p:nvSpPr>
        <p:spPr>
          <a:xfrm>
            <a:off x="5645519" y="6256532"/>
            <a:ext cx="2790832" cy="425866"/>
          </a:xfrm>
          <a:prstGeom prst="wedgeRoundRectCallout">
            <a:avLst>
              <a:gd name="adj1" fmla="val -80179"/>
              <a:gd name="adj2" fmla="val -279097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geometric object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C91BDA69-C33C-B2C4-D367-17AF889E3A13}"/>
              </a:ext>
            </a:extLst>
          </p:cNvPr>
          <p:cNvSpPr/>
          <p:nvPr/>
        </p:nvSpPr>
        <p:spPr>
          <a:xfrm>
            <a:off x="8436351" y="5005296"/>
            <a:ext cx="3173758" cy="522668"/>
          </a:xfrm>
          <a:prstGeom prst="wedgeRoundRectCallout">
            <a:avLst>
              <a:gd name="adj1" fmla="val -100016"/>
              <a:gd name="adj2" fmla="val -73534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aesthetic mapping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A7A7B46A-E982-1ED7-F310-81A0CC8DCED3}"/>
              </a:ext>
            </a:extLst>
          </p:cNvPr>
          <p:cNvSpPr/>
          <p:nvPr/>
        </p:nvSpPr>
        <p:spPr>
          <a:xfrm>
            <a:off x="6169167" y="5128987"/>
            <a:ext cx="1003512" cy="398977"/>
          </a:xfrm>
          <a:prstGeom prst="wedgeRoundRectCallout">
            <a:avLst>
              <a:gd name="adj1" fmla="val -94178"/>
              <a:gd name="adj2" fmla="val -119576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430122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923A24-466A-29F2-6D37-F7A9FC922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27" y="2252869"/>
            <a:ext cx="2032000" cy="23522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DF22-35E3-E520-9280-CCF576E15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Courier" pitchFamily="2" charset="0"/>
              </a:rPr>
              <a:t>ggplot2</a:t>
            </a:r>
          </a:p>
          <a:p>
            <a:r>
              <a:rPr lang="en-US" sz="3200" dirty="0"/>
              <a:t>Plot building blocks</a:t>
            </a:r>
          </a:p>
          <a:p>
            <a:pPr lvl="1"/>
            <a:r>
              <a:rPr lang="en-US" sz="2400" dirty="0"/>
              <a:t>data </a:t>
            </a:r>
          </a:p>
          <a:p>
            <a:pPr lvl="1"/>
            <a:r>
              <a:rPr lang="en-US" sz="2400" dirty="0"/>
              <a:t>aesthetic mappings (how we draw that stuff)</a:t>
            </a:r>
          </a:p>
          <a:p>
            <a:pPr lvl="1"/>
            <a:r>
              <a:rPr lang="en-US" sz="2400" dirty="0"/>
              <a:t>geometric objects (the literal stuff we draw)</a:t>
            </a:r>
          </a:p>
          <a:p>
            <a:pPr lvl="1"/>
            <a:r>
              <a:rPr lang="en-US" sz="2400" dirty="0"/>
              <a:t>statistical transformations (underlying model)</a:t>
            </a:r>
          </a:p>
          <a:p>
            <a:pPr lvl="1"/>
            <a:r>
              <a:rPr lang="en-US" sz="2400" dirty="0"/>
              <a:t>scales (range of values, colors, etc.)</a:t>
            </a:r>
          </a:p>
          <a:p>
            <a:pPr lvl="1"/>
            <a:r>
              <a:rPr lang="en-US" sz="2400" dirty="0"/>
              <a:t>faceting (small multiples)</a:t>
            </a:r>
          </a:p>
          <a:p>
            <a:pPr marL="502920" lvl="1" indent="0">
              <a:buNone/>
            </a:pPr>
            <a:endParaRPr lang="en-US" sz="3000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E1CF0967-14D2-5EB2-B931-0C256107B97D}"/>
              </a:ext>
            </a:extLst>
          </p:cNvPr>
          <p:cNvSpPr/>
          <p:nvPr/>
        </p:nvSpPr>
        <p:spPr>
          <a:xfrm>
            <a:off x="4302370" y="1884218"/>
            <a:ext cx="6199376" cy="2591144"/>
          </a:xfrm>
          <a:prstGeom prst="frame">
            <a:avLst>
              <a:gd name="adj1" fmla="val 3331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8E1850-F814-AD13-5428-33090F244FD2}"/>
              </a:ext>
            </a:extLst>
          </p:cNvPr>
          <p:cNvSpPr/>
          <p:nvPr/>
        </p:nvSpPr>
        <p:spPr>
          <a:xfrm>
            <a:off x="3869269" y="4475362"/>
            <a:ext cx="7103532" cy="11772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ggplot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(data,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aes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()) + </a:t>
            </a:r>
          </a:p>
          <a:p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geom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_* 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982B69B9-96DD-A1C8-E0D5-61067214E9BE}"/>
              </a:ext>
            </a:extLst>
          </p:cNvPr>
          <p:cNvSpPr/>
          <p:nvPr/>
        </p:nvSpPr>
        <p:spPr>
          <a:xfrm>
            <a:off x="5645519" y="6256532"/>
            <a:ext cx="2790832" cy="425866"/>
          </a:xfrm>
          <a:prstGeom prst="wedgeRoundRectCallout">
            <a:avLst>
              <a:gd name="adj1" fmla="val -80179"/>
              <a:gd name="adj2" fmla="val -279097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geometric object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C91BDA69-C33C-B2C4-D367-17AF889E3A13}"/>
              </a:ext>
            </a:extLst>
          </p:cNvPr>
          <p:cNvSpPr/>
          <p:nvPr/>
        </p:nvSpPr>
        <p:spPr>
          <a:xfrm>
            <a:off x="8436351" y="5005296"/>
            <a:ext cx="3173758" cy="522668"/>
          </a:xfrm>
          <a:prstGeom prst="wedgeRoundRectCallout">
            <a:avLst>
              <a:gd name="adj1" fmla="val -100016"/>
              <a:gd name="adj2" fmla="val -73534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aesthetic mapping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A7A7B46A-E982-1ED7-F310-81A0CC8DCED3}"/>
              </a:ext>
            </a:extLst>
          </p:cNvPr>
          <p:cNvSpPr/>
          <p:nvPr/>
        </p:nvSpPr>
        <p:spPr>
          <a:xfrm>
            <a:off x="6169167" y="5128987"/>
            <a:ext cx="1003512" cy="398977"/>
          </a:xfrm>
          <a:prstGeom prst="wedgeRoundRectCallout">
            <a:avLst>
              <a:gd name="adj1" fmla="val -94178"/>
              <a:gd name="adj2" fmla="val -119576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503909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923A24-466A-29F2-6D37-F7A9FC922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27" y="2252869"/>
            <a:ext cx="2032000" cy="23522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DF22-35E3-E520-9280-CCF576E15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+mj-lt"/>
                <a:cs typeface="Calibri" panose="020F0502020204030204" pitchFamily="34" charset="0"/>
              </a:rPr>
              <a:t>Data</a:t>
            </a:r>
          </a:p>
          <a:p>
            <a:r>
              <a:rPr lang="en-US" sz="2400" dirty="0">
                <a:latin typeface="+mj-lt"/>
                <a:cs typeface="Calibri" panose="020F0502020204030204" pitchFamily="34" charset="0"/>
              </a:rPr>
              <a:t>For today, upload the </a:t>
            </a:r>
            <a:r>
              <a:rPr lang="en-US" sz="2400" dirty="0" err="1">
                <a:latin typeface="+mj-lt"/>
                <a:cs typeface="Calibri" panose="020F0502020204030204" pitchFamily="34" charset="0"/>
              </a:rPr>
              <a:t>landdata-states.csv</a:t>
            </a:r>
            <a:r>
              <a:rPr lang="en-US" sz="2400" dirty="0">
                <a:latin typeface="+mj-lt"/>
                <a:cs typeface="Calibri" panose="020F0502020204030204" pitchFamily="34" charset="0"/>
              </a:rPr>
              <a:t> from the course website (under Labs tab) to your R Studio working directory </a:t>
            </a:r>
          </a:p>
          <a:p>
            <a:r>
              <a:rPr lang="en-US" sz="2400" dirty="0">
                <a:latin typeface="+mj-lt"/>
                <a:cs typeface="Calibri" panose="020F0502020204030204" pitchFamily="34" charset="0"/>
              </a:rPr>
              <a:t>Load the data and look at it</a:t>
            </a:r>
          </a:p>
          <a:p>
            <a:pPr marL="0" indent="0">
              <a:buNone/>
            </a:pPr>
            <a:endParaRPr lang="en-US" sz="3200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242574-B1D6-D718-605F-1DB53A9D9D4D}"/>
              </a:ext>
            </a:extLst>
          </p:cNvPr>
          <p:cNvSpPr/>
          <p:nvPr/>
        </p:nvSpPr>
        <p:spPr>
          <a:xfrm>
            <a:off x="3153508" y="2995109"/>
            <a:ext cx="8534399" cy="8586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housing &lt;-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read_csv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(“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landdata-states.csv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”)</a:t>
            </a:r>
          </a:p>
          <a:p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glimpse(housing)</a:t>
            </a:r>
          </a:p>
        </p:txBody>
      </p:sp>
      <p:pic>
        <p:nvPicPr>
          <p:cNvPr id="11" name="Picture 10" descr="A white background with black numbers&#10;&#10;Description automatically generated">
            <a:extLst>
              <a:ext uri="{FF2B5EF4-FFF2-40B4-BE49-F238E27FC236}">
                <a16:creationId xmlns:a16="http://schemas.microsoft.com/office/drawing/2014/main" id="{E73F11FA-4F58-BA4B-7165-704D1E67B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733" y="3853747"/>
            <a:ext cx="8794270" cy="300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747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DF22-35E3-E520-9280-CCF576E15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64123"/>
            <a:ext cx="7315200" cy="582062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/>
              <a:t>Simple Scatterplot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620B49-A9F4-71F9-F0AE-01652290CAC1}"/>
              </a:ext>
            </a:extLst>
          </p:cNvPr>
          <p:cNvSpPr/>
          <p:nvPr/>
        </p:nvSpPr>
        <p:spPr>
          <a:xfrm>
            <a:off x="503766" y="679554"/>
            <a:ext cx="11184468" cy="1962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solidFill>
                  <a:srgbClr val="00B050"/>
                </a:solidFill>
                <a:latin typeface="Courier" pitchFamily="2" charset="0"/>
              </a:rPr>
              <a:t># filter</a:t>
            </a:r>
          </a:p>
          <a:p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hp2013Q1 &lt;- housing %&gt;% filter(Date == 2013.25) </a:t>
            </a:r>
          </a:p>
          <a:p>
            <a:r>
              <a:rPr lang="en-US" sz="2400" dirty="0">
                <a:solidFill>
                  <a:srgbClr val="00B050"/>
                </a:solidFill>
                <a:latin typeface="Courier" pitchFamily="2" charset="0"/>
              </a:rPr>
              <a:t># plot </a:t>
            </a:r>
          </a:p>
          <a:p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ggplot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(hp2013Q1,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aes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(x =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Land.Value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, y =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Structure.Cost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)) +</a:t>
            </a:r>
          </a:p>
          <a:p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geom_point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()</a:t>
            </a:r>
          </a:p>
        </p:txBody>
      </p:sp>
      <p:pic>
        <p:nvPicPr>
          <p:cNvPr id="8" name="Picture 7" descr="A graph with black dots&#10;&#10;Description automatically generated">
            <a:extLst>
              <a:ext uri="{FF2B5EF4-FFF2-40B4-BE49-F238E27FC236}">
                <a16:creationId xmlns:a16="http://schemas.microsoft.com/office/drawing/2014/main" id="{3EB29D97-FB12-8A0D-1CA0-3797AC9BC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732629"/>
            <a:ext cx="7772400" cy="39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457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923A24-466A-29F2-6D37-F7A9FC922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27" y="2252869"/>
            <a:ext cx="2032000" cy="23522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DF22-35E3-E520-9280-CCF576E15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/>
              <a:t>Geometric Objects (</a:t>
            </a:r>
            <a:r>
              <a:rPr lang="en-US" sz="3200" b="1" dirty="0" err="1">
                <a:latin typeface="Courier" pitchFamily="2" charset="0"/>
              </a:rPr>
              <a:t>geom</a:t>
            </a:r>
            <a:r>
              <a:rPr lang="en-US" sz="3200" b="1" dirty="0"/>
              <a:t>) + Aesthetics</a:t>
            </a:r>
          </a:p>
          <a:p>
            <a:r>
              <a:rPr lang="en-US" sz="2800" dirty="0"/>
              <a:t>Apply aesthetics to geometric objects </a:t>
            </a:r>
          </a:p>
          <a:p>
            <a:r>
              <a:rPr lang="en-US" sz="2800" dirty="0"/>
              <a:t>Ex.</a:t>
            </a:r>
          </a:p>
          <a:p>
            <a:pPr lvl="1"/>
            <a:r>
              <a:rPr lang="en-US" sz="2600" dirty="0"/>
              <a:t>position (i.e., on the x and y axes)</a:t>
            </a:r>
          </a:p>
          <a:p>
            <a:pPr lvl="1"/>
            <a:r>
              <a:rPr lang="en-US" sz="2600" dirty="0"/>
              <a:t>color (“outside” color)</a:t>
            </a:r>
          </a:p>
          <a:p>
            <a:pPr lvl="1"/>
            <a:r>
              <a:rPr lang="en-US" sz="2600" dirty="0"/>
              <a:t>fill (“inside” color)</a:t>
            </a:r>
          </a:p>
          <a:p>
            <a:pPr lvl="1"/>
            <a:r>
              <a:rPr lang="en-US" sz="2600" dirty="0"/>
              <a:t>shape (of points)</a:t>
            </a:r>
          </a:p>
          <a:p>
            <a:pPr lvl="1"/>
            <a:r>
              <a:rPr lang="en-US" sz="2600" dirty="0"/>
              <a:t>line type</a:t>
            </a:r>
          </a:p>
          <a:p>
            <a:pPr lvl="1"/>
            <a:r>
              <a:rPr lang="en-US" sz="2600" dirty="0"/>
              <a:t>size</a:t>
            </a:r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85225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923A24-466A-29F2-6D37-F7A9FC922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27" y="2252869"/>
            <a:ext cx="2032000" cy="23522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DF22-35E3-E520-9280-CCF576E15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/>
              <a:t>Geometric Objects (</a:t>
            </a:r>
            <a:r>
              <a:rPr lang="en-US" sz="3200" b="1" dirty="0" err="1">
                <a:latin typeface="Courier" pitchFamily="2" charset="0"/>
              </a:rPr>
              <a:t>geom</a:t>
            </a:r>
            <a:r>
              <a:rPr lang="en-US" sz="3200" b="1" dirty="0"/>
              <a:t>) + Aesthetics</a:t>
            </a:r>
          </a:p>
          <a:p>
            <a:r>
              <a:rPr lang="en-US" sz="2800" dirty="0"/>
              <a:t>Apply aesthetics to geometric objects </a:t>
            </a:r>
          </a:p>
          <a:p>
            <a:r>
              <a:rPr lang="en-US" sz="2800" dirty="0"/>
              <a:t>Ex.</a:t>
            </a:r>
          </a:p>
          <a:p>
            <a:pPr lvl="1"/>
            <a:r>
              <a:rPr lang="en-US" sz="2600" dirty="0"/>
              <a:t>position (i.e., on the x and y axes)</a:t>
            </a:r>
          </a:p>
          <a:p>
            <a:pPr lvl="1"/>
            <a:r>
              <a:rPr lang="en-US" sz="2600" dirty="0"/>
              <a:t>color (“outside” color)</a:t>
            </a:r>
          </a:p>
          <a:p>
            <a:pPr lvl="1"/>
            <a:r>
              <a:rPr lang="en-US" sz="2600" dirty="0"/>
              <a:t>fill (“inside” color)</a:t>
            </a:r>
          </a:p>
          <a:p>
            <a:pPr lvl="1"/>
            <a:r>
              <a:rPr lang="en-US" sz="2600" dirty="0"/>
              <a:t>shape (of points)</a:t>
            </a:r>
          </a:p>
          <a:p>
            <a:pPr lvl="1"/>
            <a:r>
              <a:rPr lang="en-US" sz="2600" dirty="0"/>
              <a:t>line type</a:t>
            </a:r>
          </a:p>
          <a:p>
            <a:pPr lvl="1"/>
            <a:r>
              <a:rPr lang="en-US" sz="2600" dirty="0"/>
              <a:t>size</a:t>
            </a:r>
          </a:p>
          <a:p>
            <a:pPr lvl="1"/>
            <a:endParaRPr lang="en-US" sz="2600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6EE8094D-761E-C9EC-0CC6-A6FAE70AA4A1}"/>
              </a:ext>
            </a:extLst>
          </p:cNvPr>
          <p:cNvSpPr/>
          <p:nvPr/>
        </p:nvSpPr>
        <p:spPr>
          <a:xfrm>
            <a:off x="4208585" y="2766646"/>
            <a:ext cx="3856892" cy="550985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624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DF22-35E3-E520-9280-CCF576E15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64123"/>
            <a:ext cx="7315200" cy="582062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/>
              <a:t>Simple Scatterplot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620B49-A9F4-71F9-F0AE-01652290CAC1}"/>
              </a:ext>
            </a:extLst>
          </p:cNvPr>
          <p:cNvSpPr/>
          <p:nvPr/>
        </p:nvSpPr>
        <p:spPr>
          <a:xfrm>
            <a:off x="503766" y="679554"/>
            <a:ext cx="11184468" cy="1962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solidFill>
                  <a:srgbClr val="00B050"/>
                </a:solidFill>
                <a:latin typeface="Courier" pitchFamily="2" charset="0"/>
              </a:rPr>
              <a:t># filter</a:t>
            </a:r>
          </a:p>
          <a:p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hp2013Q1 &lt;- housing %&gt;% filter(Date == 2013.25) </a:t>
            </a:r>
          </a:p>
          <a:p>
            <a:r>
              <a:rPr lang="en-US" sz="2400" dirty="0">
                <a:solidFill>
                  <a:srgbClr val="00B050"/>
                </a:solidFill>
                <a:latin typeface="Courier" pitchFamily="2" charset="0"/>
              </a:rPr>
              <a:t># plot </a:t>
            </a:r>
          </a:p>
          <a:p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ggplot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(hp2013Q1,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aes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(x =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Land.Value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, y =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Structure.Cost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)) +</a:t>
            </a:r>
          </a:p>
          <a:p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geom_point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aes</a:t>
            </a: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(color = region)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)</a:t>
            </a:r>
          </a:p>
        </p:txBody>
      </p:sp>
      <p:pic>
        <p:nvPicPr>
          <p:cNvPr id="4" name="Picture 3" descr="A graph with dots and numbers&#10;&#10;Description automatically generated">
            <a:extLst>
              <a:ext uri="{FF2B5EF4-FFF2-40B4-BE49-F238E27FC236}">
                <a16:creationId xmlns:a16="http://schemas.microsoft.com/office/drawing/2014/main" id="{FC57772D-60CC-C757-DA00-487FCA9E7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718981"/>
            <a:ext cx="7772400" cy="397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2200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</TotalTime>
  <Words>1231</Words>
  <Application>Microsoft Macintosh PowerPoint</Application>
  <PresentationFormat>Widescreen</PresentationFormat>
  <Paragraphs>173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Calibri</vt:lpstr>
      <vt:lpstr>Consolas</vt:lpstr>
      <vt:lpstr>Corbel</vt:lpstr>
      <vt:lpstr>Courier</vt:lpstr>
      <vt:lpstr>Wingdings 2</vt:lpstr>
      <vt:lpstr>Frame</vt:lpstr>
      <vt:lpstr>Data Science for Everyone – Grammar of Graphics</vt:lpstr>
      <vt:lpstr>Plan for Today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</cp:lastModifiedBy>
  <cp:revision>22</cp:revision>
  <dcterms:created xsi:type="dcterms:W3CDTF">2023-08-03T18:49:17Z</dcterms:created>
  <dcterms:modified xsi:type="dcterms:W3CDTF">2023-09-27T15:18:27Z</dcterms:modified>
</cp:coreProperties>
</file>