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5"/>
  </p:notesMasterIdLst>
  <p:sldIdLst>
    <p:sldId id="256" r:id="rId2"/>
    <p:sldId id="257" r:id="rId3"/>
    <p:sldId id="262" r:id="rId4"/>
    <p:sldId id="288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90" r:id="rId13"/>
    <p:sldId id="289" r:id="rId14"/>
    <p:sldId id="274" r:id="rId15"/>
    <p:sldId id="275" r:id="rId16"/>
    <p:sldId id="276" r:id="rId17"/>
    <p:sldId id="277" r:id="rId18"/>
    <p:sldId id="286" r:id="rId19"/>
    <p:sldId id="291" r:id="rId20"/>
    <p:sldId id="292" r:id="rId21"/>
    <p:sldId id="293" r:id="rId22"/>
    <p:sldId id="294" r:id="rId23"/>
    <p:sldId id="287" r:id="rId24"/>
    <p:sldId id="279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4" r:id="rId33"/>
    <p:sldId id="30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5"/>
    <p:restoredTop sz="95707"/>
  </p:normalViewPr>
  <p:slideViewPr>
    <p:cSldViewPr snapToGrid="0">
      <p:cViewPr varScale="1">
        <p:scale>
          <a:sx n="89" d="100"/>
          <a:sy n="89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generally,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(x, 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x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33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Work with the person next to you to rewrite this using pipes: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select(data, </a:t>
            </a:r>
            <a:r>
              <a:rPr lang="en-US" sz="2000" dirty="0" err="1">
                <a:solidFill>
                  <a:srgbClr val="333333"/>
                </a:solidFill>
                <a:latin typeface="Source Code Pro" panose="020B0509030403020204" pitchFamily="49" charset="0"/>
              </a:rPr>
              <a:t>arg</a:t>
            </a:r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data %&gt;%</a:t>
            </a:r>
          </a:p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	select(</a:t>
            </a:r>
            <a:r>
              <a:rPr lang="en-US" sz="2000" dirty="0" err="1">
                <a:solidFill>
                  <a:srgbClr val="333333"/>
                </a:solidFill>
                <a:latin typeface="Source Code Pro" panose="020B0509030403020204" pitchFamily="49" charset="0"/>
              </a:rPr>
              <a:t>arg</a:t>
            </a:r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0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Work with the person next to you to rewrite this using pipes: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750646" cy="5629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" dirty="0"/>
              <a:t> </a:t>
            </a:r>
            <a:endParaRPr lang="en-US" sz="200" dirty="0"/>
          </a:p>
          <a:p>
            <a:pPr marL="0" indent="0">
              <a:buNone/>
            </a:pPr>
            <a:r>
              <a:rPr lang="en-US" sz="2800" dirty="0"/>
              <a:t>vs.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2980515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24982-68FA-1F92-75DC-FD66B6E6640F}"/>
              </a:ext>
            </a:extLst>
          </p:cNvPr>
          <p:cNvSpPr/>
          <p:nvPr/>
        </p:nvSpPr>
        <p:spPr>
          <a:xfrm>
            <a:off x="3869268" y="4621777"/>
            <a:ext cx="7750646" cy="1686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mutate(args1)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filter(args2)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select(args3)</a:t>
            </a:r>
          </a:p>
        </p:txBody>
      </p:sp>
    </p:spTree>
    <p:extLst>
      <p:ext uri="{BB962C8B-B14F-4D97-AF65-F5344CB8AC3E}">
        <p14:creationId xmlns:p14="http://schemas.microsoft.com/office/powerpoint/2010/main" val="25969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328C6D4-4AB5-A019-1612-78FD6961BB78}"/>
              </a:ext>
            </a:extLst>
          </p:cNvPr>
          <p:cNvSpPr/>
          <p:nvPr/>
        </p:nvSpPr>
        <p:spPr>
          <a:xfrm>
            <a:off x="3657600" y="1946031"/>
            <a:ext cx="2614246" cy="1312984"/>
          </a:xfrm>
          <a:prstGeom prst="frame">
            <a:avLst>
              <a:gd name="adj1" fmla="val 62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name. Ex: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D9EE44-FDC7-C410-255B-740B0518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select(“a1”, “b1”, “c1”)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8DA-EAE9-B7EB-5C9B-9E8070F0B850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0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B06D2-C8A1-7173-F7FC-A94851C0D0F4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C7D1E-D05D-9773-C5D4-AC69BAA3E765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335E-9645-480E-638E-02966AD379CB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78536-D126-F422-BC5F-859FCB9A5051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F85DD-725B-47BF-08AA-ED8B093B7C09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3DF27-27E7-2C7A-1FF7-2DFB84A769A7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C8A0FC-4889-C3EA-C157-3F73F0783B3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9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 or use other helper functions. Ex. </a:t>
            </a:r>
          </a:p>
          <a:p>
            <a:pPr lvl="2"/>
            <a:r>
              <a:rPr lang="en-US" sz="2400" dirty="0"/>
              <a:t> contains(match), </a:t>
            </a:r>
            <a:r>
              <a:rPr lang="en-US" sz="2400" dirty="0" err="1"/>
              <a:t>ends_with</a:t>
            </a:r>
            <a:r>
              <a:rPr lang="en-US" sz="2400" dirty="0"/>
              <a:t>(match), matches(match), </a:t>
            </a:r>
            <a:r>
              <a:rPr lang="en-US" sz="2400" dirty="0" err="1"/>
              <a:t>starts_with</a:t>
            </a:r>
            <a:r>
              <a:rPr lang="en-US" sz="2400" dirty="0"/>
              <a:t>(match)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5159812" y="5448919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select(contains(“1”))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1713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specifying exclusions. Ex.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4635690" y="433506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select(-a0, -b2)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9369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F23B16-AD11-FBFE-8E4B-1CF5D9C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1302563"/>
            <a:ext cx="11047828" cy="50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84D2A9-4A8A-F992-03D2-C42471EC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06" y="1289270"/>
            <a:ext cx="10256649" cy="52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</a:t>
            </a:r>
          </a:p>
          <a:p>
            <a:r>
              <a:rPr lang="en-US" sz="2800" dirty="0"/>
              <a:t>Work with whoever is near you to select all columns of </a:t>
            </a:r>
            <a:r>
              <a:rPr lang="en-US" sz="2800" dirty="0" err="1"/>
              <a:t>babynames</a:t>
            </a:r>
            <a:r>
              <a:rPr lang="en-US" sz="2800" dirty="0"/>
              <a:t> except sex and n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633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</a:t>
            </a:r>
          </a:p>
          <a:p>
            <a:r>
              <a:rPr lang="en-US" sz="2800" dirty="0"/>
              <a:t>Work with whoever is near you to select all columns of </a:t>
            </a:r>
            <a:r>
              <a:rPr lang="en-US" sz="2800" dirty="0" err="1"/>
              <a:t>babynames</a:t>
            </a:r>
            <a:r>
              <a:rPr lang="en-US" sz="2800" dirty="0"/>
              <a:t> except sex and n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8FB0-EDC3-8A84-97CF-BFD7C35CA675}"/>
              </a:ext>
            </a:extLst>
          </p:cNvPr>
          <p:cNvSpPr/>
          <p:nvPr/>
        </p:nvSpPr>
        <p:spPr>
          <a:xfrm>
            <a:off x="4612244" y="2857958"/>
            <a:ext cx="5493048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select(-sex, -n)</a:t>
            </a:r>
          </a:p>
        </p:txBody>
      </p:sp>
    </p:spTree>
    <p:extLst>
      <p:ext uri="{BB962C8B-B14F-4D97-AF65-F5344CB8AC3E}">
        <p14:creationId xmlns:p14="http://schemas.microsoft.com/office/powerpoint/2010/main" val="304818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filter(a1 == 2)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196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43988-42BE-A59E-3755-812C282C928B}"/>
              </a:ext>
            </a:extLst>
          </p:cNvPr>
          <p:cNvSpPr/>
          <p:nvPr/>
        </p:nvSpPr>
        <p:spPr>
          <a:xfrm>
            <a:off x="7659757" y="3873187"/>
            <a:ext cx="1957644" cy="42119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filter((a1 &lt; 3) &amp; (a1 &gt; 1))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9669374-B424-EFF2-D0F9-1108A81D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4" y="1343032"/>
            <a:ext cx="3519381" cy="482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5240E4B-DC0D-4F4A-4A58-A34CCC0C6013}"/>
              </a:ext>
            </a:extLst>
          </p:cNvPr>
          <p:cNvCxnSpPr>
            <a:cxnSpLocks/>
          </p:cNvCxnSpPr>
          <p:nvPr/>
        </p:nvCxnSpPr>
        <p:spPr>
          <a:xfrm>
            <a:off x="4241984" y="1449199"/>
            <a:ext cx="4308417" cy="2460192"/>
          </a:xfrm>
          <a:prstGeom prst="curvedConnector3">
            <a:avLst>
              <a:gd name="adj1" fmla="val 99214"/>
            </a:avLst>
          </a:prstGeom>
          <a:ln w="762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3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3E6AF6-875B-1DC5-CE3B-78C5C264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1397000"/>
            <a:ext cx="11005631" cy="51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/>
              <a:t>Work with whoever is near you to filter </a:t>
            </a:r>
            <a:r>
              <a:rPr lang="en-US" sz="2800" dirty="0" err="1"/>
              <a:t>babynames</a:t>
            </a:r>
            <a:r>
              <a:rPr lang="en-US" sz="2800" dirty="0"/>
              <a:t> to only years after 1920</a:t>
            </a:r>
          </a:p>
          <a:p>
            <a:endParaRPr lang="en-US" sz="2800" dirty="0"/>
          </a:p>
          <a:p>
            <a:r>
              <a:rPr lang="en-US" sz="2800" dirty="0"/>
              <a:t>Work with whoever is near you to filter </a:t>
            </a:r>
            <a:r>
              <a:rPr lang="en-US" sz="2800" dirty="0" err="1"/>
              <a:t>babynames</a:t>
            </a:r>
            <a:r>
              <a:rPr lang="en-US" sz="2800" dirty="0"/>
              <a:t> to only popular names (let popular be names that more than 15% of babies were named in a given year)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624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/>
              <a:t>Work with whoever is near you to filter </a:t>
            </a:r>
            <a:r>
              <a:rPr lang="en-US" sz="2800" dirty="0" err="1"/>
              <a:t>babynames</a:t>
            </a:r>
            <a:r>
              <a:rPr lang="en-US" sz="2800" dirty="0"/>
              <a:t> to only years after 1920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Work with whoever is near you to filter </a:t>
            </a:r>
            <a:r>
              <a:rPr lang="en-US" sz="2800" dirty="0" err="1"/>
              <a:t>babynames</a:t>
            </a:r>
            <a:r>
              <a:rPr lang="en-US" sz="2800" dirty="0"/>
              <a:t> to only popular names (let popular be names that at least 15% of babies were named in a given year)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229EB-26AC-6F8D-11A3-4E5AE42725D3}"/>
              </a:ext>
            </a:extLst>
          </p:cNvPr>
          <p:cNvSpPr/>
          <p:nvPr/>
        </p:nvSpPr>
        <p:spPr>
          <a:xfrm>
            <a:off x="4669394" y="2257883"/>
            <a:ext cx="5493048" cy="117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filter(year &gt; 1920)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9FFC8-D072-9573-A3E0-4B067F7F30F1}"/>
              </a:ext>
            </a:extLst>
          </p:cNvPr>
          <p:cNvSpPr/>
          <p:nvPr/>
        </p:nvSpPr>
        <p:spPr>
          <a:xfrm>
            <a:off x="4669393" y="5154684"/>
            <a:ext cx="5889069" cy="150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Courier" pitchFamily="2" charset="0"/>
              </a:rPr>
              <a:t>babynames</a:t>
            </a:r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3200" dirty="0">
                <a:solidFill>
                  <a:schemeClr val="tx1"/>
                </a:solidFill>
                <a:latin typeface="Courier" pitchFamily="2" charset="0"/>
              </a:rPr>
              <a:t>	filter(prop &gt;= 0.15)</a:t>
            </a:r>
          </a:p>
        </p:txBody>
      </p:sp>
    </p:spTree>
    <p:extLst>
      <p:ext uri="{BB962C8B-B14F-4D97-AF65-F5344CB8AC3E}">
        <p14:creationId xmlns:p14="http://schemas.microsoft.com/office/powerpoint/2010/main" val="154067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I want to plot counts of the name Ab over the years by sex</a:t>
            </a:r>
          </a:p>
          <a:p>
            <a:r>
              <a:rPr lang="en-US" sz="2800" dirty="0"/>
              <a:t>How do I get the dataset I need to make this plot?</a:t>
            </a:r>
          </a:p>
          <a:p>
            <a:endParaRPr lang="en-US" sz="2800" dirty="0"/>
          </a:p>
          <a:p>
            <a:r>
              <a:rPr lang="en-US" sz="2800" dirty="0"/>
              <a:t>Talk it out with whoever is near you!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769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Combining verbs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6F80B4-72A2-7C77-1701-35CB05D6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06" y="1367028"/>
            <a:ext cx="18043349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864108"/>
            <a:ext cx="804672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930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Combining verbs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6F80B4-72A2-7C77-1701-35CB05D6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06" y="1367028"/>
            <a:ext cx="18043349" cy="2569464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3C14A0E-24B3-4BD1-8A30-3F1C48909222}"/>
              </a:ext>
            </a:extLst>
          </p:cNvPr>
          <p:cNvSpPr/>
          <p:nvPr/>
        </p:nvSpPr>
        <p:spPr>
          <a:xfrm>
            <a:off x="3410456" y="4179683"/>
            <a:ext cx="2947482" cy="1678192"/>
          </a:xfrm>
          <a:prstGeom prst="wedgeRoundRectCallout">
            <a:avLst>
              <a:gd name="adj1" fmla="val 48605"/>
              <a:gd name="adj2" fmla="val -1364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babynames</a:t>
            </a:r>
            <a:r>
              <a:rPr lang="en-US" sz="2400" dirty="0"/>
              <a:t> is filtered to rows where name == “Ab”</a:t>
            </a:r>
          </a:p>
        </p:txBody>
      </p:sp>
    </p:spTree>
    <p:extLst>
      <p:ext uri="{BB962C8B-B14F-4D97-AF65-F5344CB8AC3E}">
        <p14:creationId xmlns:p14="http://schemas.microsoft.com/office/powerpoint/2010/main" val="205761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Combining verbs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6F80B4-72A2-7C77-1701-35CB05D6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06" y="1367028"/>
            <a:ext cx="18043349" cy="2569464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3C14A0E-24B3-4BD1-8A30-3F1C48909222}"/>
              </a:ext>
            </a:extLst>
          </p:cNvPr>
          <p:cNvSpPr/>
          <p:nvPr/>
        </p:nvSpPr>
        <p:spPr>
          <a:xfrm>
            <a:off x="3410456" y="4179683"/>
            <a:ext cx="2947482" cy="1678192"/>
          </a:xfrm>
          <a:prstGeom prst="wedgeRoundRectCallout">
            <a:avLst>
              <a:gd name="adj1" fmla="val 48605"/>
              <a:gd name="adj2" fmla="val -1364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babynames</a:t>
            </a:r>
            <a:r>
              <a:rPr lang="en-US" sz="2400" dirty="0"/>
              <a:t> is filtered to rows where name == “Ab”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6FC622F-FA82-C5D2-26EF-8851B96F02D4}"/>
              </a:ext>
            </a:extLst>
          </p:cNvPr>
          <p:cNvSpPr/>
          <p:nvPr/>
        </p:nvSpPr>
        <p:spPr>
          <a:xfrm>
            <a:off x="7744591" y="4549747"/>
            <a:ext cx="2947482" cy="1678192"/>
          </a:xfrm>
          <a:prstGeom prst="wedgeRoundRectCallout">
            <a:avLst>
              <a:gd name="adj1" fmla="val -73548"/>
              <a:gd name="adj2" fmla="val -12881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select year, name, sex, and n columns from filtered </a:t>
            </a:r>
            <a:r>
              <a:rPr lang="en-US" sz="2400" dirty="0" err="1"/>
              <a:t>babynames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34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I want to plot counts of the name Ab over the years by sex</a:t>
            </a:r>
          </a:p>
          <a:p>
            <a:endParaRPr lang="en-US" sz="2800" dirty="0"/>
          </a:p>
          <a:p>
            <a:r>
              <a:rPr lang="en-US" sz="2800" dirty="0"/>
              <a:t>Now, make the plot! </a:t>
            </a:r>
          </a:p>
          <a:p>
            <a:r>
              <a:rPr lang="en-US" sz="2800" dirty="0"/>
              <a:t>Talk it out with whoever is near you!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F7692BC2-D13F-F5E0-3CA6-83B0E79C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127" y="1123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0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0" name="Content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7186066-242E-A496-158A-E31172DD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836" y="166568"/>
            <a:ext cx="15154687" cy="2605207"/>
          </a:xfrm>
        </p:spPr>
      </p:pic>
      <p:pic>
        <p:nvPicPr>
          <p:cNvPr id="12" name="Picture 11" descr="A graph showing the number of years&#10;&#10;Description automatically generated">
            <a:extLst>
              <a:ext uri="{FF2B5EF4-FFF2-40B4-BE49-F238E27FC236}">
                <a16:creationId xmlns:a16="http://schemas.microsoft.com/office/drawing/2014/main" id="{30BB1A9D-2CDF-9180-ED6C-43ACB33D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05" y="2547494"/>
            <a:ext cx="6616904" cy="42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8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864108"/>
            <a:ext cx="804672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/>
              <a:t>Select some (but not all) columns </a:t>
            </a:r>
          </a:p>
          <a:p>
            <a:r>
              <a:rPr lang="en-US" sz="2800" dirty="0"/>
              <a:t>Filter to some (but not all) rows</a:t>
            </a:r>
          </a:p>
          <a:p>
            <a:r>
              <a:rPr lang="en-US" sz="2800" dirty="0"/>
              <a:t>Mutate the data i.e. add or modify a column</a:t>
            </a:r>
          </a:p>
          <a:p>
            <a:r>
              <a:rPr lang="en-US" sz="2800" dirty="0"/>
              <a:t>Arrange the rows in a specific order</a:t>
            </a:r>
          </a:p>
          <a:p>
            <a:r>
              <a:rPr lang="en-US" sz="2800" dirty="0"/>
              <a:t>Summarize 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5620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r>
              <a:rPr lang="en-US" sz="2800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64636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dplyr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 package for data wrangling (cleaning, reshaping, and analyzing data) </a:t>
            </a:r>
          </a:p>
          <a:p>
            <a:endParaRPr lang="en-US" sz="2800" dirty="0"/>
          </a:p>
          <a:p>
            <a:r>
              <a:rPr lang="en-US" sz="2800" dirty="0"/>
              <a:t>Big ideas:</a:t>
            </a:r>
          </a:p>
          <a:p>
            <a:pPr lvl="1"/>
            <a:r>
              <a:rPr lang="en-US" sz="2600" dirty="0"/>
              <a:t>Each “verb” (function) takes as input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  <a:r>
              <a:rPr lang="en-US" sz="2600" dirty="0"/>
              <a:t>and returns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</a:p>
          <a:p>
            <a:pPr lvl="1"/>
            <a:r>
              <a:rPr lang="en-US" sz="2600" dirty="0"/>
              <a:t>Verbs can be combined with “chaining” via the pipe operator (</a:t>
            </a:r>
            <a:r>
              <a:rPr lang="en-US" sz="2600" dirty="0">
                <a:latin typeface="Courier" pitchFamily="2" charset="0"/>
              </a:rPr>
              <a:t>%&gt;%</a:t>
            </a:r>
            <a:r>
              <a:rPr lang="en-US" sz="2600" dirty="0"/>
              <a:t>) </a:t>
            </a:r>
          </a:p>
          <a:p>
            <a:endParaRPr lang="en-US" sz="2400" dirty="0"/>
          </a:p>
          <a:p>
            <a:r>
              <a:rPr lang="en-US" sz="2400" dirty="0" err="1"/>
              <a:t>Cheatsheet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55BE0-EDD3-0760-4018-835D3292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8" y="2222930"/>
            <a:ext cx="2082018" cy="2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tbl_df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dirty="0" err="1"/>
              <a:t>tibble</a:t>
            </a:r>
            <a:r>
              <a:rPr lang="en-US" sz="2800" dirty="0"/>
              <a:t>”</a:t>
            </a:r>
          </a:p>
          <a:p>
            <a:r>
              <a:rPr lang="en-US" sz="2800" dirty="0"/>
              <a:t>object of class </a:t>
            </a:r>
            <a:r>
              <a:rPr lang="en-US" sz="2800" dirty="0" err="1">
                <a:latin typeface="Courier" pitchFamily="2" charset="0"/>
              </a:rPr>
              <a:t>tbl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/>
              <a:t>re-imagining of </a:t>
            </a:r>
            <a:r>
              <a:rPr lang="en-US" sz="2800" dirty="0" err="1">
                <a:latin typeface="Courier" pitchFamily="2" charset="0"/>
              </a:rPr>
              <a:t>data.frame</a:t>
            </a:r>
            <a:r>
              <a:rPr lang="en-US" sz="2800" dirty="0"/>
              <a:t> (makes them easier to work with!) </a:t>
            </a:r>
            <a:endParaRPr lang="en-US" sz="2400" dirty="0"/>
          </a:p>
          <a:p>
            <a:r>
              <a:rPr lang="en-US" sz="2800" dirty="0" err="1">
                <a:latin typeface="Courier" pitchFamily="2" charset="0"/>
              </a:rPr>
              <a:t>tidyverse</a:t>
            </a:r>
            <a:r>
              <a:rPr lang="en-US" sz="2800" dirty="0"/>
              <a:t> (which includes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) works with </a:t>
            </a:r>
            <a:r>
              <a:rPr lang="en-US" sz="2800" dirty="0" err="1"/>
              <a:t>tibbles</a:t>
            </a:r>
            <a:r>
              <a:rPr lang="en-US" sz="28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99B1E91-9A55-92DA-3F38-53C0B215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6" y="2221992"/>
            <a:ext cx="2076148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Verbs are used with the </a:t>
            </a:r>
            <a:r>
              <a:rPr lang="en-US" sz="2800" b="1" dirty="0"/>
              <a:t>pipe (</a:t>
            </a:r>
            <a:r>
              <a:rPr lang="en-US" sz="2800" b="1" dirty="0">
                <a:latin typeface="Courier" pitchFamily="2" charset="0"/>
              </a:rPr>
              <a:t>%&gt;%</a:t>
            </a:r>
            <a:r>
              <a:rPr lang="en-US" sz="2800" b="1" dirty="0"/>
              <a:t>) operator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3215C-AC62-BFC8-B9CC-233D4CE8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32" y="1625067"/>
            <a:ext cx="5100125" cy="3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With the pipe operator the expression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verb(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arguments)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verb(arguments)</a:t>
            </a:r>
          </a:p>
        </p:txBody>
      </p:sp>
    </p:spTree>
    <p:extLst>
      <p:ext uri="{BB962C8B-B14F-4D97-AF65-F5344CB8AC3E}">
        <p14:creationId xmlns:p14="http://schemas.microsoft.com/office/powerpoint/2010/main" val="37924805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1232</Words>
  <Application>Microsoft Macintosh PowerPoint</Application>
  <PresentationFormat>Widescreen</PresentationFormat>
  <Paragraphs>336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Corbel</vt:lpstr>
      <vt:lpstr>Courier</vt:lpstr>
      <vt:lpstr>Source Code Pro</vt:lpstr>
      <vt:lpstr>Wingdings 2</vt:lpstr>
      <vt:lpstr>Frame</vt:lpstr>
      <vt:lpstr>Data Science for Everyone – Data Wrangling</vt:lpstr>
      <vt:lpstr>Plan for Today</vt:lpstr>
      <vt:lpstr>Using Data</vt:lpstr>
      <vt:lpstr>Using Data</vt:lpstr>
      <vt:lpstr>The 5 Verbs: dplyr</vt:lpstr>
      <vt:lpstr>PowerPoint Presentation</vt:lpstr>
      <vt:lpstr>PowerPoint Presentation</vt:lpstr>
      <vt:lpstr>Pipe Operator</vt:lpstr>
      <vt:lpstr>Pipe operator </vt:lpstr>
      <vt:lpstr>Pipe operator </vt:lpstr>
      <vt:lpstr>Pipe operator </vt:lpstr>
      <vt:lpstr>Pipe operator </vt:lpstr>
      <vt:lpstr>Pipe operator </vt:lpstr>
      <vt:lpstr>Pipe operator 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2023-09-28T17:24:19Z</dcterms:modified>
</cp:coreProperties>
</file>