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0"/>
  </p:notesMasterIdLst>
  <p:sldIdLst>
    <p:sldId id="256" r:id="rId2"/>
    <p:sldId id="257" r:id="rId3"/>
    <p:sldId id="275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Wrangling Data in one Table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" pitchFamily="2" charset="0"/>
              </a:rPr>
              <a:t>select()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filter()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mutate()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arrange()</a:t>
            </a:r>
            <a:endParaRPr lang="en-US" sz="2800" dirty="0"/>
          </a:p>
          <a:p>
            <a:r>
              <a:rPr lang="en-US" sz="2800" dirty="0">
                <a:latin typeface="Courier" pitchFamily="2" charset="0"/>
              </a:rPr>
              <a:t>summarize()</a:t>
            </a:r>
            <a:endParaRPr lang="en-US" sz="28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328C6D4-4AB5-A019-1612-78FD6961BB78}"/>
              </a:ext>
            </a:extLst>
          </p:cNvPr>
          <p:cNvSpPr/>
          <p:nvPr/>
        </p:nvSpPr>
        <p:spPr>
          <a:xfrm>
            <a:off x="3727938" y="3106615"/>
            <a:ext cx="2848707" cy="1676399"/>
          </a:xfrm>
          <a:prstGeom prst="frame">
            <a:avLst>
              <a:gd name="adj1" fmla="val 62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*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25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0CB9AA9-19DB-E8DB-5900-4FEAB9A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49" y="1399159"/>
            <a:ext cx="5215542" cy="2829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mutate() </a:t>
            </a:r>
            <a:r>
              <a:rPr lang="en-US" sz="2800" dirty="0"/>
              <a:t>the data i.e. add or modify a column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Add a column to the dataset as a product of existing column(s). Ex.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0094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mutate(c1 = a0 + b1)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77442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42393" y="229502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49020" y="277872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35768" y="328230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70958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889950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CFA-396F-AF45-D26E-ECDD339F9DBA}"/>
              </a:ext>
            </a:extLst>
          </p:cNvPr>
          <p:cNvSpPr/>
          <p:nvPr/>
        </p:nvSpPr>
        <p:spPr>
          <a:xfrm>
            <a:off x="8408835" y="176686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c1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412DB-0A26-7FC5-0BD0-E87DFE3949B6}"/>
              </a:ext>
            </a:extLst>
          </p:cNvPr>
          <p:cNvSpPr/>
          <p:nvPr/>
        </p:nvSpPr>
        <p:spPr>
          <a:xfrm>
            <a:off x="5695941" y="228839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A99E0B-3FC3-3759-E337-CB2C79768DCE}"/>
              </a:ext>
            </a:extLst>
          </p:cNvPr>
          <p:cNvSpPr/>
          <p:nvPr/>
        </p:nvSpPr>
        <p:spPr>
          <a:xfrm>
            <a:off x="5702568" y="277210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766577-497A-0589-6F0D-B6E1AB4260C4}"/>
              </a:ext>
            </a:extLst>
          </p:cNvPr>
          <p:cNvSpPr/>
          <p:nvPr/>
        </p:nvSpPr>
        <p:spPr>
          <a:xfrm>
            <a:off x="5689316" y="327568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E41FBE-32A7-4C60-F682-588F42F5F9CC}"/>
              </a:ext>
            </a:extLst>
          </p:cNvPr>
          <p:cNvSpPr/>
          <p:nvPr/>
        </p:nvSpPr>
        <p:spPr>
          <a:xfrm>
            <a:off x="8498779" y="229502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9CB645-E921-1BF7-AE27-2A84E64F86C5}"/>
              </a:ext>
            </a:extLst>
          </p:cNvPr>
          <p:cNvSpPr/>
          <p:nvPr/>
        </p:nvSpPr>
        <p:spPr>
          <a:xfrm>
            <a:off x="8505406" y="277873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C4807-0A37-7078-24EA-C373D3BF4EE4}"/>
              </a:ext>
            </a:extLst>
          </p:cNvPr>
          <p:cNvSpPr/>
          <p:nvPr/>
        </p:nvSpPr>
        <p:spPr>
          <a:xfrm>
            <a:off x="8492154" y="328230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81405" y="2288398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88032" y="2772102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75679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45F2B1-A28D-1E35-1326-8BA8BBBB4676}"/>
              </a:ext>
            </a:extLst>
          </p:cNvPr>
          <p:cNvSpPr/>
          <p:nvPr/>
        </p:nvSpPr>
        <p:spPr>
          <a:xfrm>
            <a:off x="7981943" y="2281773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7ECA27-4DF1-7D03-D058-1F0F78E61113}"/>
              </a:ext>
            </a:extLst>
          </p:cNvPr>
          <p:cNvSpPr/>
          <p:nvPr/>
        </p:nvSpPr>
        <p:spPr>
          <a:xfrm>
            <a:off x="7988570" y="276547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6AA76-0260-F596-B632-C4ADA7E721FD}"/>
              </a:ext>
            </a:extLst>
          </p:cNvPr>
          <p:cNvSpPr/>
          <p:nvPr/>
        </p:nvSpPr>
        <p:spPr>
          <a:xfrm>
            <a:off x="7975318" y="326905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264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arrange(a0)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879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534CEF08-45CD-0CEA-1D5C-9FB81FCB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36" y="1473202"/>
            <a:ext cx="4429818" cy="3200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arrange() </a:t>
            </a:r>
            <a:r>
              <a:rPr lang="en-US" sz="2800" dirty="0"/>
              <a:t>the rows in a specific order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Order rows by value of a column(s) from low to high. Use </a:t>
            </a:r>
            <a:r>
              <a:rPr lang="en-US" sz="2600" dirty="0">
                <a:latin typeface="Courier" pitchFamily="2" charset="0"/>
              </a:rPr>
              <a:t>desc() </a:t>
            </a:r>
            <a:r>
              <a:rPr lang="en-US" sz="2600" dirty="0"/>
              <a:t>to go from high to low.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62272" y="509971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arrange(desc(a0))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39566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79669" y="2178150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75524" y="269921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62272" y="3163037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20353-2624-21D6-159D-A4DFD0045C47}"/>
              </a:ext>
            </a:extLst>
          </p:cNvPr>
          <p:cNvSpPr/>
          <p:nvPr/>
        </p:nvSpPr>
        <p:spPr>
          <a:xfrm>
            <a:off x="6852074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405E5-430C-5E36-394E-E7EBBBF6E72F}"/>
              </a:ext>
            </a:extLst>
          </p:cNvPr>
          <p:cNvSpPr/>
          <p:nvPr/>
        </p:nvSpPr>
        <p:spPr>
          <a:xfrm>
            <a:off x="7331202" y="176494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4274F3-E8A3-9DAD-03BF-90C04E81A59C}"/>
              </a:ext>
            </a:extLst>
          </p:cNvPr>
          <p:cNvSpPr/>
          <p:nvPr/>
        </p:nvSpPr>
        <p:spPr>
          <a:xfrm>
            <a:off x="7797186" y="1768014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6954901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94FB20-8C52-D841-C7DA-D33739B94228}"/>
              </a:ext>
            </a:extLst>
          </p:cNvPr>
          <p:cNvSpPr/>
          <p:nvPr/>
        </p:nvSpPr>
        <p:spPr>
          <a:xfrm>
            <a:off x="6974780" y="273234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E6E607-C5D9-523B-61A1-89E52860D971}"/>
              </a:ext>
            </a:extLst>
          </p:cNvPr>
          <p:cNvSpPr/>
          <p:nvPr/>
        </p:nvSpPr>
        <p:spPr>
          <a:xfrm>
            <a:off x="6974780" y="322267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B9B0B-DDAC-6BB2-057E-DD712E521803}"/>
              </a:ext>
            </a:extLst>
          </p:cNvPr>
          <p:cNvSpPr/>
          <p:nvPr/>
        </p:nvSpPr>
        <p:spPr>
          <a:xfrm>
            <a:off x="4682152" y="362023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801C9-5B70-8B9B-E011-03B660928AFE}"/>
              </a:ext>
            </a:extLst>
          </p:cNvPr>
          <p:cNvSpPr/>
          <p:nvPr/>
        </p:nvSpPr>
        <p:spPr>
          <a:xfrm>
            <a:off x="6968152" y="3675285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60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67C332B-5707-4671-1741-443D4C94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14" y="1067353"/>
            <a:ext cx="4110096" cy="3437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95F3-876D-BA1B-1C7A-74E262A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50646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urier" pitchFamily="2" charset="0"/>
              </a:rPr>
              <a:t>summarize() </a:t>
            </a:r>
            <a:r>
              <a:rPr lang="en-US" sz="2800" dirty="0"/>
              <a:t>column with a single value(s)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Apply a summary function to a column. Ex.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20A1-B9B8-F8C1-AC48-36671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Verbs: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C8884-7FD9-2275-95BF-467B2374BB1C}"/>
              </a:ext>
            </a:extLst>
          </p:cNvPr>
          <p:cNvSpPr/>
          <p:nvPr/>
        </p:nvSpPr>
        <p:spPr>
          <a:xfrm>
            <a:off x="4635768" y="4779792"/>
            <a:ext cx="4863915" cy="11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data %&gt;%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	summarize(mean(a0))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D988D5-97BA-2250-33E7-0177349A9325}"/>
              </a:ext>
            </a:extLst>
          </p:cNvPr>
          <p:cNvSpPr/>
          <p:nvPr/>
        </p:nvSpPr>
        <p:spPr>
          <a:xfrm>
            <a:off x="4526314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0E3BC-3DDF-6303-49BD-5605683B993A}"/>
              </a:ext>
            </a:extLst>
          </p:cNvPr>
          <p:cNvSpPr/>
          <p:nvPr/>
        </p:nvSpPr>
        <p:spPr>
          <a:xfrm>
            <a:off x="5058450" y="1731810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a1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D1DA7-F682-FD31-3471-21BA45712BC4}"/>
              </a:ext>
            </a:extLst>
          </p:cNvPr>
          <p:cNvSpPr/>
          <p:nvPr/>
        </p:nvSpPr>
        <p:spPr>
          <a:xfrm>
            <a:off x="5564190" y="1734882"/>
            <a:ext cx="614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urier" pitchFamily="2" charset="0"/>
              </a:rPr>
              <a:t>b1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urie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9A0C49-F093-0F3B-1738-97C81799FD73}"/>
              </a:ext>
            </a:extLst>
          </p:cNvPr>
          <p:cNvSpPr/>
          <p:nvPr/>
        </p:nvSpPr>
        <p:spPr>
          <a:xfrm>
            <a:off x="4626661" y="227091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D6C51C-585A-7AC3-6EFB-B0D4C49F92E1}"/>
              </a:ext>
            </a:extLst>
          </p:cNvPr>
          <p:cNvSpPr/>
          <p:nvPr/>
        </p:nvSpPr>
        <p:spPr>
          <a:xfrm>
            <a:off x="4635768" y="2765476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9869C-A7E9-7264-54FD-F5560683ACC8}"/>
              </a:ext>
            </a:extLst>
          </p:cNvPr>
          <p:cNvSpPr/>
          <p:nvPr/>
        </p:nvSpPr>
        <p:spPr>
          <a:xfrm>
            <a:off x="4622516" y="3255801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5C2D13-524F-1E10-B836-6CBEBEC1CB9C}"/>
              </a:ext>
            </a:extLst>
          </p:cNvPr>
          <p:cNvSpPr/>
          <p:nvPr/>
        </p:nvSpPr>
        <p:spPr>
          <a:xfrm>
            <a:off x="7193440" y="2261894"/>
            <a:ext cx="3994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85106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339</Words>
  <Application>Microsoft Macintosh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Corbel</vt:lpstr>
      <vt:lpstr>Courier</vt:lpstr>
      <vt:lpstr>Wingdings 2</vt:lpstr>
      <vt:lpstr>Frame</vt:lpstr>
      <vt:lpstr>Data Science for Everyone – Data Wrangling</vt:lpstr>
      <vt:lpstr>Plan for Today</vt:lpstr>
      <vt:lpstr>The 5 Verbs</vt:lpstr>
      <vt:lpstr>The 5 Verbs: dplyr</vt:lpstr>
      <vt:lpstr>The 5 Verbs: dplyr</vt:lpstr>
      <vt:lpstr>The 5 Verbs: dplyr</vt:lpstr>
      <vt:lpstr>The 5 Verbs: dplyr</vt:lpstr>
      <vt:lpstr>The 5 Verbs: dplyr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20</cp:revision>
  <dcterms:created xsi:type="dcterms:W3CDTF">2023-08-03T18:49:17Z</dcterms:created>
  <dcterms:modified xsi:type="dcterms:W3CDTF">2023-09-28T16:57:27Z</dcterms:modified>
</cp:coreProperties>
</file>