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16"/>
  </p:notesMasterIdLst>
  <p:sldIdLst>
    <p:sldId id="256" r:id="rId2"/>
    <p:sldId id="257" r:id="rId3"/>
    <p:sldId id="276" r:id="rId4"/>
    <p:sldId id="285" r:id="rId5"/>
    <p:sldId id="286" r:id="rId6"/>
    <p:sldId id="288" r:id="rId7"/>
    <p:sldId id="289" r:id="rId8"/>
    <p:sldId id="290" r:id="rId9"/>
    <p:sldId id="291" r:id="rId10"/>
    <p:sldId id="292" r:id="rId11"/>
    <p:sldId id="294" r:id="rId12"/>
    <p:sldId id="295" r:id="rId13"/>
    <p:sldId id="297" r:id="rId14"/>
    <p:sldId id="29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51"/>
    <p:restoredTop sz="95707"/>
  </p:normalViewPr>
  <p:slideViewPr>
    <p:cSldViewPr snapToGrid="0">
      <p:cViewPr varScale="1">
        <p:scale>
          <a:sx n="109" d="100"/>
          <a:sy n="109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DEDD4-2C78-554A-AEF5-E26038B7904F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D5457-4DAD-004C-BBBC-61324B6F2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22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rstudio.com/resources/cheatsheet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for Everyone – Data Wrangling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FDF96-9C47-D1ED-AEDB-B47FB74B96C3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69571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/>
              <a:t>What if I want to summarize by different groups in the data? </a:t>
            </a:r>
          </a:p>
          <a:p>
            <a:pPr marL="0" indent="0">
              <a:buNone/>
            </a:pPr>
            <a:r>
              <a:rPr lang="en-US" sz="500" b="1" dirty="0"/>
              <a:t> </a:t>
            </a:r>
          </a:p>
          <a:p>
            <a:pPr marL="0" indent="0">
              <a:buNone/>
            </a:pPr>
            <a:r>
              <a:rPr lang="en-US" sz="2800" dirty="0"/>
              <a:t>Ex. What is the average weight of red vs green fruit?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D0B58B-545F-D18D-FC53-1A1E7F4F4C3B}"/>
              </a:ext>
            </a:extLst>
          </p:cNvPr>
          <p:cNvSpPr/>
          <p:nvPr/>
        </p:nvSpPr>
        <p:spPr>
          <a:xfrm>
            <a:off x="7566990" y="2561715"/>
            <a:ext cx="4450487" cy="867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group_by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(Color)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4A2E505-AF1A-C146-7FC5-422EE8D6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26385" cy="4601183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summarize() </a:t>
            </a:r>
            <a:r>
              <a:rPr lang="en-US" dirty="0"/>
              <a:t>by Group</a:t>
            </a:r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9A2F1537-8742-64FF-7B39-B5E2967E8552}"/>
              </a:ext>
            </a:extLst>
          </p:cNvPr>
          <p:cNvGraphicFramePr>
            <a:graphicFrameLocks noGrp="1"/>
          </p:cNvGraphicFramePr>
          <p:nvPr/>
        </p:nvGraphicFramePr>
        <p:xfrm>
          <a:off x="3617478" y="2495454"/>
          <a:ext cx="3803739" cy="27347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4609">
                  <a:extLst>
                    <a:ext uri="{9D8B030D-6E8A-4147-A177-3AD203B41FA5}">
                      <a16:colId xmlns:a16="http://schemas.microsoft.com/office/drawing/2014/main" val="4259692695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2228770421"/>
                    </a:ext>
                  </a:extLst>
                </a:gridCol>
                <a:gridCol w="1378226">
                  <a:extLst>
                    <a:ext uri="{9D8B030D-6E8A-4147-A177-3AD203B41FA5}">
                      <a16:colId xmlns:a16="http://schemas.microsoft.com/office/drawing/2014/main" val="4204520721"/>
                    </a:ext>
                  </a:extLst>
                </a:gridCol>
              </a:tblGrid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35075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Apple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661500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Pear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825722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Strawberries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154969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Grapes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33483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Cherries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75664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248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261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69571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/>
              <a:t>What if I want to summarize by different groups in the data? </a:t>
            </a:r>
          </a:p>
          <a:p>
            <a:pPr marL="0" indent="0">
              <a:buNone/>
            </a:pPr>
            <a:r>
              <a:rPr lang="en-US" sz="500" b="1" dirty="0"/>
              <a:t> </a:t>
            </a:r>
          </a:p>
          <a:p>
            <a:pPr marL="0" indent="0">
              <a:buNone/>
            </a:pPr>
            <a:r>
              <a:rPr lang="en-US" sz="2800" dirty="0"/>
              <a:t>Ex. What is the average weight of red vs green fruit?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4A2E505-AF1A-C146-7FC5-422EE8D6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26385" cy="4601183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summarize() </a:t>
            </a:r>
            <a:r>
              <a:rPr lang="en-US" dirty="0"/>
              <a:t>by Group</a:t>
            </a:r>
            <a:endParaRPr lang="en-US" dirty="0">
              <a:latin typeface="Courier" pitchFamily="2" charset="0"/>
            </a:endParaRPr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9A2F1537-8742-64FF-7B39-B5E2967E8552}"/>
              </a:ext>
            </a:extLst>
          </p:cNvPr>
          <p:cNvGraphicFramePr>
            <a:graphicFrameLocks noGrp="1"/>
          </p:cNvGraphicFramePr>
          <p:nvPr/>
        </p:nvGraphicFramePr>
        <p:xfrm>
          <a:off x="3617478" y="2495454"/>
          <a:ext cx="3803739" cy="27347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4609">
                  <a:extLst>
                    <a:ext uri="{9D8B030D-6E8A-4147-A177-3AD203B41FA5}">
                      <a16:colId xmlns:a16="http://schemas.microsoft.com/office/drawing/2014/main" val="4259692695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2228770421"/>
                    </a:ext>
                  </a:extLst>
                </a:gridCol>
                <a:gridCol w="1378226">
                  <a:extLst>
                    <a:ext uri="{9D8B030D-6E8A-4147-A177-3AD203B41FA5}">
                      <a16:colId xmlns:a16="http://schemas.microsoft.com/office/drawing/2014/main" val="4204520721"/>
                    </a:ext>
                  </a:extLst>
                </a:gridCol>
              </a:tblGrid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35075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Apple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661500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Pear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825722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Strawberries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154969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Grapes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33483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Cherries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75664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248718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1223D16-2E28-78C0-AE94-4FA2DF0E0C39}"/>
              </a:ext>
            </a:extLst>
          </p:cNvPr>
          <p:cNvGraphicFramePr>
            <a:graphicFrameLocks noGrp="1"/>
          </p:cNvGraphicFramePr>
          <p:nvPr/>
        </p:nvGraphicFramePr>
        <p:xfrm>
          <a:off x="7816175" y="3862830"/>
          <a:ext cx="3803739" cy="27347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4609">
                  <a:extLst>
                    <a:ext uri="{9D8B030D-6E8A-4147-A177-3AD203B41FA5}">
                      <a16:colId xmlns:a16="http://schemas.microsoft.com/office/drawing/2014/main" val="4259692695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2228770421"/>
                    </a:ext>
                  </a:extLst>
                </a:gridCol>
                <a:gridCol w="1378226">
                  <a:extLst>
                    <a:ext uri="{9D8B030D-6E8A-4147-A177-3AD203B41FA5}">
                      <a16:colId xmlns:a16="http://schemas.microsoft.com/office/drawing/2014/main" val="4204520721"/>
                    </a:ext>
                  </a:extLst>
                </a:gridCol>
              </a:tblGrid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35075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Apple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661500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Pear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825722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Grapes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33483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Strawberries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75664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Cherries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248718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989631"/>
                  </a:ext>
                </a:extLst>
              </a:tr>
            </a:tbl>
          </a:graphicData>
        </a:graphic>
      </p:graphicFrame>
      <p:sp>
        <p:nvSpPr>
          <p:cNvPr id="8" name="Frame 7">
            <a:extLst>
              <a:ext uri="{FF2B5EF4-FFF2-40B4-BE49-F238E27FC236}">
                <a16:creationId xmlns:a16="http://schemas.microsoft.com/office/drawing/2014/main" id="{FCE0B1E8-6E57-3E3E-33DF-F0E84802AD61}"/>
              </a:ext>
            </a:extLst>
          </p:cNvPr>
          <p:cNvSpPr/>
          <p:nvPr/>
        </p:nvSpPr>
        <p:spPr>
          <a:xfrm>
            <a:off x="7816175" y="4229846"/>
            <a:ext cx="3803739" cy="1272208"/>
          </a:xfrm>
          <a:prstGeom prst="frame">
            <a:avLst>
              <a:gd name="adj1" fmla="val 520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53EDB876-E2DE-91AC-0DF9-8C6625A558DA}"/>
              </a:ext>
            </a:extLst>
          </p:cNvPr>
          <p:cNvSpPr/>
          <p:nvPr/>
        </p:nvSpPr>
        <p:spPr>
          <a:xfrm>
            <a:off x="7816174" y="5413715"/>
            <a:ext cx="3803739" cy="1272208"/>
          </a:xfrm>
          <a:prstGeom prst="frame">
            <a:avLst>
              <a:gd name="adj1" fmla="val 520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FD23CC4-B8C0-F147-9FBF-01FF901BBA9A}"/>
              </a:ext>
            </a:extLst>
          </p:cNvPr>
          <p:cNvCxnSpPr>
            <a:cxnSpLocks/>
          </p:cNvCxnSpPr>
          <p:nvPr/>
        </p:nvCxnSpPr>
        <p:spPr>
          <a:xfrm>
            <a:off x="6941531" y="3086566"/>
            <a:ext cx="1113549" cy="958396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9ABE572-5148-7D7C-76BE-1DFC6A6E95D1}"/>
              </a:ext>
            </a:extLst>
          </p:cNvPr>
          <p:cNvSpPr/>
          <p:nvPr/>
        </p:nvSpPr>
        <p:spPr>
          <a:xfrm>
            <a:off x="7566990" y="2561715"/>
            <a:ext cx="4450487" cy="867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group_by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(Color)</a:t>
            </a:r>
          </a:p>
        </p:txBody>
      </p:sp>
    </p:spTree>
    <p:extLst>
      <p:ext uri="{BB962C8B-B14F-4D97-AF65-F5344CB8AC3E}">
        <p14:creationId xmlns:p14="http://schemas.microsoft.com/office/powerpoint/2010/main" val="1732231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69571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/>
              <a:t>What if I want to summarize by different groups in the data? </a:t>
            </a:r>
          </a:p>
          <a:p>
            <a:pPr marL="0" indent="0">
              <a:buNone/>
            </a:pPr>
            <a:r>
              <a:rPr lang="en-US" sz="500" b="1" dirty="0"/>
              <a:t> </a:t>
            </a:r>
          </a:p>
          <a:p>
            <a:pPr marL="0" indent="0">
              <a:buNone/>
            </a:pPr>
            <a:r>
              <a:rPr lang="en-US" sz="2800" dirty="0"/>
              <a:t>Ex. What is the average weight of red vs green fruit?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4A2E505-AF1A-C146-7FC5-422EE8D6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26385" cy="4601183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summarize() </a:t>
            </a:r>
            <a:r>
              <a:rPr lang="en-US" dirty="0"/>
              <a:t>by Group</a:t>
            </a:r>
            <a:endParaRPr lang="en-US" dirty="0">
              <a:latin typeface="Courier" pitchFamily="2" charset="0"/>
            </a:endParaRPr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9A2F1537-8742-64FF-7B39-B5E2967E8552}"/>
              </a:ext>
            </a:extLst>
          </p:cNvPr>
          <p:cNvGraphicFramePr>
            <a:graphicFrameLocks noGrp="1"/>
          </p:cNvGraphicFramePr>
          <p:nvPr/>
        </p:nvGraphicFramePr>
        <p:xfrm>
          <a:off x="3617478" y="2495454"/>
          <a:ext cx="3803739" cy="27347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4609">
                  <a:extLst>
                    <a:ext uri="{9D8B030D-6E8A-4147-A177-3AD203B41FA5}">
                      <a16:colId xmlns:a16="http://schemas.microsoft.com/office/drawing/2014/main" val="4259692695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2228770421"/>
                    </a:ext>
                  </a:extLst>
                </a:gridCol>
                <a:gridCol w="1378226">
                  <a:extLst>
                    <a:ext uri="{9D8B030D-6E8A-4147-A177-3AD203B41FA5}">
                      <a16:colId xmlns:a16="http://schemas.microsoft.com/office/drawing/2014/main" val="4204520721"/>
                    </a:ext>
                  </a:extLst>
                </a:gridCol>
              </a:tblGrid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35075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Apple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661500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Pear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825722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Strawberries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154969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Grapes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33483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Cherries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75664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248718"/>
                  </a:ext>
                </a:extLst>
              </a:tr>
            </a:tbl>
          </a:graphicData>
        </a:graphic>
      </p:graphicFrame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8DCB5A34-E609-E591-C4B2-7C74CF9AFFB2}"/>
              </a:ext>
            </a:extLst>
          </p:cNvPr>
          <p:cNvGraphicFramePr>
            <a:graphicFrameLocks noGrp="1"/>
          </p:cNvGraphicFramePr>
          <p:nvPr/>
        </p:nvGraphicFramePr>
        <p:xfrm>
          <a:off x="8532158" y="4551091"/>
          <a:ext cx="2319130" cy="117392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40904">
                  <a:extLst>
                    <a:ext uri="{9D8B030D-6E8A-4147-A177-3AD203B41FA5}">
                      <a16:colId xmlns:a16="http://schemas.microsoft.com/office/drawing/2014/main" val="2228770421"/>
                    </a:ext>
                  </a:extLst>
                </a:gridCol>
                <a:gridCol w="1378226">
                  <a:extLst>
                    <a:ext uri="{9D8B030D-6E8A-4147-A177-3AD203B41FA5}">
                      <a16:colId xmlns:a16="http://schemas.microsoft.com/office/drawing/2014/main" val="4204520721"/>
                    </a:ext>
                  </a:extLst>
                </a:gridCol>
              </a:tblGrid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avg_weight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35075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661500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218.33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75664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8EE3330A-5A94-F295-0B2A-080F8E74345F}"/>
              </a:ext>
            </a:extLst>
          </p:cNvPr>
          <p:cNvSpPr/>
          <p:nvPr/>
        </p:nvSpPr>
        <p:spPr>
          <a:xfrm>
            <a:off x="7566990" y="2561714"/>
            <a:ext cx="4450487" cy="1692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group_by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(Color)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summarize(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avg_weight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= 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				mean(Weight))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A2F52EF3-C984-C793-9FA2-345DA7CDA586}"/>
              </a:ext>
            </a:extLst>
          </p:cNvPr>
          <p:cNvCxnSpPr>
            <a:cxnSpLocks/>
          </p:cNvCxnSpPr>
          <p:nvPr/>
        </p:nvCxnSpPr>
        <p:spPr>
          <a:xfrm>
            <a:off x="6809010" y="3020305"/>
            <a:ext cx="1818157" cy="1782707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60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1296-9B1B-56D8-BAF2-8DF356DB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30F6C-F1E2-6B40-8E17-19D543876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08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69571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500" b="1" dirty="0"/>
          </a:p>
          <a:p>
            <a:pPr marL="0" indent="0">
              <a:buNone/>
            </a:pPr>
            <a:r>
              <a:rPr lang="en-US" sz="2800" dirty="0" err="1">
                <a:latin typeface="Courier" pitchFamily="2" charset="0"/>
              </a:rPr>
              <a:t>group_by</a:t>
            </a:r>
            <a:r>
              <a:rPr lang="en-US" sz="2800" dirty="0">
                <a:latin typeface="Courier" pitchFamily="2" charset="0"/>
              </a:rPr>
              <a:t>()</a:t>
            </a:r>
          </a:p>
          <a:p>
            <a:r>
              <a:rPr lang="en-US" sz="2800" dirty="0"/>
              <a:t>Creates a grouped version of your dataset</a:t>
            </a:r>
          </a:p>
          <a:p>
            <a:r>
              <a:rPr lang="en-US" sz="2800" dirty="0"/>
              <a:t>Performs following operations by groups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Take a look at the </a:t>
            </a:r>
            <a:r>
              <a:rPr lang="en-US" sz="2800" dirty="0" err="1">
                <a:latin typeface="Courier" pitchFamily="2" charset="0"/>
              </a:rPr>
              <a:t>dplyr</a:t>
            </a:r>
            <a:r>
              <a:rPr lang="en-US" sz="2800" dirty="0"/>
              <a:t> </a:t>
            </a:r>
            <a:r>
              <a:rPr lang="en-US" sz="2800" dirty="0" err="1"/>
              <a:t>cheatsheet</a:t>
            </a:r>
            <a:r>
              <a:rPr lang="en-US" sz="2800" dirty="0"/>
              <a:t> for more </a:t>
            </a:r>
            <a:r>
              <a:rPr lang="en-US" sz="2800" dirty="0">
                <a:latin typeface="Courier" pitchFamily="2" charset="0"/>
              </a:rPr>
              <a:t>summarize() </a:t>
            </a:r>
            <a:r>
              <a:rPr lang="en-US" sz="2800" dirty="0"/>
              <a:t>helper functions: </a:t>
            </a:r>
            <a:r>
              <a:rPr lang="en-US" sz="2800" dirty="0">
                <a:hlinkClick r:id="rId2"/>
              </a:rPr>
              <a:t>R Cheatsheets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4A2E505-AF1A-C146-7FC5-422EE8D6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26385" cy="4601183"/>
          </a:xfrm>
        </p:spPr>
        <p:txBody>
          <a:bodyPr/>
          <a:lstStyle/>
          <a:p>
            <a:r>
              <a:rPr lang="en-US" dirty="0"/>
              <a:t>Group Data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E576F732-B5BE-CAB5-969D-914015BBC3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46" b="10343"/>
          <a:stretch/>
        </p:blipFill>
        <p:spPr>
          <a:xfrm>
            <a:off x="5101720" y="2663687"/>
            <a:ext cx="4426594" cy="238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4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Wrangling Data in one Table 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1296-9B1B-56D8-BAF2-8DF356DB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</a:t>
            </a:r>
            <a:r>
              <a:rPr lang="en-US" dirty="0">
                <a:latin typeface="Courier" pitchFamily="2" charset="0"/>
              </a:rPr>
              <a:t>summarize()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30F6C-F1E2-6B40-8E17-19D543876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9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67C332B-5707-4671-1741-443D4C949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714" y="1067353"/>
            <a:ext cx="4110096" cy="34370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summarize() </a:t>
            </a:r>
            <a:r>
              <a:rPr lang="en-US" sz="2800" dirty="0"/>
              <a:t>column with a single value(s)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Apply a summary function to a column. Ex.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C8884-7FD9-2275-95BF-467B2374BB1C}"/>
              </a:ext>
            </a:extLst>
          </p:cNvPr>
          <p:cNvSpPr/>
          <p:nvPr/>
        </p:nvSpPr>
        <p:spPr>
          <a:xfrm>
            <a:off x="4635768" y="4779792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summarize(mean(a0))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D988D5-97BA-2250-33E7-0177349A9325}"/>
              </a:ext>
            </a:extLst>
          </p:cNvPr>
          <p:cNvSpPr/>
          <p:nvPr/>
        </p:nvSpPr>
        <p:spPr>
          <a:xfrm>
            <a:off x="4526314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0E3BC-3DDF-6303-49BD-5605683B993A}"/>
              </a:ext>
            </a:extLst>
          </p:cNvPr>
          <p:cNvSpPr/>
          <p:nvPr/>
        </p:nvSpPr>
        <p:spPr>
          <a:xfrm>
            <a:off x="5058450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D1DA7-F682-FD31-3471-21BA45712BC4}"/>
              </a:ext>
            </a:extLst>
          </p:cNvPr>
          <p:cNvSpPr/>
          <p:nvPr/>
        </p:nvSpPr>
        <p:spPr>
          <a:xfrm>
            <a:off x="5564190" y="173488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A0C49-F093-0F3B-1738-97C81799FD73}"/>
              </a:ext>
            </a:extLst>
          </p:cNvPr>
          <p:cNvSpPr/>
          <p:nvPr/>
        </p:nvSpPr>
        <p:spPr>
          <a:xfrm>
            <a:off x="4626661" y="227091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6C51C-585A-7AC3-6EFB-B0D4C49F92E1}"/>
              </a:ext>
            </a:extLst>
          </p:cNvPr>
          <p:cNvSpPr/>
          <p:nvPr/>
        </p:nvSpPr>
        <p:spPr>
          <a:xfrm>
            <a:off x="4635768" y="2765476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69869C-A7E9-7264-54FD-F5560683ACC8}"/>
              </a:ext>
            </a:extLst>
          </p:cNvPr>
          <p:cNvSpPr/>
          <p:nvPr/>
        </p:nvSpPr>
        <p:spPr>
          <a:xfrm>
            <a:off x="4622516" y="3255801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5C2D13-524F-1E10-B836-6CBEBEC1CB9C}"/>
              </a:ext>
            </a:extLst>
          </p:cNvPr>
          <p:cNvSpPr/>
          <p:nvPr/>
        </p:nvSpPr>
        <p:spPr>
          <a:xfrm>
            <a:off x="7193440" y="226189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9851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67C332B-5707-4671-1741-443D4C949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147" y="1067353"/>
            <a:ext cx="4110096" cy="34370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summarize() </a:t>
            </a:r>
            <a:r>
              <a:rPr lang="en-US" sz="2800" dirty="0"/>
              <a:t>column with a single value(s)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marL="502920" lvl="1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800" b="1" dirty="0"/>
              <a:t>What if I want to summarize by different groups in the data?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C8884-7FD9-2275-95BF-467B2374BB1C}"/>
              </a:ext>
            </a:extLst>
          </p:cNvPr>
          <p:cNvSpPr/>
          <p:nvPr/>
        </p:nvSpPr>
        <p:spPr>
          <a:xfrm>
            <a:off x="7684588" y="2295910"/>
            <a:ext cx="3620336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summarize(mean(a0))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D988D5-97BA-2250-33E7-0177349A9325}"/>
              </a:ext>
            </a:extLst>
          </p:cNvPr>
          <p:cNvSpPr/>
          <p:nvPr/>
        </p:nvSpPr>
        <p:spPr>
          <a:xfrm>
            <a:off x="4128747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0E3BC-3DDF-6303-49BD-5605683B993A}"/>
              </a:ext>
            </a:extLst>
          </p:cNvPr>
          <p:cNvSpPr/>
          <p:nvPr/>
        </p:nvSpPr>
        <p:spPr>
          <a:xfrm>
            <a:off x="4660883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D1DA7-F682-FD31-3471-21BA45712BC4}"/>
              </a:ext>
            </a:extLst>
          </p:cNvPr>
          <p:cNvSpPr/>
          <p:nvPr/>
        </p:nvSpPr>
        <p:spPr>
          <a:xfrm>
            <a:off x="5166623" y="173488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A0C49-F093-0F3B-1738-97C81799FD73}"/>
              </a:ext>
            </a:extLst>
          </p:cNvPr>
          <p:cNvSpPr/>
          <p:nvPr/>
        </p:nvSpPr>
        <p:spPr>
          <a:xfrm>
            <a:off x="4229094" y="227091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6C51C-585A-7AC3-6EFB-B0D4C49F92E1}"/>
              </a:ext>
            </a:extLst>
          </p:cNvPr>
          <p:cNvSpPr/>
          <p:nvPr/>
        </p:nvSpPr>
        <p:spPr>
          <a:xfrm>
            <a:off x="4238201" y="2765476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69869C-A7E9-7264-54FD-F5560683ACC8}"/>
              </a:ext>
            </a:extLst>
          </p:cNvPr>
          <p:cNvSpPr/>
          <p:nvPr/>
        </p:nvSpPr>
        <p:spPr>
          <a:xfrm>
            <a:off x="4224949" y="3255801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5C2D13-524F-1E10-B836-6CBEBEC1CB9C}"/>
              </a:ext>
            </a:extLst>
          </p:cNvPr>
          <p:cNvSpPr/>
          <p:nvPr/>
        </p:nvSpPr>
        <p:spPr>
          <a:xfrm>
            <a:off x="6795873" y="226189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82340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/>
              <a:t>What if I want to summarize by different groups in the data? </a:t>
            </a:r>
          </a:p>
          <a:p>
            <a:pPr marL="0" indent="0">
              <a:buNone/>
            </a:pPr>
            <a:r>
              <a:rPr lang="en-US" sz="500" b="1" dirty="0"/>
              <a:t> </a:t>
            </a:r>
          </a:p>
          <a:p>
            <a:pPr marL="0" indent="0">
              <a:buNone/>
            </a:pPr>
            <a:r>
              <a:rPr lang="en-US" sz="2800" dirty="0"/>
              <a:t>Ex. What is the average weight of red vs green fruit?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26385" cy="4601183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summarize()</a:t>
            </a:r>
            <a:endParaRPr lang="en-US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EE51E9BF-D7DA-B25B-D153-404A29736234}"/>
              </a:ext>
            </a:extLst>
          </p:cNvPr>
          <p:cNvGraphicFramePr>
            <a:graphicFrameLocks noGrp="1"/>
          </p:cNvGraphicFramePr>
          <p:nvPr/>
        </p:nvGraphicFramePr>
        <p:xfrm>
          <a:off x="3617478" y="2495454"/>
          <a:ext cx="3803739" cy="27347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4609">
                  <a:extLst>
                    <a:ext uri="{9D8B030D-6E8A-4147-A177-3AD203B41FA5}">
                      <a16:colId xmlns:a16="http://schemas.microsoft.com/office/drawing/2014/main" val="4259692695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2228770421"/>
                    </a:ext>
                  </a:extLst>
                </a:gridCol>
                <a:gridCol w="1378226">
                  <a:extLst>
                    <a:ext uri="{9D8B030D-6E8A-4147-A177-3AD203B41FA5}">
                      <a16:colId xmlns:a16="http://schemas.microsoft.com/office/drawing/2014/main" val="4204520721"/>
                    </a:ext>
                  </a:extLst>
                </a:gridCol>
              </a:tblGrid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35075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Apple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661500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Pear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825722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Strawberries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154969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Grapes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33483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Cherries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75664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248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38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/>
              <a:t>What if I want to summarize by different groups in the data? </a:t>
            </a:r>
          </a:p>
          <a:p>
            <a:pPr marL="0" indent="0">
              <a:buNone/>
            </a:pPr>
            <a:r>
              <a:rPr lang="en-US" sz="500" b="1" dirty="0"/>
              <a:t> </a:t>
            </a:r>
          </a:p>
          <a:p>
            <a:pPr marL="0" indent="0">
              <a:buNone/>
            </a:pPr>
            <a:r>
              <a:rPr lang="en-US" sz="2800" dirty="0"/>
              <a:t>Ex. What is the average weight of red vs green fruit?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EE51E9BF-D7DA-B25B-D153-404A29736234}"/>
              </a:ext>
            </a:extLst>
          </p:cNvPr>
          <p:cNvGraphicFramePr>
            <a:graphicFrameLocks noGrp="1"/>
          </p:cNvGraphicFramePr>
          <p:nvPr/>
        </p:nvGraphicFramePr>
        <p:xfrm>
          <a:off x="3617478" y="2495454"/>
          <a:ext cx="3803739" cy="27347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4609">
                  <a:extLst>
                    <a:ext uri="{9D8B030D-6E8A-4147-A177-3AD203B41FA5}">
                      <a16:colId xmlns:a16="http://schemas.microsoft.com/office/drawing/2014/main" val="4259692695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2228770421"/>
                    </a:ext>
                  </a:extLst>
                </a:gridCol>
                <a:gridCol w="1378226">
                  <a:extLst>
                    <a:ext uri="{9D8B030D-6E8A-4147-A177-3AD203B41FA5}">
                      <a16:colId xmlns:a16="http://schemas.microsoft.com/office/drawing/2014/main" val="4204520721"/>
                    </a:ext>
                  </a:extLst>
                </a:gridCol>
              </a:tblGrid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35075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Apple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661500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Pear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825722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Strawberries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154969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Grapes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33483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Cherries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75664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248718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B21FC3F-D055-196B-DE57-8B64A2F0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26385" cy="4601183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summarize()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4F911A-12EC-BC15-194C-16A9A4BFA9EF}"/>
              </a:ext>
            </a:extLst>
          </p:cNvPr>
          <p:cNvSpPr/>
          <p:nvPr/>
        </p:nvSpPr>
        <p:spPr>
          <a:xfrm>
            <a:off x="7566990" y="2587085"/>
            <a:ext cx="4450487" cy="1192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summarize(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avg_weight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= 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				mean(Weight))</a:t>
            </a:r>
          </a:p>
        </p:txBody>
      </p:sp>
    </p:spTree>
    <p:extLst>
      <p:ext uri="{BB962C8B-B14F-4D97-AF65-F5344CB8AC3E}">
        <p14:creationId xmlns:p14="http://schemas.microsoft.com/office/powerpoint/2010/main" val="367260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/>
              <a:t>What if I want to summarize by different groups in the data? </a:t>
            </a:r>
          </a:p>
          <a:p>
            <a:pPr marL="0" indent="0">
              <a:buNone/>
            </a:pPr>
            <a:r>
              <a:rPr lang="en-US" sz="500" b="1" dirty="0"/>
              <a:t> </a:t>
            </a:r>
          </a:p>
          <a:p>
            <a:pPr marL="0" indent="0">
              <a:buNone/>
            </a:pPr>
            <a:r>
              <a:rPr lang="en-US" sz="2800" dirty="0"/>
              <a:t>Ex. What is the average weight of red vs green fruit?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EE51E9BF-D7DA-B25B-D153-404A29736234}"/>
              </a:ext>
            </a:extLst>
          </p:cNvPr>
          <p:cNvGraphicFramePr>
            <a:graphicFrameLocks noGrp="1"/>
          </p:cNvGraphicFramePr>
          <p:nvPr/>
        </p:nvGraphicFramePr>
        <p:xfrm>
          <a:off x="3617478" y="2495454"/>
          <a:ext cx="3803739" cy="27347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4609">
                  <a:extLst>
                    <a:ext uri="{9D8B030D-6E8A-4147-A177-3AD203B41FA5}">
                      <a16:colId xmlns:a16="http://schemas.microsoft.com/office/drawing/2014/main" val="4259692695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2228770421"/>
                    </a:ext>
                  </a:extLst>
                </a:gridCol>
                <a:gridCol w="1378226">
                  <a:extLst>
                    <a:ext uri="{9D8B030D-6E8A-4147-A177-3AD203B41FA5}">
                      <a16:colId xmlns:a16="http://schemas.microsoft.com/office/drawing/2014/main" val="4204520721"/>
                    </a:ext>
                  </a:extLst>
                </a:gridCol>
              </a:tblGrid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35075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Apple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661500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Pear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825722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Strawberries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154969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Grapes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33483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Cherries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75664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248718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4164FD31-C021-13E2-A40D-6F8D97CC3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26385" cy="4601183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summarize()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4A716E-2461-58E2-21EF-F669B5A44BD7}"/>
              </a:ext>
            </a:extLst>
          </p:cNvPr>
          <p:cNvSpPr/>
          <p:nvPr/>
        </p:nvSpPr>
        <p:spPr>
          <a:xfrm>
            <a:off x="7566990" y="2587085"/>
            <a:ext cx="4450487" cy="1192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summarize(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avg_weight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= 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				mean(Weight))</a:t>
            </a:r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21426007-4510-C53E-B4D4-5DD922CBEDBD}"/>
              </a:ext>
            </a:extLst>
          </p:cNvPr>
          <p:cNvGraphicFramePr>
            <a:graphicFrameLocks noGrp="1"/>
          </p:cNvGraphicFramePr>
          <p:nvPr/>
        </p:nvGraphicFramePr>
        <p:xfrm>
          <a:off x="9103120" y="3967996"/>
          <a:ext cx="1378226" cy="78372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8226">
                  <a:extLst>
                    <a:ext uri="{9D8B030D-6E8A-4147-A177-3AD203B41FA5}">
                      <a16:colId xmlns:a16="http://schemas.microsoft.com/office/drawing/2014/main" val="4204520721"/>
                    </a:ext>
                  </a:extLst>
                </a:gridCol>
              </a:tblGrid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avg_weight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35075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661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871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E5F07276-75ED-AF66-D054-8358913887DB}"/>
              </a:ext>
            </a:extLst>
          </p:cNvPr>
          <p:cNvGraphicFramePr>
            <a:graphicFrameLocks noGrp="1"/>
          </p:cNvGraphicFramePr>
          <p:nvPr/>
        </p:nvGraphicFramePr>
        <p:xfrm>
          <a:off x="9103120" y="3967996"/>
          <a:ext cx="1378226" cy="78372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8226">
                  <a:extLst>
                    <a:ext uri="{9D8B030D-6E8A-4147-A177-3AD203B41FA5}">
                      <a16:colId xmlns:a16="http://schemas.microsoft.com/office/drawing/2014/main" val="4204520721"/>
                    </a:ext>
                  </a:extLst>
                </a:gridCol>
              </a:tblGrid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avg_weight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35075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661500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695718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What if I want to summarize by different groups in the data? </a:t>
            </a:r>
          </a:p>
          <a:p>
            <a:pPr marL="0" indent="0">
              <a:buNone/>
            </a:pPr>
            <a:r>
              <a:rPr lang="en-US" sz="500" b="1" dirty="0"/>
              <a:t> </a:t>
            </a:r>
          </a:p>
          <a:p>
            <a:pPr marL="0" indent="0">
              <a:buNone/>
            </a:pPr>
            <a:r>
              <a:rPr lang="en-US" sz="2800" dirty="0"/>
              <a:t>Ex. What is the average weight of red vs green fruit?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We need to group the data and summarize each group…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EE51E9BF-D7DA-B25B-D153-404A29736234}"/>
              </a:ext>
            </a:extLst>
          </p:cNvPr>
          <p:cNvGraphicFramePr>
            <a:graphicFrameLocks noGrp="1"/>
          </p:cNvGraphicFramePr>
          <p:nvPr/>
        </p:nvGraphicFramePr>
        <p:xfrm>
          <a:off x="3617478" y="2495454"/>
          <a:ext cx="3803739" cy="27347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4609">
                  <a:extLst>
                    <a:ext uri="{9D8B030D-6E8A-4147-A177-3AD203B41FA5}">
                      <a16:colId xmlns:a16="http://schemas.microsoft.com/office/drawing/2014/main" val="4259692695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2228770421"/>
                    </a:ext>
                  </a:extLst>
                </a:gridCol>
                <a:gridCol w="1378226">
                  <a:extLst>
                    <a:ext uri="{9D8B030D-6E8A-4147-A177-3AD203B41FA5}">
                      <a16:colId xmlns:a16="http://schemas.microsoft.com/office/drawing/2014/main" val="4204520721"/>
                    </a:ext>
                  </a:extLst>
                </a:gridCol>
              </a:tblGrid>
              <a:tr h="3935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35075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Apple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661500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Pear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825722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Strawberries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154969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Grapes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33483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Cherries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75664"/>
                  </a:ext>
                </a:extLst>
              </a:tr>
              <a:tr h="390206"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24871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CD0B58B-545F-D18D-FC53-1A1E7F4F4C3B}"/>
              </a:ext>
            </a:extLst>
          </p:cNvPr>
          <p:cNvSpPr/>
          <p:nvPr/>
        </p:nvSpPr>
        <p:spPr>
          <a:xfrm>
            <a:off x="7566990" y="2587085"/>
            <a:ext cx="4450487" cy="1192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summarize(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avg_weight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= 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				mean(Weight))</a:t>
            </a:r>
          </a:p>
        </p:txBody>
      </p:sp>
      <p:sp>
        <p:nvSpPr>
          <p:cNvPr id="4" name="Multiply 3">
            <a:extLst>
              <a:ext uri="{FF2B5EF4-FFF2-40B4-BE49-F238E27FC236}">
                <a16:creationId xmlns:a16="http://schemas.microsoft.com/office/drawing/2014/main" id="{EFF272AF-19E4-0615-10B6-6BF6FCAD6733}"/>
              </a:ext>
            </a:extLst>
          </p:cNvPr>
          <p:cNvSpPr/>
          <p:nvPr/>
        </p:nvSpPr>
        <p:spPr>
          <a:xfrm>
            <a:off x="8598418" y="2199860"/>
            <a:ext cx="2160104" cy="2146853"/>
          </a:xfrm>
          <a:prstGeom prst="mathMultiply">
            <a:avLst/>
          </a:prstGeom>
          <a:solidFill>
            <a:srgbClr val="C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4A2E505-AF1A-C146-7FC5-422EE8D6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26385" cy="4601183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summarize()</a:t>
            </a:r>
          </a:p>
        </p:txBody>
      </p:sp>
    </p:spTree>
    <p:extLst>
      <p:ext uri="{BB962C8B-B14F-4D97-AF65-F5344CB8AC3E}">
        <p14:creationId xmlns:p14="http://schemas.microsoft.com/office/powerpoint/2010/main" val="235462774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668</Words>
  <Application>Microsoft Macintosh PowerPoint</Application>
  <PresentationFormat>Widescreen</PresentationFormat>
  <Paragraphs>308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Corbel</vt:lpstr>
      <vt:lpstr>Courier</vt:lpstr>
      <vt:lpstr>Wingdings 2</vt:lpstr>
      <vt:lpstr>Frame</vt:lpstr>
      <vt:lpstr>Data Science for Everyone – Data Wrangling</vt:lpstr>
      <vt:lpstr>Plan for Today</vt:lpstr>
      <vt:lpstr>Recap: summarize()</vt:lpstr>
      <vt:lpstr>The 5 Verbs: dplyr</vt:lpstr>
      <vt:lpstr>The 5 Verbs: dplyr</vt:lpstr>
      <vt:lpstr>summarize()</vt:lpstr>
      <vt:lpstr>summarize()</vt:lpstr>
      <vt:lpstr>summarize()</vt:lpstr>
      <vt:lpstr>summarize()</vt:lpstr>
      <vt:lpstr>summarize() by Group</vt:lpstr>
      <vt:lpstr>summarize() by Group</vt:lpstr>
      <vt:lpstr>summarize() by Group</vt:lpstr>
      <vt:lpstr>Grouping Data</vt:lpstr>
      <vt:lpstr>Group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</cp:lastModifiedBy>
  <cp:revision>21</cp:revision>
  <dcterms:created xsi:type="dcterms:W3CDTF">2023-08-03T18:49:17Z</dcterms:created>
  <dcterms:modified xsi:type="dcterms:W3CDTF">2023-09-28T16:56:49Z</dcterms:modified>
</cp:coreProperties>
</file>