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9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5707"/>
  </p:normalViewPr>
  <p:slideViewPr>
    <p:cSldViewPr snapToGrid="0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slack-5iy4385/shared_invite/zt-20pmy0gm9-GtGfeiVqejOx5Gs5MomdFA" TargetMode="External"/><Relationship Id="rId2" Type="http://schemas.openxmlformats.org/officeDocument/2006/relationships/hyperlink" Target="https://amosca01.github.io/Intro-DS-F23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descope.com/courses/556961" TargetMode="External"/><Relationship Id="rId2" Type="http://schemas.openxmlformats.org/officeDocument/2006/relationships/hyperlink" Target="https://mdsr-book.github.io/mdsr2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A4gypAiRYU?feature=oembed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jpe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Everyone – 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B92EB-A5CA-C805-0231-A8390543F4E1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An introduction to the field of Data Science assuming no prior knowledge of the subject</a:t>
            </a:r>
          </a:p>
          <a:p>
            <a:r>
              <a:rPr lang="en-US" sz="3200" dirty="0"/>
              <a:t>You will learn…</a:t>
            </a:r>
          </a:p>
          <a:p>
            <a:pPr lvl="1"/>
            <a:r>
              <a:rPr lang="en-US" sz="3000" dirty="0"/>
              <a:t>How to do data science (basic techniques and foundations) </a:t>
            </a:r>
          </a:p>
          <a:p>
            <a:pPr lvl="1"/>
            <a:r>
              <a:rPr lang="en-US" sz="3000" dirty="0"/>
              <a:t>How data science shows up in different fields (public health, city planning, etc.) </a:t>
            </a:r>
          </a:p>
          <a:p>
            <a:pPr lvl="1"/>
            <a:r>
              <a:rPr lang="en-US" sz="3000" dirty="0"/>
              <a:t>How to be a critical consumer of data science </a:t>
            </a:r>
          </a:p>
          <a:p>
            <a:pPr lvl="1"/>
            <a:endParaRPr lang="en-US" sz="30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664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/>
          </a:bodyPr>
          <a:lstStyle/>
          <a:p>
            <a:endParaRPr lang="en-US" sz="3000" dirty="0"/>
          </a:p>
          <a:p>
            <a:r>
              <a:rPr lang="en-US" sz="3200" dirty="0"/>
              <a:t>Course website (</a:t>
            </a:r>
            <a:r>
              <a:rPr lang="en-US" sz="3200" b="1" dirty="0"/>
              <a:t>write this down</a:t>
            </a:r>
            <a:r>
              <a:rPr lang="en-US" sz="3200" dirty="0"/>
              <a:t>!): </a:t>
            </a:r>
            <a:r>
              <a:rPr lang="en-US" sz="3200" dirty="0">
                <a:hlinkClick r:id="rId2"/>
              </a:rPr>
              <a:t>https://amosca01.github.io/Intro-DS-F23/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r>
              <a:rPr lang="en-US" sz="3200" dirty="0"/>
              <a:t>Slack: </a:t>
            </a:r>
            <a:r>
              <a:rPr lang="en-US" sz="3200" b="0" i="0" dirty="0">
                <a:effectLst/>
                <a:hlinkClick r:id="rId3"/>
              </a:rPr>
              <a:t>https://join.slack.com/t/slack-5iy4385/shared_invite/zt-20pmy0gm9-GtGfeiVqejOx5Gs5MomdFA</a:t>
            </a:r>
            <a:r>
              <a:rPr lang="en-US" sz="3200" b="0" i="0" dirty="0">
                <a:effectLst/>
              </a:rPr>
              <a:t> (please use slack for all course related communication) </a:t>
            </a:r>
          </a:p>
          <a:p>
            <a:endParaRPr lang="en-US" sz="3200" dirty="0"/>
          </a:p>
          <a:p>
            <a:r>
              <a:rPr lang="en-US" sz="3200" dirty="0"/>
              <a:t>OH’s: T/R 11:30 – 13:30 (stop by and say hi!)  </a:t>
            </a:r>
          </a:p>
        </p:txBody>
      </p:sp>
    </p:spTree>
    <p:extLst>
      <p:ext uri="{BB962C8B-B14F-4D97-AF65-F5344CB8AC3E}">
        <p14:creationId xmlns:p14="http://schemas.microsoft.com/office/powerpoint/2010/main" val="76338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55000" lnSpcReduction="20000"/>
          </a:bodyPr>
          <a:lstStyle/>
          <a:p>
            <a:endParaRPr lang="en-US" sz="3000" dirty="0"/>
          </a:p>
          <a:p>
            <a:r>
              <a:rPr lang="en-US" sz="4500" dirty="0"/>
              <a:t>Textbook: </a:t>
            </a:r>
            <a:r>
              <a:rPr lang="en-US" sz="4500" i="1" dirty="0"/>
              <a:t>Modern Data Science with R</a:t>
            </a:r>
            <a:r>
              <a:rPr lang="en-US" sz="4500" dirty="0"/>
              <a:t>, 2nd Edition</a:t>
            </a:r>
          </a:p>
          <a:p>
            <a:pPr lvl="1"/>
            <a:r>
              <a:rPr lang="en-US" sz="3800" dirty="0"/>
              <a:t>Available free of charge here: </a:t>
            </a:r>
            <a:r>
              <a:rPr lang="en-US" sz="3800" dirty="0">
                <a:hlinkClick r:id="rId2"/>
              </a:rPr>
              <a:t>https://mdsr-book.github.io/mdsr2e/</a:t>
            </a:r>
            <a:r>
              <a:rPr lang="en-US" sz="3800" dirty="0"/>
              <a:t> </a:t>
            </a:r>
          </a:p>
          <a:p>
            <a:r>
              <a:rPr lang="en-US" sz="4500" dirty="0"/>
              <a:t>Assignments:</a:t>
            </a:r>
          </a:p>
          <a:p>
            <a:pPr lvl="1"/>
            <a:r>
              <a:rPr lang="en-US" sz="3800" b="0" i="0" dirty="0">
                <a:effectLst/>
              </a:rPr>
              <a:t>Turn in with </a:t>
            </a:r>
            <a:r>
              <a:rPr lang="en-US" sz="3800" b="0" i="0" dirty="0" err="1">
                <a:effectLst/>
              </a:rPr>
              <a:t>Gradescope</a:t>
            </a:r>
            <a:r>
              <a:rPr lang="en-US" sz="3800" b="0" i="0" dirty="0">
                <a:effectLst/>
              </a:rPr>
              <a:t> (entry code - 57E78Y): </a:t>
            </a:r>
            <a:r>
              <a:rPr lang="en-US" sz="3800" b="0" i="0" dirty="0">
                <a:effectLst/>
                <a:hlinkClick r:id="rId3"/>
              </a:rPr>
              <a:t>https://www.gradescope.com/courses/556961</a:t>
            </a:r>
            <a:r>
              <a:rPr lang="en-US" sz="3800" b="0" i="0" dirty="0">
                <a:effectLst/>
              </a:rPr>
              <a:t> </a:t>
            </a:r>
          </a:p>
          <a:p>
            <a:pPr lvl="1"/>
            <a:r>
              <a:rPr lang="en-US" sz="3800" dirty="0" err="1"/>
              <a:t>Homeworks</a:t>
            </a:r>
            <a:r>
              <a:rPr lang="en-US" sz="3800" dirty="0"/>
              <a:t> – largely effort based</a:t>
            </a:r>
          </a:p>
          <a:p>
            <a:pPr lvl="1"/>
            <a:r>
              <a:rPr lang="en-US" sz="3800" b="0" i="0" dirty="0">
                <a:effectLst/>
              </a:rPr>
              <a:t>Quizzes – open book / notes / google </a:t>
            </a:r>
            <a:endParaRPr lang="en-US" sz="3800" dirty="0"/>
          </a:p>
          <a:p>
            <a:pPr lvl="1"/>
            <a:r>
              <a:rPr lang="en-US" sz="3800" b="0" i="0" dirty="0">
                <a:effectLst/>
              </a:rPr>
              <a:t>Projects – group based, application of skills </a:t>
            </a:r>
          </a:p>
          <a:p>
            <a:r>
              <a:rPr lang="en-US" sz="4500" dirty="0"/>
              <a:t>Due Dates: As listed on course schedule.</a:t>
            </a:r>
            <a:r>
              <a:rPr lang="en-US" sz="3800" dirty="0"/>
              <a:t> </a:t>
            </a:r>
          </a:p>
          <a:p>
            <a:pPr lvl="1"/>
            <a:r>
              <a:rPr lang="en-US" sz="3800" dirty="0"/>
              <a:t>24hr grace period; no late submissions</a:t>
            </a:r>
          </a:p>
          <a:p>
            <a:pPr lvl="1"/>
            <a:r>
              <a:rPr lang="en-US" sz="3800" dirty="0"/>
              <a:t>Lowest homework and quiz dropped </a:t>
            </a:r>
          </a:p>
          <a:p>
            <a:pPr lvl="1"/>
            <a:r>
              <a:rPr lang="en-US" sz="3800" dirty="0"/>
              <a:t>No regrades; see syllabus for revise and resubmit instructions </a:t>
            </a:r>
          </a:p>
        </p:txBody>
      </p:sp>
    </p:spTree>
    <p:extLst>
      <p:ext uri="{BB962C8B-B14F-4D97-AF65-F5344CB8AC3E}">
        <p14:creationId xmlns:p14="http://schemas.microsoft.com/office/powerpoint/2010/main" val="341358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endParaRPr lang="en-US" sz="2400" dirty="0"/>
          </a:p>
          <a:p>
            <a:r>
              <a:rPr lang="en-US" sz="3600" dirty="0"/>
              <a:t>I’m here to help you succeed</a:t>
            </a:r>
          </a:p>
          <a:p>
            <a:endParaRPr lang="en-US" sz="3600" dirty="0"/>
          </a:p>
          <a:p>
            <a:r>
              <a:rPr lang="en-US" sz="3600" dirty="0"/>
              <a:t>Please come to office hours or reach out on Slack if you need any additional support  </a:t>
            </a:r>
          </a:p>
        </p:txBody>
      </p:sp>
    </p:spTree>
    <p:extLst>
      <p:ext uri="{BB962C8B-B14F-4D97-AF65-F5344CB8AC3E}">
        <p14:creationId xmlns:p14="http://schemas.microsoft.com/office/powerpoint/2010/main" val="364571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00A5-2664-11AE-22FA-8E9A78E8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good stuff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41B40-7D74-9DE8-5ABB-9E6193687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would you </a:t>
            </a:r>
            <a:r>
              <a:rPr lang="en-US" sz="2800" b="1" dirty="0"/>
              <a:t>define data science</a:t>
            </a:r>
            <a:r>
              <a:rPr lang="en-US" sz="2800" dirty="0"/>
              <a:t>? </a:t>
            </a:r>
          </a:p>
          <a:p>
            <a:r>
              <a:rPr lang="en-US" sz="2800" dirty="0"/>
              <a:t>Talk it out with the person sitting next to you then add your definition to the board</a:t>
            </a:r>
          </a:p>
        </p:txBody>
      </p:sp>
    </p:spTree>
    <p:extLst>
      <p:ext uri="{BB962C8B-B14F-4D97-AF65-F5344CB8AC3E}">
        <p14:creationId xmlns:p14="http://schemas.microsoft.com/office/powerpoint/2010/main" val="2927040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Data Science </a:t>
            </a:r>
          </a:p>
        </p:txBody>
      </p:sp>
      <p:pic>
        <p:nvPicPr>
          <p:cNvPr id="5" name="Content Placeholder 4" descr="Diagram, venn diagram&#10;&#10;Description automatically generated">
            <a:extLst>
              <a:ext uri="{FF2B5EF4-FFF2-40B4-BE49-F238E27FC236}">
                <a16:creationId xmlns:a16="http://schemas.microsoft.com/office/drawing/2014/main" id="{7D014D9C-C7A9-3B80-03B7-830A134A5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01" t="3426"/>
          <a:stretch/>
        </p:blipFill>
        <p:spPr>
          <a:xfrm>
            <a:off x="4607169" y="422030"/>
            <a:ext cx="6400800" cy="609544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47370F-E68A-F0F4-96C5-995B8BBF1C17}"/>
              </a:ext>
            </a:extLst>
          </p:cNvPr>
          <p:cNvSpPr/>
          <p:nvPr/>
        </p:nvSpPr>
        <p:spPr>
          <a:xfrm>
            <a:off x="4196862" y="539262"/>
            <a:ext cx="679938" cy="5845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90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would you </a:t>
            </a:r>
            <a:r>
              <a:rPr lang="en-US" sz="2800" b="1" dirty="0"/>
              <a:t>define ethics</a:t>
            </a:r>
            <a:r>
              <a:rPr lang="en-US" sz="2800" dirty="0"/>
              <a:t>? </a:t>
            </a:r>
          </a:p>
          <a:p>
            <a:r>
              <a:rPr lang="en-US" sz="2800" dirty="0"/>
              <a:t>Talk it out with the person sitting next to you then add your definition to the board</a:t>
            </a:r>
          </a:p>
        </p:txBody>
      </p:sp>
    </p:spTree>
    <p:extLst>
      <p:ext uri="{BB962C8B-B14F-4D97-AF65-F5344CB8AC3E}">
        <p14:creationId xmlns:p14="http://schemas.microsoft.com/office/powerpoint/2010/main" val="2001005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Ethics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A4D806F-E860-CAA2-F6D4-7040FBF3B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397599"/>
            <a:ext cx="7315200" cy="405327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C2A950-A4E9-814D-2447-6649407B4CD4}"/>
              </a:ext>
            </a:extLst>
          </p:cNvPr>
          <p:cNvSpPr txBox="1"/>
          <p:nvPr/>
        </p:nvSpPr>
        <p:spPr>
          <a:xfrm>
            <a:off x="3868738" y="5460401"/>
            <a:ext cx="6101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www.merriam-webster.com</a:t>
            </a:r>
            <a:r>
              <a:rPr lang="en-US" sz="1400" dirty="0"/>
              <a:t>/dictionary/ethic</a:t>
            </a:r>
          </a:p>
        </p:txBody>
      </p:sp>
    </p:spTree>
    <p:extLst>
      <p:ext uri="{BB962C8B-B14F-4D97-AF65-F5344CB8AC3E}">
        <p14:creationId xmlns:p14="http://schemas.microsoft.com/office/powerpoint/2010/main" val="2620738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Ethical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would you </a:t>
            </a:r>
            <a:r>
              <a:rPr lang="en-US" sz="2800" b="1" dirty="0"/>
              <a:t>define ethical data science</a:t>
            </a:r>
            <a:r>
              <a:rPr lang="en-US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25553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Who are you?</a:t>
            </a:r>
          </a:p>
          <a:p>
            <a:r>
              <a:rPr lang="en-US" dirty="0"/>
              <a:t>What will we do in this class? </a:t>
            </a:r>
          </a:p>
          <a:p>
            <a:r>
              <a:rPr lang="en-US" dirty="0"/>
              <a:t>What is Data Science?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Ethical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Applying theories and systems of moral values (ethics) to our data science work  </a:t>
            </a:r>
          </a:p>
        </p:txBody>
      </p:sp>
    </p:spTree>
    <p:extLst>
      <p:ext uri="{BB962C8B-B14F-4D97-AF65-F5344CB8AC3E}">
        <p14:creationId xmlns:p14="http://schemas.microsoft.com/office/powerpoint/2010/main" val="1681050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Applying theories and systems of moral values (ethics) to our data science work  </a:t>
            </a:r>
          </a:p>
          <a:p>
            <a:r>
              <a:rPr lang="en-US" sz="2800" dirty="0"/>
              <a:t>Why is this important?  </a:t>
            </a:r>
          </a:p>
        </p:txBody>
      </p:sp>
    </p:spTree>
    <p:extLst>
      <p:ext uri="{BB962C8B-B14F-4D97-AF65-F5344CB8AC3E}">
        <p14:creationId xmlns:p14="http://schemas.microsoft.com/office/powerpoint/2010/main" val="4125094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Applying theories and systems of moral values (ethics) to our data science work  </a:t>
            </a:r>
          </a:p>
          <a:p>
            <a:r>
              <a:rPr lang="en-US" sz="2800" dirty="0"/>
              <a:t>Why is this important?</a:t>
            </a:r>
          </a:p>
        </p:txBody>
      </p:sp>
      <p:pic>
        <p:nvPicPr>
          <p:cNvPr id="5" name="Online Media 4" descr="Data Science Ethics in 6 Minutes">
            <a:hlinkClick r:id="" action="ppaction://media"/>
            <a:extLst>
              <a:ext uri="{FF2B5EF4-FFF2-40B4-BE49-F238E27FC236}">
                <a16:creationId xmlns:a16="http://schemas.microsoft.com/office/drawing/2014/main" id="{B75DF579-906B-AD11-4001-4097B1C912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370508" y="2567882"/>
            <a:ext cx="6485061" cy="366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EE456CF5-D849-4D60-8418-B6E9065778E4}"/>
              </a:ext>
            </a:extLst>
          </p:cNvPr>
          <p:cNvSpPr/>
          <p:nvPr/>
        </p:nvSpPr>
        <p:spPr>
          <a:xfrm>
            <a:off x="4560277" y="2977662"/>
            <a:ext cx="6013938" cy="194603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Applying theories and systems of moral values (ethics) to our data science work  </a:t>
            </a:r>
          </a:p>
          <a:p>
            <a:r>
              <a:rPr lang="en-US" sz="2800" dirty="0"/>
              <a:t>Why is this important?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C122A-17C5-BBAA-8A98-9E0DEA4506F2}"/>
              </a:ext>
            </a:extLst>
          </p:cNvPr>
          <p:cNvSpPr txBox="1"/>
          <p:nvPr/>
        </p:nvSpPr>
        <p:spPr>
          <a:xfrm>
            <a:off x="4899738" y="3247292"/>
            <a:ext cx="53227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Can you think of other examples of things that can go wrong with data science? </a:t>
            </a:r>
          </a:p>
        </p:txBody>
      </p:sp>
    </p:spTree>
    <p:extLst>
      <p:ext uri="{BB962C8B-B14F-4D97-AF65-F5344CB8AC3E}">
        <p14:creationId xmlns:p14="http://schemas.microsoft.com/office/powerpoint/2010/main" val="2009003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Applying theories and systems of moral values (ethics) to our data science work  </a:t>
            </a:r>
          </a:p>
          <a:p>
            <a:r>
              <a:rPr lang="en-US" sz="2800" dirty="0"/>
              <a:t>Why is this important? </a:t>
            </a:r>
          </a:p>
          <a:p>
            <a:pPr lvl="1"/>
            <a:r>
              <a:rPr lang="en-US" sz="2600" dirty="0"/>
              <a:t>To combat algorithmic bias  </a:t>
            </a:r>
          </a:p>
          <a:p>
            <a:pPr lvl="1"/>
            <a:r>
              <a:rPr lang="en-US" sz="2600" dirty="0"/>
              <a:t>To protect personal, identifying information</a:t>
            </a:r>
          </a:p>
          <a:p>
            <a:pPr lvl="1"/>
            <a:r>
              <a:rPr lang="en-US" sz="2600" dirty="0"/>
              <a:t>To increase reproducibility and replicability</a:t>
            </a:r>
          </a:p>
          <a:p>
            <a:r>
              <a:rPr lang="en-US" sz="2800" dirty="0"/>
              <a:t>Systems of power are woven into our society, and so are misunderstandings of what data science is and how it works   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6279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3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  <p:pic>
        <p:nvPicPr>
          <p:cNvPr id="6" name="Graphic 5" descr="Computer outline">
            <a:extLst>
              <a:ext uri="{FF2B5EF4-FFF2-40B4-BE49-F238E27FC236}">
                <a16:creationId xmlns:a16="http://schemas.microsoft.com/office/drawing/2014/main" id="{19ED5668-2A51-3705-E494-1F9EDC7DB5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8028" y="2744866"/>
            <a:ext cx="1528359" cy="1528359"/>
          </a:xfrm>
          <a:prstGeom prst="rect">
            <a:avLst/>
          </a:prstGeom>
        </p:spPr>
      </p:pic>
      <p:pic>
        <p:nvPicPr>
          <p:cNvPr id="8" name="Graphic 7" descr="Diploma roll outline">
            <a:extLst>
              <a:ext uri="{FF2B5EF4-FFF2-40B4-BE49-F238E27FC236}">
                <a16:creationId xmlns:a16="http://schemas.microsoft.com/office/drawing/2014/main" id="{E674053C-30DF-5BCD-240B-E0DCA5D71B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842116">
            <a:off x="9694853" y="3284573"/>
            <a:ext cx="1967141" cy="1967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D14AA-591B-F28C-8215-7450A2F88E59}"/>
              </a:ext>
            </a:extLst>
          </p:cNvPr>
          <p:cNvSpPr txBox="1"/>
          <p:nvPr/>
        </p:nvSpPr>
        <p:spPr>
          <a:xfrm rot="18974100">
            <a:off x="10334367" y="3866460"/>
            <a:ext cx="4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Dr.</a:t>
            </a:r>
          </a:p>
        </p:txBody>
      </p:sp>
      <p:pic>
        <p:nvPicPr>
          <p:cNvPr id="13" name="Graphic 12" descr="Periodic Graph outline">
            <a:extLst>
              <a:ext uri="{FF2B5EF4-FFF2-40B4-BE49-F238E27FC236}">
                <a16:creationId xmlns:a16="http://schemas.microsoft.com/office/drawing/2014/main" id="{C4D15C3F-ADC6-EA65-1011-17F2517888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26020" y="4988630"/>
            <a:ext cx="914400" cy="914400"/>
          </a:xfrm>
          <a:prstGeom prst="rect">
            <a:avLst/>
          </a:prstGeom>
        </p:spPr>
      </p:pic>
      <p:pic>
        <p:nvPicPr>
          <p:cNvPr id="15" name="Graphic 14" descr="Scatterplot outline">
            <a:extLst>
              <a:ext uri="{FF2B5EF4-FFF2-40B4-BE49-F238E27FC236}">
                <a16:creationId xmlns:a16="http://schemas.microsoft.com/office/drawing/2014/main" id="{52EF2DA9-FE0A-3D65-91F6-152AA6793D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53008" y="4988630"/>
            <a:ext cx="914400" cy="914400"/>
          </a:xfrm>
          <a:prstGeom prst="rect">
            <a:avLst/>
          </a:prstGeom>
        </p:spPr>
      </p:pic>
      <p:pic>
        <p:nvPicPr>
          <p:cNvPr id="19" name="Graphic 18" descr="Bar chart outline">
            <a:extLst>
              <a:ext uri="{FF2B5EF4-FFF2-40B4-BE49-F238E27FC236}">
                <a16:creationId xmlns:a16="http://schemas.microsoft.com/office/drawing/2014/main" id="{4C310D26-A60B-2D5E-7BBC-EC5802DE00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87465" y="49886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1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  <p:pic>
        <p:nvPicPr>
          <p:cNvPr id="6" name="Graphic 5" descr="Computer outline">
            <a:extLst>
              <a:ext uri="{FF2B5EF4-FFF2-40B4-BE49-F238E27FC236}">
                <a16:creationId xmlns:a16="http://schemas.microsoft.com/office/drawing/2014/main" id="{19ED5668-2A51-3705-E494-1F9EDC7DB5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8028" y="2744866"/>
            <a:ext cx="1528359" cy="1528359"/>
          </a:xfrm>
          <a:prstGeom prst="rect">
            <a:avLst/>
          </a:prstGeom>
        </p:spPr>
      </p:pic>
      <p:pic>
        <p:nvPicPr>
          <p:cNvPr id="8" name="Graphic 7" descr="Diploma roll outline">
            <a:extLst>
              <a:ext uri="{FF2B5EF4-FFF2-40B4-BE49-F238E27FC236}">
                <a16:creationId xmlns:a16="http://schemas.microsoft.com/office/drawing/2014/main" id="{E674053C-30DF-5BCD-240B-E0DCA5D71B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842116">
            <a:off x="9694853" y="3284573"/>
            <a:ext cx="1967141" cy="1967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D14AA-591B-F28C-8215-7450A2F88E59}"/>
              </a:ext>
            </a:extLst>
          </p:cNvPr>
          <p:cNvSpPr txBox="1"/>
          <p:nvPr/>
        </p:nvSpPr>
        <p:spPr>
          <a:xfrm rot="18974100">
            <a:off x="10334367" y="3866460"/>
            <a:ext cx="4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Dr.</a:t>
            </a:r>
          </a:p>
        </p:txBody>
      </p:sp>
      <p:pic>
        <p:nvPicPr>
          <p:cNvPr id="13" name="Graphic 12" descr="Periodic Graph outline">
            <a:extLst>
              <a:ext uri="{FF2B5EF4-FFF2-40B4-BE49-F238E27FC236}">
                <a16:creationId xmlns:a16="http://schemas.microsoft.com/office/drawing/2014/main" id="{C4D15C3F-ADC6-EA65-1011-17F2517888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26020" y="4988630"/>
            <a:ext cx="914400" cy="914400"/>
          </a:xfrm>
          <a:prstGeom prst="rect">
            <a:avLst/>
          </a:prstGeom>
        </p:spPr>
      </p:pic>
      <p:pic>
        <p:nvPicPr>
          <p:cNvPr id="15" name="Graphic 14" descr="Scatterplot outline">
            <a:extLst>
              <a:ext uri="{FF2B5EF4-FFF2-40B4-BE49-F238E27FC236}">
                <a16:creationId xmlns:a16="http://schemas.microsoft.com/office/drawing/2014/main" id="{52EF2DA9-FE0A-3D65-91F6-152AA6793D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53008" y="4988630"/>
            <a:ext cx="914400" cy="914400"/>
          </a:xfrm>
          <a:prstGeom prst="rect">
            <a:avLst/>
          </a:prstGeom>
        </p:spPr>
      </p:pic>
      <p:pic>
        <p:nvPicPr>
          <p:cNvPr id="19" name="Graphic 18" descr="Bar chart outline">
            <a:extLst>
              <a:ext uri="{FF2B5EF4-FFF2-40B4-BE49-F238E27FC236}">
                <a16:creationId xmlns:a16="http://schemas.microsoft.com/office/drawing/2014/main" id="{4C310D26-A60B-2D5E-7BBC-EC5802DE00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87465" y="4988630"/>
            <a:ext cx="914400" cy="914400"/>
          </a:xfrm>
          <a:prstGeom prst="rect">
            <a:avLst/>
          </a:prstGeom>
        </p:spPr>
      </p:pic>
      <p:pic>
        <p:nvPicPr>
          <p:cNvPr id="4" name="Picture 2" descr="Progress Pride Flag Download - Make Badges">
            <a:extLst>
              <a:ext uri="{FF2B5EF4-FFF2-40B4-BE49-F238E27FC236}">
                <a16:creationId xmlns:a16="http://schemas.microsoft.com/office/drawing/2014/main" id="{E3C4DD0A-50C0-5970-4CE0-38470792B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958" y="5171644"/>
            <a:ext cx="1688677" cy="84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Business Growth outline">
            <a:extLst>
              <a:ext uri="{FF2B5EF4-FFF2-40B4-BE49-F238E27FC236}">
                <a16:creationId xmlns:a16="http://schemas.microsoft.com/office/drawing/2014/main" id="{BA70DCEE-47AA-E958-C83C-EEEEC7DC1BD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888744" y="4205975"/>
            <a:ext cx="1896798" cy="1896798"/>
          </a:xfrm>
          <a:prstGeom prst="rect">
            <a:avLst/>
          </a:prstGeom>
        </p:spPr>
      </p:pic>
      <p:pic>
        <p:nvPicPr>
          <p:cNvPr id="1026" name="Picture 2" descr="Amazon.com : Black Lives Matter Flag 3x5ft Poly : Patio, Lawn &amp; Garden">
            <a:extLst>
              <a:ext uri="{FF2B5EF4-FFF2-40B4-BE49-F238E27FC236}">
                <a16:creationId xmlns:a16="http://schemas.microsoft.com/office/drawing/2014/main" id="{364A768E-0A0B-D88B-8F7D-27F93FBE8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"/>
          <a:stretch/>
        </p:blipFill>
        <p:spPr bwMode="auto">
          <a:xfrm>
            <a:off x="5179753" y="4192523"/>
            <a:ext cx="1584379" cy="97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8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7175"/>
            <a:ext cx="7260695" cy="6386513"/>
          </a:xfrm>
        </p:spPr>
        <p:txBody>
          <a:bodyPr anchor="t">
            <a:normAutofit fontScale="92500"/>
          </a:bodyPr>
          <a:lstStyle/>
          <a:p>
            <a:r>
              <a:rPr lang="en-US" sz="3600" dirty="0"/>
              <a:t>Form groups of 3</a:t>
            </a:r>
          </a:p>
          <a:p>
            <a:r>
              <a:rPr lang="en-US" sz="3600" dirty="0"/>
              <a:t>Introduce yourselves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3600" dirty="0"/>
              <a:t>Share:</a:t>
            </a:r>
          </a:p>
          <a:p>
            <a:pPr lvl="1"/>
            <a:r>
              <a:rPr lang="en-US" sz="3400" dirty="0"/>
              <a:t>A highlight of your summer</a:t>
            </a:r>
          </a:p>
          <a:p>
            <a:r>
              <a:rPr lang="en-US" sz="3600" dirty="0"/>
              <a:t>Find 1 thing that your entire group has in common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(favorite color? hometown? left-handed? Be creative!) </a:t>
            </a:r>
          </a:p>
          <a:p>
            <a:r>
              <a:rPr lang="en-US" sz="3600" dirty="0"/>
              <a:t>After about 5 minutes we will go around, introduce ourselves, and share what each group has in common</a:t>
            </a:r>
          </a:p>
        </p:txBody>
      </p:sp>
    </p:spTree>
    <p:extLst>
      <p:ext uri="{BB962C8B-B14F-4D97-AF65-F5344CB8AC3E}">
        <p14:creationId xmlns:p14="http://schemas.microsoft.com/office/powerpoint/2010/main" val="149026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7175"/>
            <a:ext cx="7260695" cy="6386513"/>
          </a:xfrm>
        </p:spPr>
        <p:txBody>
          <a:bodyPr anchor="t">
            <a:normAutofit fontScale="92500"/>
          </a:bodyPr>
          <a:lstStyle/>
          <a:p>
            <a:r>
              <a:rPr lang="en-US" sz="3600" dirty="0"/>
              <a:t>Form </a:t>
            </a:r>
            <a:r>
              <a:rPr lang="en-US" sz="3600" b="1" dirty="0">
                <a:highlight>
                  <a:srgbClr val="FFFF00"/>
                </a:highlight>
              </a:rPr>
              <a:t>new groups</a:t>
            </a:r>
            <a:r>
              <a:rPr lang="en-US" sz="3600" b="1" dirty="0"/>
              <a:t> </a:t>
            </a:r>
            <a:r>
              <a:rPr lang="en-US" sz="3600" dirty="0"/>
              <a:t>of 3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(move around!)</a:t>
            </a:r>
          </a:p>
          <a:p>
            <a:r>
              <a:rPr lang="en-US" sz="3600" dirty="0"/>
              <a:t>Introduce yourselves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3600" dirty="0"/>
              <a:t>Share:</a:t>
            </a:r>
          </a:p>
          <a:p>
            <a:pPr lvl="1"/>
            <a:r>
              <a:rPr lang="en-US" sz="3400" dirty="0"/>
              <a:t>Would you rather be able to read any book in seconds OR remember everything you ever read perfectly?</a:t>
            </a:r>
          </a:p>
          <a:p>
            <a:r>
              <a:rPr lang="en-US" sz="3600" dirty="0"/>
              <a:t>Find 1 thing that your entire group has in common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(favorite color? hometown? left-handed? Be creative!) </a:t>
            </a:r>
          </a:p>
          <a:p>
            <a:r>
              <a:rPr lang="en-US" sz="3600" dirty="0"/>
              <a:t>After about 5 minutes we will go around, introduce ourselves, and share what each group has in common</a:t>
            </a:r>
          </a:p>
        </p:txBody>
      </p:sp>
    </p:spTree>
    <p:extLst>
      <p:ext uri="{BB962C8B-B14F-4D97-AF65-F5344CB8AC3E}">
        <p14:creationId xmlns:p14="http://schemas.microsoft.com/office/powerpoint/2010/main" val="416038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7175"/>
            <a:ext cx="7260695" cy="6386513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3600" dirty="0"/>
              <a:t>Form </a:t>
            </a:r>
            <a:r>
              <a:rPr lang="en-US" sz="3600" b="1" dirty="0">
                <a:highlight>
                  <a:srgbClr val="FFFF00"/>
                </a:highlight>
              </a:rPr>
              <a:t>new new groups</a:t>
            </a:r>
            <a:r>
              <a:rPr lang="en-US" sz="3600" b="1" dirty="0"/>
              <a:t> </a:t>
            </a:r>
            <a:r>
              <a:rPr lang="en-US" sz="3600" dirty="0"/>
              <a:t>of 3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(move around!)</a:t>
            </a:r>
          </a:p>
          <a:p>
            <a:r>
              <a:rPr lang="en-US" sz="3600" dirty="0"/>
              <a:t>Introduce yourselves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3600" dirty="0"/>
              <a:t>Share:</a:t>
            </a:r>
          </a:p>
          <a:p>
            <a:pPr lvl="1"/>
            <a:r>
              <a:rPr lang="en-US" sz="3400" dirty="0"/>
              <a:t>Would you rather have school 7 days a week for 6 months + 6 months off OR have school 3 days a week year-round?</a:t>
            </a:r>
          </a:p>
          <a:p>
            <a:r>
              <a:rPr lang="en-US" sz="3600" dirty="0"/>
              <a:t>Find 1 thing that your entire group has in common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(favorite color? hometown? left-handed? Be creative!) </a:t>
            </a:r>
          </a:p>
          <a:p>
            <a:r>
              <a:rPr lang="en-US" sz="3600" dirty="0"/>
              <a:t>After about 5 minutes we will go around, introduce ourselves, and share what each group has in common</a:t>
            </a:r>
          </a:p>
        </p:txBody>
      </p:sp>
    </p:spTree>
    <p:extLst>
      <p:ext uri="{BB962C8B-B14F-4D97-AF65-F5344CB8AC3E}">
        <p14:creationId xmlns:p14="http://schemas.microsoft.com/office/powerpoint/2010/main" val="349201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2440-5A19-98D6-370E-25F83333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&amp; Logistics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13A61-3C39-B61C-6B39-4F616BBB0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8743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100</TotalTime>
  <Words>821</Words>
  <Application>Microsoft Macintosh PowerPoint</Application>
  <PresentationFormat>Widescreen</PresentationFormat>
  <Paragraphs>98</Paragraphs>
  <Slides>24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Corbel</vt:lpstr>
      <vt:lpstr>Wingdings 2</vt:lpstr>
      <vt:lpstr>Frame</vt:lpstr>
      <vt:lpstr>Data Science for Everyone – Welcome!</vt:lpstr>
      <vt:lpstr>Plan for Today</vt:lpstr>
      <vt:lpstr>Who Am I?</vt:lpstr>
      <vt:lpstr>Who Am I?</vt:lpstr>
      <vt:lpstr>Who Am I?</vt:lpstr>
      <vt:lpstr>Who Are You?</vt:lpstr>
      <vt:lpstr>Who Are You?</vt:lpstr>
      <vt:lpstr>Who Are You?</vt:lpstr>
      <vt:lpstr>What You Will Learn &amp; Logistics </vt:lpstr>
      <vt:lpstr>What Is This Class?</vt:lpstr>
      <vt:lpstr>**Important Info** </vt:lpstr>
      <vt:lpstr>**Important Info** </vt:lpstr>
      <vt:lpstr>**Important Info** </vt:lpstr>
      <vt:lpstr>Now the good stuff</vt:lpstr>
      <vt:lpstr>Defining Data Science </vt:lpstr>
      <vt:lpstr>Definition: Data Science </vt:lpstr>
      <vt:lpstr>Defining Ethics</vt:lpstr>
      <vt:lpstr>Definition: Ethics</vt:lpstr>
      <vt:lpstr>Defining Ethical Data Science</vt:lpstr>
      <vt:lpstr>Definition: Ethical Data Science </vt:lpstr>
      <vt:lpstr>Ethical Data Science </vt:lpstr>
      <vt:lpstr>Ethical Data Science </vt:lpstr>
      <vt:lpstr>Ethical Data Science </vt:lpstr>
      <vt:lpstr>Ethical Data Science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</cp:lastModifiedBy>
  <cp:revision>5</cp:revision>
  <dcterms:created xsi:type="dcterms:W3CDTF">2023-08-03T18:49:17Z</dcterms:created>
  <dcterms:modified xsi:type="dcterms:W3CDTF">2023-08-09T19:56:11Z</dcterms:modified>
</cp:coreProperties>
</file>