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12" r:id="rId1"/>
  </p:sldMasterIdLst>
  <p:notesMasterIdLst>
    <p:notesMasterId r:id="rId20"/>
  </p:notesMasterIdLst>
  <p:sldIdLst>
    <p:sldId id="282" r:id="rId2"/>
    <p:sldId id="257" r:id="rId3"/>
    <p:sldId id="266" r:id="rId4"/>
    <p:sldId id="281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306" r:id="rId16"/>
    <p:sldId id="307" r:id="rId17"/>
    <p:sldId id="308" r:id="rId18"/>
    <p:sldId id="30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1"/>
    <p:restoredTop sz="89110"/>
  </p:normalViewPr>
  <p:slideViewPr>
    <p:cSldViewPr snapToGrid="0" snapToObjects="1">
      <p:cViewPr varScale="1">
        <p:scale>
          <a:sx n="96" d="100"/>
          <a:sy n="96" d="100"/>
        </p:scale>
        <p:origin x="11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01B432-CA49-394F-A532-26B0D002A51A}" type="datetimeFigureOut">
              <a:rPr lang="en-US" smtClean="0"/>
              <a:t>11/6/23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91E88-276F-A443-B3A6-F8B763DB4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77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634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157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771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826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797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11/6/23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067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11/6/23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73161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11/6/23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14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281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11/6/23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40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11/6/23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10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11/6/23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279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crouser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6711-FD41-BF2C-3200-E86657F10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Science for Everyone – Functions Pt2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8CA1-49DD-7D0B-3796-B4A0CE94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Ab Mosca (they/them)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FDF96-9C47-D1ED-AEDB-B47FB74B96C3}"/>
              </a:ext>
            </a:extLst>
          </p:cNvPr>
          <p:cNvSpPr txBox="1"/>
          <p:nvPr/>
        </p:nvSpPr>
        <p:spPr>
          <a:xfrm>
            <a:off x="2286000" y="6342185"/>
            <a:ext cx="744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Slides based off slides courtesy of Jordan Crouser (</a:t>
            </a:r>
            <a:r>
              <a:rPr lang="en-US" dirty="0">
                <a:hlinkClick r:id="rId2"/>
              </a:rPr>
              <a:t>https://jcrouser.github.io/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053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F945-BCED-04CF-A118-245AF9994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Functions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B3A40-BF8C-E31C-03D0-96139013E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dirty="0"/>
              <a:t>Overriding Default Values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3CF774-C249-FC65-2C83-931E595B1A26}"/>
              </a:ext>
            </a:extLst>
          </p:cNvPr>
          <p:cNvSpPr/>
          <p:nvPr/>
        </p:nvSpPr>
        <p:spPr>
          <a:xfrm>
            <a:off x="3981807" y="1370548"/>
            <a:ext cx="7483361" cy="23493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my_car_info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 &lt;- function(mod = </a:t>
            </a: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"civic"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,</a:t>
            </a: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n = 3) {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mpg %&gt;% 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filter(model == mod) %&gt;%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select(-manufacturer, -class) %&gt;%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head(n)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}</a:t>
            </a:r>
          </a:p>
          <a:p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my_car_info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()</a:t>
            </a:r>
          </a:p>
          <a:p>
            <a:endParaRPr lang="en-US" sz="2400" dirty="0">
              <a:solidFill>
                <a:schemeClr val="tx1"/>
              </a:solidFill>
              <a:latin typeface="Courier" pitchFamily="2" charset="0"/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255A2F78-955E-D3BE-025A-2CD29EB03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807" y="3642940"/>
            <a:ext cx="6663397" cy="14706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BD86EB1-6235-39FA-4515-844F7C3D5A89}"/>
              </a:ext>
            </a:extLst>
          </p:cNvPr>
          <p:cNvSpPr/>
          <p:nvPr/>
        </p:nvSpPr>
        <p:spPr>
          <a:xfrm>
            <a:off x="3981806" y="5037063"/>
            <a:ext cx="7483361" cy="348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my_car_info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(mod = </a:t>
            </a: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“</a:t>
            </a:r>
            <a:r>
              <a:rPr lang="en-US" sz="2000" dirty="0" err="1">
                <a:solidFill>
                  <a:srgbClr val="FF0000"/>
                </a:solidFill>
                <a:latin typeface="Courier" pitchFamily="2" charset="0"/>
              </a:rPr>
              <a:t>jetta</a:t>
            </a: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”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,</a:t>
            </a: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n = 2)</a:t>
            </a:r>
          </a:p>
          <a:p>
            <a:endParaRPr lang="en-US" sz="2400" dirty="0">
              <a:solidFill>
                <a:schemeClr val="tx1"/>
              </a:solidFill>
              <a:latin typeface="Courier" pitchFamily="2" charset="0"/>
            </a:endParaRPr>
          </a:p>
        </p:txBody>
      </p:sp>
      <p:pic>
        <p:nvPicPr>
          <p:cNvPr id="8" name="Picture 7" descr="Text&#10;&#10;Description automatically generated with low confidence">
            <a:extLst>
              <a:ext uri="{FF2B5EF4-FFF2-40B4-BE49-F238E27FC236}">
                <a16:creationId xmlns:a16="http://schemas.microsoft.com/office/drawing/2014/main" id="{78E26E2C-5F20-0317-F777-357FAB1CB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1806" y="5418057"/>
            <a:ext cx="6934297" cy="1388711"/>
          </a:xfrm>
          <a:prstGeom prst="rect">
            <a:avLst/>
          </a:prstGeom>
        </p:spPr>
      </p:pic>
      <p:sp>
        <p:nvSpPr>
          <p:cNvPr id="9" name="Frame 8">
            <a:extLst>
              <a:ext uri="{FF2B5EF4-FFF2-40B4-BE49-F238E27FC236}">
                <a16:creationId xmlns:a16="http://schemas.microsoft.com/office/drawing/2014/main" id="{3D2BB563-2F46-5F07-3126-C73F905A8A51}"/>
              </a:ext>
            </a:extLst>
          </p:cNvPr>
          <p:cNvSpPr/>
          <p:nvPr/>
        </p:nvSpPr>
        <p:spPr>
          <a:xfrm>
            <a:off x="7583140" y="1412752"/>
            <a:ext cx="3389235" cy="345710"/>
          </a:xfrm>
          <a:prstGeom prst="fram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F866EB73-BCED-DE8D-6B40-7E111A1C1042}"/>
              </a:ext>
            </a:extLst>
          </p:cNvPr>
          <p:cNvSpPr/>
          <p:nvPr/>
        </p:nvSpPr>
        <p:spPr>
          <a:xfrm>
            <a:off x="3981806" y="5067712"/>
            <a:ext cx="5204397" cy="345710"/>
          </a:xfrm>
          <a:prstGeom prst="fram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976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F945-BCED-04CF-A118-245AF9994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Functions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B3A40-BF8C-E31C-03D0-96139013E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dirty="0"/>
              <a:t>Naming Arguments</a:t>
            </a:r>
          </a:p>
          <a:p>
            <a:r>
              <a:rPr lang="en-US" sz="2400" dirty="0"/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2310863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F945-BCED-04CF-A118-245AF9994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Functions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B3A40-BF8C-E31C-03D0-96139013E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dirty="0"/>
              <a:t>Naming Arguments</a:t>
            </a:r>
          </a:p>
          <a:p>
            <a:r>
              <a:rPr lang="en-US" sz="2400" dirty="0"/>
              <a:t>Optional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3DC53F-74F8-D808-76E1-648B2FB25411}"/>
              </a:ext>
            </a:extLst>
          </p:cNvPr>
          <p:cNvSpPr/>
          <p:nvPr/>
        </p:nvSpPr>
        <p:spPr>
          <a:xfrm>
            <a:off x="3869268" y="2237592"/>
            <a:ext cx="7483361" cy="348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my_car_info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(mod = </a:t>
            </a: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“</a:t>
            </a:r>
            <a:r>
              <a:rPr lang="en-US" sz="2000" dirty="0" err="1">
                <a:solidFill>
                  <a:srgbClr val="FF0000"/>
                </a:solidFill>
                <a:latin typeface="Courier" pitchFamily="2" charset="0"/>
              </a:rPr>
              <a:t>jetta</a:t>
            </a: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”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,</a:t>
            </a: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n = 2)</a:t>
            </a:r>
          </a:p>
          <a:p>
            <a:endParaRPr lang="en-US" sz="2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671877-A658-18DA-A4C1-855B95280675}"/>
              </a:ext>
            </a:extLst>
          </p:cNvPr>
          <p:cNvSpPr/>
          <p:nvPr/>
        </p:nvSpPr>
        <p:spPr>
          <a:xfrm>
            <a:off x="3869267" y="4194676"/>
            <a:ext cx="7483361" cy="348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my_car_info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 </a:t>
            </a: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“</a:t>
            </a:r>
            <a:r>
              <a:rPr lang="en-US" sz="2000" dirty="0" err="1">
                <a:solidFill>
                  <a:srgbClr val="FF0000"/>
                </a:solidFill>
                <a:latin typeface="Courier" pitchFamily="2" charset="0"/>
              </a:rPr>
              <a:t>jetta</a:t>
            </a: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”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,</a:t>
            </a: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2)</a:t>
            </a:r>
          </a:p>
          <a:p>
            <a:endParaRPr lang="en-US" sz="2400" dirty="0">
              <a:solidFill>
                <a:schemeClr val="tx1"/>
              </a:solidFill>
              <a:latin typeface="Courier" pitchFamily="2" charset="0"/>
            </a:endParaRPr>
          </a:p>
        </p:txBody>
      </p:sp>
      <p:pic>
        <p:nvPicPr>
          <p:cNvPr id="16" name="Picture 15" descr="Text&#10;&#10;Description automatically generated with low confidence">
            <a:extLst>
              <a:ext uri="{FF2B5EF4-FFF2-40B4-BE49-F238E27FC236}">
                <a16:creationId xmlns:a16="http://schemas.microsoft.com/office/drawing/2014/main" id="{110F1427-D170-396F-6EA0-B6236DECF7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333"/>
          <a:stretch/>
        </p:blipFill>
        <p:spPr>
          <a:xfrm>
            <a:off x="3869268" y="2607436"/>
            <a:ext cx="6940174" cy="1176769"/>
          </a:xfrm>
          <a:prstGeom prst="rect">
            <a:avLst/>
          </a:prstGeom>
        </p:spPr>
      </p:pic>
      <p:pic>
        <p:nvPicPr>
          <p:cNvPr id="17" name="Picture 16" descr="Text&#10;&#10;Description automatically generated with low confidence">
            <a:extLst>
              <a:ext uri="{FF2B5EF4-FFF2-40B4-BE49-F238E27FC236}">
                <a16:creationId xmlns:a16="http://schemas.microsoft.com/office/drawing/2014/main" id="{34889D0B-D06E-02B2-436E-CCDB1213E1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333"/>
          <a:stretch/>
        </p:blipFill>
        <p:spPr>
          <a:xfrm>
            <a:off x="3869268" y="4595164"/>
            <a:ext cx="6940174" cy="117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733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F945-BCED-04CF-A118-245AF9994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Functions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B3A40-BF8C-E31C-03D0-96139013E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dirty="0"/>
              <a:t>Naming Arguments</a:t>
            </a:r>
          </a:p>
          <a:p>
            <a:r>
              <a:rPr lang="en-US" sz="2400" dirty="0"/>
              <a:t>Optional</a:t>
            </a:r>
          </a:p>
          <a:p>
            <a:r>
              <a:rPr lang="en-US" sz="2400" dirty="0"/>
              <a:t>But order matters if arguments are unnamed </a:t>
            </a:r>
          </a:p>
        </p:txBody>
      </p:sp>
    </p:spTree>
    <p:extLst>
      <p:ext uri="{BB962C8B-B14F-4D97-AF65-F5344CB8AC3E}">
        <p14:creationId xmlns:p14="http://schemas.microsoft.com/office/powerpoint/2010/main" val="1328439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F945-BCED-04CF-A118-245AF9994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Functions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B3A40-BF8C-E31C-03D0-96139013E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dirty="0"/>
              <a:t>Naming Arguments</a:t>
            </a:r>
          </a:p>
          <a:p>
            <a:r>
              <a:rPr lang="en-US" sz="2400" dirty="0"/>
              <a:t>Optional</a:t>
            </a:r>
          </a:p>
          <a:p>
            <a:r>
              <a:rPr lang="en-US" sz="2400" dirty="0"/>
              <a:t>But order matters if arguments are unnamed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3DC53F-74F8-D808-76E1-648B2FB25411}"/>
              </a:ext>
            </a:extLst>
          </p:cNvPr>
          <p:cNvSpPr/>
          <p:nvPr/>
        </p:nvSpPr>
        <p:spPr>
          <a:xfrm>
            <a:off x="3869269" y="2402058"/>
            <a:ext cx="7483361" cy="348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my_car_info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(2, </a:t>
            </a: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“</a:t>
            </a:r>
            <a:r>
              <a:rPr lang="en-US" sz="2000" dirty="0" err="1">
                <a:solidFill>
                  <a:srgbClr val="FF0000"/>
                </a:solidFill>
                <a:latin typeface="Courier" pitchFamily="2" charset="0"/>
              </a:rPr>
              <a:t>jetta</a:t>
            </a: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”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)</a:t>
            </a:r>
          </a:p>
          <a:p>
            <a:endParaRPr lang="en-US" sz="2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671877-A658-18DA-A4C1-855B95280675}"/>
              </a:ext>
            </a:extLst>
          </p:cNvPr>
          <p:cNvSpPr/>
          <p:nvPr/>
        </p:nvSpPr>
        <p:spPr>
          <a:xfrm>
            <a:off x="3869268" y="3979315"/>
            <a:ext cx="7483361" cy="348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my_car_info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(n = 2, mod = </a:t>
            </a: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“</a:t>
            </a:r>
            <a:r>
              <a:rPr lang="en-US" sz="2000" dirty="0" err="1">
                <a:solidFill>
                  <a:srgbClr val="FF0000"/>
                </a:solidFill>
                <a:latin typeface="Courier" pitchFamily="2" charset="0"/>
              </a:rPr>
              <a:t>jetta</a:t>
            </a: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”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)</a:t>
            </a:r>
          </a:p>
          <a:p>
            <a:endParaRPr lang="en-US" sz="2400" dirty="0">
              <a:solidFill>
                <a:schemeClr val="tx1"/>
              </a:solidFill>
              <a:latin typeface="Courier" pitchFamily="2" charset="0"/>
            </a:endParaRPr>
          </a:p>
        </p:txBody>
      </p:sp>
      <p:pic>
        <p:nvPicPr>
          <p:cNvPr id="17" name="Picture 16" descr="Text&#10;&#10;Description automatically generated with low confidence">
            <a:extLst>
              <a:ext uri="{FF2B5EF4-FFF2-40B4-BE49-F238E27FC236}">
                <a16:creationId xmlns:a16="http://schemas.microsoft.com/office/drawing/2014/main" id="{34889D0B-D06E-02B2-436E-CCDB1213E1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333"/>
          <a:stretch/>
        </p:blipFill>
        <p:spPr>
          <a:xfrm>
            <a:off x="3869269" y="4379803"/>
            <a:ext cx="6940174" cy="11767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68A934-A713-8757-0106-69703B757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267" y="2780491"/>
            <a:ext cx="7588613" cy="77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303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3C076-7309-C187-E6C7-799F19216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Practice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CC38A-C6A1-0382-AD4A-1EC707516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58417"/>
            <a:ext cx="7315200" cy="5726331"/>
          </a:xfrm>
        </p:spPr>
        <p:txBody>
          <a:bodyPr anchor="t">
            <a:normAutofit/>
          </a:bodyPr>
          <a:lstStyle/>
          <a:p>
            <a:r>
              <a:rPr lang="en-US" sz="2400" dirty="0"/>
              <a:t>Remember our </a:t>
            </a:r>
            <a:r>
              <a:rPr lang="en-US" sz="2400" dirty="0" err="1"/>
              <a:t>most_popular_year</a:t>
            </a:r>
            <a:r>
              <a:rPr lang="en-US" sz="2400" dirty="0"/>
              <a:t> function? Re-write this function to:</a:t>
            </a:r>
          </a:p>
          <a:p>
            <a:pPr lvl="1"/>
            <a:r>
              <a:rPr lang="en-US" sz="2200" dirty="0"/>
              <a:t>Take data as an argument, with the default being </a:t>
            </a:r>
            <a:r>
              <a:rPr lang="en-US" sz="2200" dirty="0" err="1"/>
              <a:t>babynames</a:t>
            </a:r>
            <a:endParaRPr lang="en-US" sz="2200" dirty="0"/>
          </a:p>
          <a:p>
            <a:r>
              <a:rPr lang="en-US" sz="2400" dirty="0"/>
              <a:t>Then, call your function for the name “Scout” for M and F babies separately </a:t>
            </a:r>
          </a:p>
        </p:txBody>
      </p:sp>
      <p:pic>
        <p:nvPicPr>
          <p:cNvPr id="4" name="Picture 3" descr="A computer screen shot of a function&#10;&#10;Description automatically generated">
            <a:extLst>
              <a:ext uri="{FF2B5EF4-FFF2-40B4-BE49-F238E27FC236}">
                <a16:creationId xmlns:a16="http://schemas.microsoft.com/office/drawing/2014/main" id="{90A56A1D-6658-FEEC-E0A4-2C6CE7C8E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1" y="2504109"/>
            <a:ext cx="8393694" cy="409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912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3C076-7309-C187-E6C7-799F19216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Practice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CC38A-C6A1-0382-AD4A-1EC707516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58417"/>
            <a:ext cx="7315200" cy="5726331"/>
          </a:xfrm>
        </p:spPr>
        <p:txBody>
          <a:bodyPr anchor="t">
            <a:normAutofit/>
          </a:bodyPr>
          <a:lstStyle/>
          <a:p>
            <a:r>
              <a:rPr lang="en-US" sz="2400" dirty="0"/>
              <a:t>Write a function that will computer the 10 most popular baby names for a given dataset </a:t>
            </a:r>
          </a:p>
        </p:txBody>
      </p:sp>
    </p:spTree>
    <p:extLst>
      <p:ext uri="{BB962C8B-B14F-4D97-AF65-F5344CB8AC3E}">
        <p14:creationId xmlns:p14="http://schemas.microsoft.com/office/powerpoint/2010/main" val="2667369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3C076-7309-C187-E6C7-799F19216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Practice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CC38A-C6A1-0382-AD4A-1EC707516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58417"/>
            <a:ext cx="7315200" cy="5726331"/>
          </a:xfrm>
        </p:spPr>
        <p:txBody>
          <a:bodyPr anchor="t">
            <a:normAutofit/>
          </a:bodyPr>
          <a:lstStyle/>
          <a:p>
            <a:r>
              <a:rPr lang="en-US" sz="2400" dirty="0"/>
              <a:t>Write a function that will computer the 10 most popular baby names for a given dataset</a:t>
            </a:r>
          </a:p>
        </p:txBody>
      </p:sp>
      <p:pic>
        <p:nvPicPr>
          <p:cNvPr id="5" name="Picture 4" descr="A computer screen shot of a function&#10;&#10;Description automatically generated">
            <a:extLst>
              <a:ext uri="{FF2B5EF4-FFF2-40B4-BE49-F238E27FC236}">
                <a16:creationId xmlns:a16="http://schemas.microsoft.com/office/drawing/2014/main" id="{D46C6843-9854-2B3F-1AEF-B33A504A5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825" y="1375029"/>
            <a:ext cx="9142175" cy="409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090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3C076-7309-C187-E6C7-799F19216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Practice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CC38A-C6A1-0382-AD4A-1EC707516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58417"/>
            <a:ext cx="7315200" cy="5726331"/>
          </a:xfrm>
        </p:spPr>
        <p:txBody>
          <a:bodyPr anchor="t">
            <a:normAutofit/>
          </a:bodyPr>
          <a:lstStyle/>
          <a:p>
            <a:r>
              <a:rPr lang="en-US" sz="2400" dirty="0"/>
              <a:t>Write a function that will computer the 10 most popular baby names for a given dataset</a:t>
            </a:r>
          </a:p>
          <a:p>
            <a:r>
              <a:rPr lang="en-US" sz="2400" dirty="0"/>
              <a:t>Call this function for each of the </a:t>
            </a:r>
            <a:r>
              <a:rPr lang="en-US" sz="2400" b="1" dirty="0"/>
              <a:t>most recent three decades </a:t>
            </a:r>
            <a:r>
              <a:rPr lang="en-US" sz="2400" dirty="0"/>
              <a:t>in the </a:t>
            </a:r>
            <a:r>
              <a:rPr lang="en-US" sz="2400" dirty="0" err="1"/>
              <a:t>babynames</a:t>
            </a:r>
            <a:r>
              <a:rPr lang="en-US" sz="2400" dirty="0"/>
              <a:t> dataset  </a:t>
            </a:r>
          </a:p>
        </p:txBody>
      </p:sp>
      <p:pic>
        <p:nvPicPr>
          <p:cNvPr id="5" name="Picture 4" descr="A computer screen shot of a function&#10;&#10;Description automatically generated">
            <a:extLst>
              <a:ext uri="{FF2B5EF4-FFF2-40B4-BE49-F238E27FC236}">
                <a16:creationId xmlns:a16="http://schemas.microsoft.com/office/drawing/2014/main" id="{D46C6843-9854-2B3F-1AEF-B33A504A5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825" y="2143655"/>
            <a:ext cx="9142175" cy="409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759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50F6-429C-715A-C25C-1C7744AE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Recap user defined functions</a:t>
            </a:r>
          </a:p>
          <a:p>
            <a:r>
              <a:rPr lang="en-US" sz="3200" dirty="0"/>
              <a:t>Scope</a:t>
            </a:r>
          </a:p>
          <a:p>
            <a:r>
              <a:rPr lang="en-US" sz="3200" dirty="0"/>
              <a:t>Default values</a:t>
            </a:r>
          </a:p>
        </p:txBody>
      </p:sp>
    </p:spTree>
    <p:extLst>
      <p:ext uri="{BB962C8B-B14F-4D97-AF65-F5344CB8AC3E}">
        <p14:creationId xmlns:p14="http://schemas.microsoft.com/office/powerpoint/2010/main" val="1085546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F945-BCED-04CF-A118-245AF9994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Functions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4F7D35-45FD-436D-0ECE-951D11832E23}"/>
              </a:ext>
            </a:extLst>
          </p:cNvPr>
          <p:cNvSpPr/>
          <p:nvPr/>
        </p:nvSpPr>
        <p:spPr>
          <a:xfrm>
            <a:off x="3560407" y="1558020"/>
            <a:ext cx="8186116" cy="25497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name_of_function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 &lt;- function(data, var = "value") {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...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...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&lt;valid R code&gt;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...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...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return(x)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}</a:t>
            </a:r>
          </a:p>
          <a:p>
            <a:endParaRPr lang="en-US" sz="2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5E589D7-BA84-DF46-2B98-81A9118AC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dirty="0"/>
              <a:t>Defining your own functions</a:t>
            </a:r>
          </a:p>
        </p:txBody>
      </p:sp>
    </p:spTree>
    <p:extLst>
      <p:ext uri="{BB962C8B-B14F-4D97-AF65-F5344CB8AC3E}">
        <p14:creationId xmlns:p14="http://schemas.microsoft.com/office/powerpoint/2010/main" val="3391354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F945-BCED-04CF-A118-245AF9994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Functions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B3A40-BF8C-E31C-03D0-96139013E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Scope</a:t>
            </a:r>
          </a:p>
          <a:p>
            <a:r>
              <a:rPr lang="en-US" sz="2400" b="1" dirty="0"/>
              <a:t>Global environment</a:t>
            </a:r>
          </a:p>
          <a:p>
            <a:pPr lvl="1"/>
            <a:r>
              <a:rPr lang="en-US" sz="2400" dirty="0"/>
              <a:t> The general space in which you’re working</a:t>
            </a:r>
          </a:p>
          <a:p>
            <a:r>
              <a:rPr lang="en-US" sz="2400" b="1" dirty="0"/>
              <a:t>Global variable</a:t>
            </a:r>
          </a:p>
          <a:p>
            <a:pPr lvl="1"/>
            <a:r>
              <a:rPr lang="en-US" sz="2400" dirty="0"/>
              <a:t>Variable declared in your script outside of the body of a function </a:t>
            </a:r>
          </a:p>
          <a:p>
            <a:pPr lvl="1"/>
            <a:r>
              <a:rPr lang="en-US" sz="2400" b="1" dirty="0"/>
              <a:t>Global variables</a:t>
            </a:r>
            <a:r>
              <a:rPr lang="en-US" sz="2400" dirty="0"/>
              <a:t> </a:t>
            </a:r>
            <a:r>
              <a:rPr lang="en-US" sz="2400" b="1" dirty="0"/>
              <a:t>exist everywhere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11325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F945-BCED-04CF-A118-245AF9994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Functions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B3A40-BF8C-E31C-03D0-96139013E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Scope</a:t>
            </a:r>
          </a:p>
          <a:p>
            <a:r>
              <a:rPr lang="en-US" sz="2400" b="1" dirty="0"/>
              <a:t>Global environment</a:t>
            </a:r>
          </a:p>
          <a:p>
            <a:pPr lvl="1"/>
            <a:r>
              <a:rPr lang="en-US" sz="2400" dirty="0"/>
              <a:t> The general space in which you’re working</a:t>
            </a:r>
          </a:p>
          <a:p>
            <a:r>
              <a:rPr lang="en-US" sz="2400" b="1" dirty="0"/>
              <a:t>Global variable</a:t>
            </a:r>
          </a:p>
          <a:p>
            <a:pPr lvl="1"/>
            <a:r>
              <a:rPr lang="en-US" sz="2400" dirty="0"/>
              <a:t>Variable declared in your script outside of the body of a function </a:t>
            </a:r>
          </a:p>
          <a:p>
            <a:pPr lvl="1"/>
            <a:r>
              <a:rPr lang="en-US" sz="2400" b="1" dirty="0"/>
              <a:t>Global variables</a:t>
            </a:r>
            <a:r>
              <a:rPr lang="en-US" sz="2400" dirty="0"/>
              <a:t> </a:t>
            </a:r>
            <a:r>
              <a:rPr lang="en-US" sz="2400" b="1" dirty="0"/>
              <a:t>exist everywhere</a:t>
            </a:r>
            <a:endParaRPr lang="en-US" sz="2400" dirty="0"/>
          </a:p>
          <a:p>
            <a:r>
              <a:rPr lang="en-US" sz="2400" dirty="0"/>
              <a:t>Ex.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9E72D9-3302-2E93-8138-842D86CCBFD4}"/>
              </a:ext>
            </a:extLst>
          </p:cNvPr>
          <p:cNvSpPr/>
          <p:nvPr/>
        </p:nvSpPr>
        <p:spPr>
          <a:xfrm>
            <a:off x="4628270" y="3924883"/>
            <a:ext cx="7033847" cy="2743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# global variable </a:t>
            </a:r>
          </a:p>
          <a:p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global_var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 &lt;-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mtcars</a:t>
            </a:r>
            <a:endParaRPr lang="en-US" dirty="0">
              <a:solidFill>
                <a:schemeClr val="tx1"/>
              </a:solidFill>
              <a:highlight>
                <a:srgbClr val="FFFF00"/>
              </a:highlight>
              <a:latin typeface="Courier" pitchFamily="2" charset="0"/>
            </a:endParaRPr>
          </a:p>
          <a:p>
            <a:endParaRPr lang="en-US" dirty="0">
              <a:solidFill>
                <a:schemeClr val="tx1"/>
              </a:solidFill>
              <a:latin typeface="Courier" pitchFamily="2" charset="0"/>
            </a:endParaRPr>
          </a:p>
          <a:p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top_cars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 &lt;- function() {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Courier" pitchFamily="2" charset="0"/>
              </a:rPr>
              <a:t># function body has access to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Courier" pitchFamily="2" charset="0"/>
              </a:rPr>
              <a:t>global_var</a:t>
            </a:r>
            <a:endParaRPr lang="en-US" dirty="0">
              <a:solidFill>
                <a:schemeClr val="tx1"/>
              </a:solidFill>
              <a:latin typeface="Courier" pitchFamily="2" charset="0"/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local_var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 &lt;-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head(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global_var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) 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return(</a:t>
            </a: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local_var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}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Courier" pitchFamily="2" charset="0"/>
              </a:rPr>
              <a:t># Can print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Courier" pitchFamily="2" charset="0"/>
              </a:rPr>
              <a:t>global_var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Courier" pitchFamily="2" charset="0"/>
              </a:rPr>
              <a:t> outside of the function too</a:t>
            </a:r>
          </a:p>
          <a:p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global_var</a:t>
            </a:r>
            <a:endParaRPr lang="en-US" dirty="0">
              <a:solidFill>
                <a:schemeClr val="tx1"/>
              </a:solidFill>
              <a:highlight>
                <a:srgbClr val="FFFF00"/>
              </a:highlight>
              <a:latin typeface="Courier" pitchFamily="2" charset="0"/>
            </a:endParaRPr>
          </a:p>
          <a:p>
            <a:endParaRPr lang="en-US" sz="2000" dirty="0">
              <a:solidFill>
                <a:schemeClr val="tx1"/>
              </a:solidFill>
              <a:latin typeface="Courier" pitchFamily="2" charset="0"/>
            </a:endParaRPr>
          </a:p>
          <a:p>
            <a:endParaRPr lang="en-US" sz="2400" dirty="0">
              <a:solidFill>
                <a:schemeClr val="tx1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168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F945-BCED-04CF-A118-245AF9994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Functions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B3A40-BF8C-E31C-03D0-96139013E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Scope</a:t>
            </a:r>
          </a:p>
          <a:p>
            <a:r>
              <a:rPr lang="en-US" sz="2400" b="1" dirty="0"/>
              <a:t>Local environment</a:t>
            </a:r>
          </a:p>
          <a:p>
            <a:pPr lvl="1"/>
            <a:r>
              <a:rPr lang="en-US" sz="2400" dirty="0"/>
              <a:t>Body of a function</a:t>
            </a:r>
          </a:p>
          <a:p>
            <a:r>
              <a:rPr lang="en-US" sz="2400" b="1" dirty="0"/>
              <a:t>Local variable</a:t>
            </a:r>
          </a:p>
          <a:p>
            <a:pPr lvl="1"/>
            <a:r>
              <a:rPr lang="en-US" sz="2400" dirty="0"/>
              <a:t>Variable declared within the body of a function </a:t>
            </a:r>
          </a:p>
          <a:p>
            <a:pPr lvl="1"/>
            <a:r>
              <a:rPr lang="en-US" sz="2400" b="1" dirty="0"/>
              <a:t>Local variables exist only within the body </a:t>
            </a:r>
            <a:r>
              <a:rPr lang="en-US" sz="2400" dirty="0"/>
              <a:t>of the function in which they are declared 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33842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F945-BCED-04CF-A118-245AF9994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Functions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B3A40-BF8C-E31C-03D0-96139013E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Scope</a:t>
            </a:r>
          </a:p>
          <a:p>
            <a:r>
              <a:rPr lang="en-US" sz="2400" b="1" dirty="0"/>
              <a:t>Local environment</a:t>
            </a:r>
          </a:p>
          <a:p>
            <a:pPr lvl="1"/>
            <a:r>
              <a:rPr lang="en-US" sz="2400" dirty="0"/>
              <a:t>Body of a function</a:t>
            </a:r>
          </a:p>
          <a:p>
            <a:r>
              <a:rPr lang="en-US" sz="2400" b="1" dirty="0"/>
              <a:t>Local variable</a:t>
            </a:r>
          </a:p>
          <a:p>
            <a:pPr lvl="1"/>
            <a:r>
              <a:rPr lang="en-US" sz="2400" dirty="0"/>
              <a:t>Variable declared within the body of a function </a:t>
            </a:r>
          </a:p>
          <a:p>
            <a:pPr lvl="1"/>
            <a:r>
              <a:rPr lang="en-US" sz="2400" b="1" dirty="0"/>
              <a:t>Local variables exist only within the body </a:t>
            </a:r>
            <a:r>
              <a:rPr lang="en-US" sz="2400" dirty="0"/>
              <a:t>of the function in which they are declared </a:t>
            </a:r>
          </a:p>
          <a:p>
            <a:r>
              <a:rPr lang="en-US" sz="2400" dirty="0"/>
              <a:t>Ex.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3CF774-C249-FC65-2C83-931E595B1A26}"/>
              </a:ext>
            </a:extLst>
          </p:cNvPr>
          <p:cNvSpPr/>
          <p:nvPr/>
        </p:nvSpPr>
        <p:spPr>
          <a:xfrm>
            <a:off x="4628270" y="3741999"/>
            <a:ext cx="7033847" cy="29331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# global variable </a:t>
            </a:r>
          </a:p>
          <a:p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global_var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 &lt;- </a:t>
            </a: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mtcars</a:t>
            </a:r>
            <a:endParaRPr lang="en-US" dirty="0">
              <a:solidFill>
                <a:schemeClr val="tx1"/>
              </a:solidFill>
              <a:latin typeface="Courier" pitchFamily="2" charset="0"/>
            </a:endParaRPr>
          </a:p>
          <a:p>
            <a:endParaRPr lang="en-US" dirty="0">
              <a:solidFill>
                <a:schemeClr val="tx1"/>
              </a:solidFill>
              <a:latin typeface="Courier" pitchFamily="2" charset="0"/>
            </a:endParaRPr>
          </a:p>
          <a:p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top_cars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 &lt;- function() {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Courier" pitchFamily="2" charset="0"/>
              </a:rPr>
              <a:t># declare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Courier" pitchFamily="2" charset="0"/>
              </a:rPr>
              <a:t>local_var</a:t>
            </a:r>
            <a:endParaRPr lang="en-US" dirty="0">
              <a:solidFill>
                <a:schemeClr val="bg1">
                  <a:lumMod val="50000"/>
                </a:schemeClr>
              </a:solidFill>
              <a:highlight>
                <a:srgbClr val="FFFF00"/>
              </a:highlight>
              <a:latin typeface="Courier" pitchFamily="2" charset="0"/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local_var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 &lt;- head(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global_var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) 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return(</a:t>
            </a: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local_var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}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Courier" pitchFamily="2" charset="0"/>
              </a:rPr>
              <a:t># Cannot print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Courier" pitchFamily="2" charset="0"/>
              </a:rPr>
              <a:t>local_var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Courier" pitchFamily="2" charset="0"/>
              </a:rPr>
              <a:t> outside of the function</a:t>
            </a:r>
          </a:p>
          <a:p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local_var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Courier" pitchFamily="2" charset="0"/>
              </a:rPr>
              <a:t># causes error</a:t>
            </a:r>
          </a:p>
          <a:p>
            <a:endParaRPr lang="en-US" sz="2400" dirty="0">
              <a:solidFill>
                <a:schemeClr val="tx1"/>
              </a:solidFill>
              <a:latin typeface="Courier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9E25F6-34B7-327E-A721-B90A72675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8270" y="6585675"/>
            <a:ext cx="7315200" cy="27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200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F945-BCED-04CF-A118-245AF9994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Functions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B3A40-BF8C-E31C-03D0-96139013E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dirty="0"/>
              <a:t>Default Values </a:t>
            </a:r>
          </a:p>
          <a:p>
            <a:r>
              <a:rPr lang="en-US" sz="2400" dirty="0"/>
              <a:t>When defining a function, you can set default values for the arguments </a:t>
            </a:r>
          </a:p>
          <a:p>
            <a:r>
              <a:rPr lang="en-US" sz="2400" dirty="0"/>
              <a:t>This can make functions easier to use</a:t>
            </a:r>
          </a:p>
          <a:p>
            <a:r>
              <a:rPr lang="en-US" sz="2400" dirty="0"/>
              <a:t>Any default value can be overwritten  </a:t>
            </a:r>
          </a:p>
        </p:txBody>
      </p:sp>
    </p:spTree>
    <p:extLst>
      <p:ext uri="{BB962C8B-B14F-4D97-AF65-F5344CB8AC3E}">
        <p14:creationId xmlns:p14="http://schemas.microsoft.com/office/powerpoint/2010/main" val="379414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F945-BCED-04CF-A118-245AF9994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Functions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B3A40-BF8C-E31C-03D0-96139013E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dirty="0"/>
              <a:t>Default Values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3CF774-C249-FC65-2C83-931E595B1A26}"/>
              </a:ext>
            </a:extLst>
          </p:cNvPr>
          <p:cNvSpPr/>
          <p:nvPr/>
        </p:nvSpPr>
        <p:spPr>
          <a:xfrm>
            <a:off x="3981807" y="1370548"/>
            <a:ext cx="7483361" cy="23493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my_car_info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 &lt;- function(mod = </a:t>
            </a: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"civic"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,</a:t>
            </a: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n = 3) {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mpg %&gt;% 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filter(model == mod) %&gt;%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select(-manufacturer, -class) %&gt;%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head(n)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}</a:t>
            </a:r>
          </a:p>
          <a:p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my_car_info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()</a:t>
            </a:r>
          </a:p>
          <a:p>
            <a:endParaRPr lang="en-US" sz="2400" dirty="0">
              <a:solidFill>
                <a:schemeClr val="tx1"/>
              </a:solidFill>
              <a:latin typeface="Courier" pitchFamily="2" charset="0"/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255A2F78-955E-D3BE-025A-2CD29EB03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807" y="3642940"/>
            <a:ext cx="6663397" cy="1470668"/>
          </a:xfrm>
          <a:prstGeom prst="rect">
            <a:avLst/>
          </a:prstGeom>
        </p:spPr>
      </p:pic>
      <p:sp>
        <p:nvSpPr>
          <p:cNvPr id="9" name="Frame 8">
            <a:extLst>
              <a:ext uri="{FF2B5EF4-FFF2-40B4-BE49-F238E27FC236}">
                <a16:creationId xmlns:a16="http://schemas.microsoft.com/office/drawing/2014/main" id="{3D2BB563-2F46-5F07-3126-C73F905A8A51}"/>
              </a:ext>
            </a:extLst>
          </p:cNvPr>
          <p:cNvSpPr/>
          <p:nvPr/>
        </p:nvSpPr>
        <p:spPr>
          <a:xfrm>
            <a:off x="7583140" y="1412752"/>
            <a:ext cx="3389235" cy="345710"/>
          </a:xfrm>
          <a:prstGeom prst="fram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93728A25-B0D6-EE3F-D1E0-C84DC6524C0D}"/>
              </a:ext>
            </a:extLst>
          </p:cNvPr>
          <p:cNvSpPr/>
          <p:nvPr/>
        </p:nvSpPr>
        <p:spPr>
          <a:xfrm>
            <a:off x="3981807" y="3229128"/>
            <a:ext cx="2114194" cy="345710"/>
          </a:xfrm>
          <a:prstGeom prst="fram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87077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{44CAA6D2-73C3-084C-8F3A-B537DB3AE7AC}tf10001124</Template>
  <TotalTime>748</TotalTime>
  <Words>662</Words>
  <Application>Microsoft Macintosh PowerPoint</Application>
  <PresentationFormat>Widescreen</PresentationFormat>
  <Paragraphs>120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Corbel</vt:lpstr>
      <vt:lpstr>Courier</vt:lpstr>
      <vt:lpstr>Wingdings 2</vt:lpstr>
      <vt:lpstr>Frame</vt:lpstr>
      <vt:lpstr>Data Science for Everyone – Functions Pt2</vt:lpstr>
      <vt:lpstr>Plan for Today</vt:lpstr>
      <vt:lpstr>User-defined Functions </vt:lpstr>
      <vt:lpstr>User-defined Functions </vt:lpstr>
      <vt:lpstr>User-defined Functions </vt:lpstr>
      <vt:lpstr>User-defined Functions </vt:lpstr>
      <vt:lpstr>User-defined Functions </vt:lpstr>
      <vt:lpstr>User-defined Functions </vt:lpstr>
      <vt:lpstr>User-defined Functions </vt:lpstr>
      <vt:lpstr>User-defined Functions </vt:lpstr>
      <vt:lpstr>User-defined Functions </vt:lpstr>
      <vt:lpstr>User-defined Functions </vt:lpstr>
      <vt:lpstr>User-defined Functions </vt:lpstr>
      <vt:lpstr>User-defined Functions </vt:lpstr>
      <vt:lpstr>Practice</vt:lpstr>
      <vt:lpstr>Practice</vt:lpstr>
      <vt:lpstr>Practice</vt:lpstr>
      <vt:lpstr>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Mosca, Ab</dc:creator>
  <cp:lastModifiedBy>Mosca, Ab E.</cp:lastModifiedBy>
  <cp:revision>42</cp:revision>
  <dcterms:created xsi:type="dcterms:W3CDTF">2022-07-07T13:23:27Z</dcterms:created>
  <dcterms:modified xsi:type="dcterms:W3CDTF">2023-11-06T13:02:39Z</dcterms:modified>
</cp:coreProperties>
</file>