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5"/>
  </p:notesMasterIdLst>
  <p:sldIdLst>
    <p:sldId id="282" r:id="rId2"/>
    <p:sldId id="257" r:id="rId3"/>
    <p:sldId id="275" r:id="rId4"/>
    <p:sldId id="291" r:id="rId5"/>
    <p:sldId id="292" r:id="rId6"/>
    <p:sldId id="293" r:id="rId7"/>
    <p:sldId id="294" r:id="rId8"/>
    <p:sldId id="295" r:id="rId9"/>
    <p:sldId id="276" r:id="rId10"/>
    <p:sldId id="298" r:id="rId11"/>
    <p:sldId id="299" r:id="rId12"/>
    <p:sldId id="296" r:id="rId13"/>
    <p:sldId id="279" r:id="rId14"/>
    <p:sldId id="303" r:id="rId15"/>
    <p:sldId id="304" r:id="rId16"/>
    <p:sldId id="307" r:id="rId17"/>
    <p:sldId id="297" r:id="rId18"/>
    <p:sldId id="278" r:id="rId19"/>
    <p:sldId id="305" r:id="rId20"/>
    <p:sldId id="306" r:id="rId21"/>
    <p:sldId id="281" r:id="rId22"/>
    <p:sldId id="308" r:id="rId23"/>
    <p:sldId id="30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2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4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49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9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 – Joins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C2842D-20A0-6EF6-165C-E2C23B8187EA}"/>
              </a:ext>
            </a:extLst>
          </p:cNvPr>
          <p:cNvCxnSpPr>
            <a:cxnSpLocks/>
          </p:cNvCxnSpPr>
          <p:nvPr/>
        </p:nvCxnSpPr>
        <p:spPr>
          <a:xfrm flipH="1" flipV="1">
            <a:off x="4904592" y="3973283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left_join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left table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5188877" y="3702040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430219" y="3520190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716404" y="3201908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802555" y="3237484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5037826" y="3510303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291353" y="382933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41542" y="4423325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left_join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9243" y="4143285"/>
            <a:ext cx="173472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4B3D722-2788-6F1E-9C6D-C7264DF7ABB9}"/>
              </a:ext>
            </a:extLst>
          </p:cNvPr>
          <p:cNvSpPr/>
          <p:nvPr/>
        </p:nvSpPr>
        <p:spPr>
          <a:xfrm>
            <a:off x="5805452" y="3304912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BD2AFF-7DB7-09CB-C1E3-7E107C64249D}"/>
              </a:ext>
            </a:extLst>
          </p:cNvPr>
          <p:cNvSpPr/>
          <p:nvPr/>
        </p:nvSpPr>
        <p:spPr>
          <a:xfrm>
            <a:off x="5798461" y="3870054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858D0A6-5645-4595-0BE5-0D7AAC4F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8803EE9-A36E-984A-46CD-1FF52AEF9D69}"/>
              </a:ext>
            </a:extLst>
          </p:cNvPr>
          <p:cNvSpPr/>
          <p:nvPr/>
        </p:nvSpPr>
        <p:spPr>
          <a:xfrm>
            <a:off x="5538849" y="4659176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EB440B-5CD5-7DB3-26C7-EEC4B60DBC83}"/>
              </a:ext>
            </a:extLst>
          </p:cNvPr>
          <p:cNvSpPr/>
          <p:nvPr/>
        </p:nvSpPr>
        <p:spPr>
          <a:xfrm>
            <a:off x="3954241" y="3548647"/>
            <a:ext cx="7635604" cy="181175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would you left join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census_births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and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ssa_births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What years would be in the output table?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5369FE-DB97-4BC0-6627-09AF57EDE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5" y="3727647"/>
            <a:ext cx="3386569" cy="108082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210685-DD52-A439-1A05-C909ED8653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830"/>
          <a:stretch/>
        </p:blipFill>
        <p:spPr>
          <a:xfrm>
            <a:off x="33376" y="4933231"/>
            <a:ext cx="3388960" cy="10515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2CCDF4-E96A-95B1-0887-E260CC88FD19}"/>
              </a:ext>
            </a:extLst>
          </p:cNvPr>
          <p:cNvSpPr/>
          <p:nvPr/>
        </p:nvSpPr>
        <p:spPr>
          <a:xfrm>
            <a:off x="785646" y="4348456"/>
            <a:ext cx="251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census_births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DA85D-7CAB-A019-B6A5-58DF3C2FF8FD}"/>
              </a:ext>
            </a:extLst>
          </p:cNvPr>
          <p:cNvSpPr/>
          <p:nvPr/>
        </p:nvSpPr>
        <p:spPr>
          <a:xfrm>
            <a:off x="1091819" y="5490680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ssa_births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52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left_join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left table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Resulting table would have years 1909 - 2017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8" y="1917642"/>
            <a:ext cx="7965177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census_births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left_join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ssa_births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“year”)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5369FE-DB97-4BC0-6627-09AF57EDE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" y="3727647"/>
            <a:ext cx="3386569" cy="108082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210685-DD52-A439-1A05-C909ED8653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30"/>
          <a:stretch/>
        </p:blipFill>
        <p:spPr>
          <a:xfrm>
            <a:off x="33376" y="4933231"/>
            <a:ext cx="3388960" cy="10515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2CCDF4-E96A-95B1-0887-E260CC88FD19}"/>
              </a:ext>
            </a:extLst>
          </p:cNvPr>
          <p:cNvSpPr/>
          <p:nvPr/>
        </p:nvSpPr>
        <p:spPr>
          <a:xfrm>
            <a:off x="785646" y="4348456"/>
            <a:ext cx="251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census_births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DA85D-7CAB-A019-B6A5-58DF3C2FF8FD}"/>
              </a:ext>
            </a:extLst>
          </p:cNvPr>
          <p:cNvSpPr/>
          <p:nvPr/>
        </p:nvSpPr>
        <p:spPr>
          <a:xfrm>
            <a:off x="1091819" y="5490680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ssa_births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96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right_join</a:t>
            </a:r>
            <a:r>
              <a:rPr lang="en-US" sz="2800" dirty="0">
                <a:latin typeface="Courier" pitchFamily="2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1AD2D9-DA55-7005-CE32-69415D30AD79}"/>
              </a:ext>
            </a:extLst>
          </p:cNvPr>
          <p:cNvSpPr/>
          <p:nvPr/>
        </p:nvSpPr>
        <p:spPr>
          <a:xfrm>
            <a:off x="4346346" y="2576289"/>
            <a:ext cx="6361044" cy="169627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do you think a right join does?</a:t>
            </a:r>
          </a:p>
        </p:txBody>
      </p:sp>
    </p:spTree>
    <p:extLst>
      <p:ext uri="{BB962C8B-B14F-4D97-AF65-F5344CB8AC3E}">
        <p14:creationId xmlns:p14="http://schemas.microsoft.com/office/powerpoint/2010/main" val="285023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6D923F-0E28-203C-3B6E-E912CABBEC40}"/>
              </a:ext>
            </a:extLst>
          </p:cNvPr>
          <p:cNvCxnSpPr>
            <a:cxnSpLocks/>
          </p:cNvCxnSpPr>
          <p:nvPr/>
        </p:nvCxnSpPr>
        <p:spPr>
          <a:xfrm flipH="1">
            <a:off x="5432013" y="3876835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right_join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right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right_join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275A22-A235-5A06-025A-A15EEA2D96C3}"/>
              </a:ext>
            </a:extLst>
          </p:cNvPr>
          <p:cNvCxnSpPr>
            <a:cxnSpLocks/>
          </p:cNvCxnSpPr>
          <p:nvPr/>
        </p:nvCxnSpPr>
        <p:spPr>
          <a:xfrm flipH="1" flipV="1">
            <a:off x="5019620" y="3571661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3661B4-EAE1-AB87-8F22-1519E8C50891}"/>
              </a:ext>
            </a:extLst>
          </p:cNvPr>
          <p:cNvCxnSpPr>
            <a:cxnSpLocks/>
          </p:cNvCxnSpPr>
          <p:nvPr/>
        </p:nvCxnSpPr>
        <p:spPr>
          <a:xfrm flipH="1" flipV="1">
            <a:off x="5260962" y="3389811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487882-EE0E-7893-E2F0-1EE170352DA4}"/>
              </a:ext>
            </a:extLst>
          </p:cNvPr>
          <p:cNvCxnSpPr>
            <a:cxnSpLocks/>
          </p:cNvCxnSpPr>
          <p:nvPr/>
        </p:nvCxnSpPr>
        <p:spPr>
          <a:xfrm flipH="1" flipV="1">
            <a:off x="5547147" y="3071529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3419F-C469-85DD-D511-F5C6B8983FDA}"/>
              </a:ext>
            </a:extLst>
          </p:cNvPr>
          <p:cNvCxnSpPr>
            <a:cxnSpLocks/>
          </p:cNvCxnSpPr>
          <p:nvPr/>
        </p:nvCxnSpPr>
        <p:spPr>
          <a:xfrm flipV="1">
            <a:off x="4633298" y="3107105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17CBD8-4E80-B11A-F2E7-91E1A91BD0D0}"/>
              </a:ext>
            </a:extLst>
          </p:cNvPr>
          <p:cNvCxnSpPr>
            <a:cxnSpLocks/>
          </p:cNvCxnSpPr>
          <p:nvPr/>
        </p:nvCxnSpPr>
        <p:spPr>
          <a:xfrm flipH="1">
            <a:off x="4868569" y="3379924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A19514-9FF5-DBD7-CC46-E02F42B5E504}"/>
              </a:ext>
            </a:extLst>
          </p:cNvPr>
          <p:cNvCxnSpPr>
            <a:cxnSpLocks/>
          </p:cNvCxnSpPr>
          <p:nvPr/>
        </p:nvCxnSpPr>
        <p:spPr>
          <a:xfrm flipH="1">
            <a:off x="5202361" y="3634227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5D9AFD88-5713-80D8-24F6-400B3311E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782254" y="4027902"/>
            <a:ext cx="1647076" cy="1527985"/>
          </a:xfrm>
          <a:prstGeom prst="rect">
            <a:avLst/>
          </a:prstGeom>
        </p:spPr>
      </p:pic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7B281614-9370-3FD6-B210-1EB9F8B20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393793" y="4323690"/>
            <a:ext cx="1734720" cy="1600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54EA1DF-E1C9-B085-4742-A00C817B8A3D}"/>
              </a:ext>
            </a:extLst>
          </p:cNvPr>
          <p:cNvSpPr/>
          <p:nvPr/>
        </p:nvSpPr>
        <p:spPr>
          <a:xfrm>
            <a:off x="5636195" y="3174533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0B5869-D4DE-F360-9F92-4A0349B92C96}"/>
              </a:ext>
            </a:extLst>
          </p:cNvPr>
          <p:cNvSpPr/>
          <p:nvPr/>
        </p:nvSpPr>
        <p:spPr>
          <a:xfrm>
            <a:off x="5629204" y="3739675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EE78322-15F1-8801-245E-66F4C70D319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4407122" y="5193013"/>
            <a:ext cx="1645920" cy="4318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FAC6008-DA36-6A70-1ED9-46612EBFA518}"/>
              </a:ext>
            </a:extLst>
          </p:cNvPr>
          <p:cNvSpPr/>
          <p:nvPr/>
        </p:nvSpPr>
        <p:spPr>
          <a:xfrm>
            <a:off x="5869255" y="4474103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6D923F-0E28-203C-3B6E-E912CABBEC40}"/>
              </a:ext>
            </a:extLst>
          </p:cNvPr>
          <p:cNvCxnSpPr>
            <a:cxnSpLocks/>
          </p:cNvCxnSpPr>
          <p:nvPr/>
        </p:nvCxnSpPr>
        <p:spPr>
          <a:xfrm flipH="1">
            <a:off x="5432013" y="3876835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right_join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right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right_join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275A22-A235-5A06-025A-A15EEA2D96C3}"/>
              </a:ext>
            </a:extLst>
          </p:cNvPr>
          <p:cNvCxnSpPr>
            <a:cxnSpLocks/>
          </p:cNvCxnSpPr>
          <p:nvPr/>
        </p:nvCxnSpPr>
        <p:spPr>
          <a:xfrm flipH="1" flipV="1">
            <a:off x="5019620" y="3571661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3661B4-EAE1-AB87-8F22-1519E8C50891}"/>
              </a:ext>
            </a:extLst>
          </p:cNvPr>
          <p:cNvCxnSpPr>
            <a:cxnSpLocks/>
          </p:cNvCxnSpPr>
          <p:nvPr/>
        </p:nvCxnSpPr>
        <p:spPr>
          <a:xfrm flipH="1" flipV="1">
            <a:off x="5260962" y="3389811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487882-EE0E-7893-E2F0-1EE170352DA4}"/>
              </a:ext>
            </a:extLst>
          </p:cNvPr>
          <p:cNvCxnSpPr>
            <a:cxnSpLocks/>
          </p:cNvCxnSpPr>
          <p:nvPr/>
        </p:nvCxnSpPr>
        <p:spPr>
          <a:xfrm flipH="1" flipV="1">
            <a:off x="5547147" y="3071529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3419F-C469-85DD-D511-F5C6B8983FDA}"/>
              </a:ext>
            </a:extLst>
          </p:cNvPr>
          <p:cNvCxnSpPr>
            <a:cxnSpLocks/>
          </p:cNvCxnSpPr>
          <p:nvPr/>
        </p:nvCxnSpPr>
        <p:spPr>
          <a:xfrm flipV="1">
            <a:off x="4633298" y="3107105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17CBD8-4E80-B11A-F2E7-91E1A91BD0D0}"/>
              </a:ext>
            </a:extLst>
          </p:cNvPr>
          <p:cNvCxnSpPr>
            <a:cxnSpLocks/>
          </p:cNvCxnSpPr>
          <p:nvPr/>
        </p:nvCxnSpPr>
        <p:spPr>
          <a:xfrm flipH="1">
            <a:off x="4868569" y="3379924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A19514-9FF5-DBD7-CC46-E02F42B5E504}"/>
              </a:ext>
            </a:extLst>
          </p:cNvPr>
          <p:cNvCxnSpPr>
            <a:cxnSpLocks/>
          </p:cNvCxnSpPr>
          <p:nvPr/>
        </p:nvCxnSpPr>
        <p:spPr>
          <a:xfrm flipH="1">
            <a:off x="5202361" y="3634227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5D9AFD88-5713-80D8-24F6-400B3311E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782254" y="4027902"/>
            <a:ext cx="1647076" cy="1527985"/>
          </a:xfrm>
          <a:prstGeom prst="rect">
            <a:avLst/>
          </a:prstGeom>
        </p:spPr>
      </p:pic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7B281614-9370-3FD6-B210-1EB9F8B20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393793" y="4323690"/>
            <a:ext cx="1734720" cy="1600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54EA1DF-E1C9-B085-4742-A00C817B8A3D}"/>
              </a:ext>
            </a:extLst>
          </p:cNvPr>
          <p:cNvSpPr/>
          <p:nvPr/>
        </p:nvSpPr>
        <p:spPr>
          <a:xfrm>
            <a:off x="5636195" y="3174533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0B5869-D4DE-F360-9F92-4A0349B92C96}"/>
              </a:ext>
            </a:extLst>
          </p:cNvPr>
          <p:cNvSpPr/>
          <p:nvPr/>
        </p:nvSpPr>
        <p:spPr>
          <a:xfrm>
            <a:off x="5629204" y="3739675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EE78322-15F1-8801-245E-66F4C70D319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4407122" y="5193013"/>
            <a:ext cx="1645920" cy="4318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FAC6008-DA36-6A70-1ED9-46612EBFA518}"/>
              </a:ext>
            </a:extLst>
          </p:cNvPr>
          <p:cNvSpPr/>
          <p:nvPr/>
        </p:nvSpPr>
        <p:spPr>
          <a:xfrm>
            <a:off x="5869255" y="4474103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AF817C-BABB-B65F-C3F7-6F63DABA6A3F}"/>
              </a:ext>
            </a:extLst>
          </p:cNvPr>
          <p:cNvSpPr/>
          <p:nvPr/>
        </p:nvSpPr>
        <p:spPr>
          <a:xfrm>
            <a:off x="3954241" y="3548647"/>
            <a:ext cx="7635604" cy="181175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would you right join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census_births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and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ssa_births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What years would be in the output table?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305B1B-7089-51E7-544A-B571AC2D8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5" y="3727647"/>
            <a:ext cx="3386569" cy="10808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9176782-CD41-9AD3-23D6-FECB3EF60C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830"/>
          <a:stretch/>
        </p:blipFill>
        <p:spPr>
          <a:xfrm>
            <a:off x="33376" y="4933231"/>
            <a:ext cx="3388960" cy="10515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B4EF8A-92D1-4D09-FF2E-9399233E4923}"/>
              </a:ext>
            </a:extLst>
          </p:cNvPr>
          <p:cNvSpPr/>
          <p:nvPr/>
        </p:nvSpPr>
        <p:spPr>
          <a:xfrm>
            <a:off x="785646" y="4348456"/>
            <a:ext cx="251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census_births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D594A-100B-A121-5FF8-3B7D71569A03}"/>
              </a:ext>
            </a:extLst>
          </p:cNvPr>
          <p:cNvSpPr/>
          <p:nvPr/>
        </p:nvSpPr>
        <p:spPr>
          <a:xfrm>
            <a:off x="1091819" y="5490680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ssa_births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79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right_join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right table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Resulting table would have years 1880 - 2017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8" y="1917642"/>
            <a:ext cx="8352801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census_births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right_join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ssa_births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“year”)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305B1B-7089-51E7-544A-B571AC2D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" y="3727647"/>
            <a:ext cx="3386569" cy="10808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9176782-CD41-9AD3-23D6-FECB3EF60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30"/>
          <a:stretch/>
        </p:blipFill>
        <p:spPr>
          <a:xfrm>
            <a:off x="33376" y="4933231"/>
            <a:ext cx="3388960" cy="10515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B4EF8A-92D1-4D09-FF2E-9399233E4923}"/>
              </a:ext>
            </a:extLst>
          </p:cNvPr>
          <p:cNvSpPr/>
          <p:nvPr/>
        </p:nvSpPr>
        <p:spPr>
          <a:xfrm>
            <a:off x="785646" y="4348456"/>
            <a:ext cx="251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census_births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D594A-100B-A121-5FF8-3B7D71569A03}"/>
              </a:ext>
            </a:extLst>
          </p:cNvPr>
          <p:cNvSpPr/>
          <p:nvPr/>
        </p:nvSpPr>
        <p:spPr>
          <a:xfrm>
            <a:off x="1091819" y="5490680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ssa_births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90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right_join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right table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Resulting table would have years 1880 – 2017</a:t>
            </a:r>
          </a:p>
          <a:p>
            <a:r>
              <a:rPr lang="en-US" sz="2800" dirty="0"/>
              <a:t>Years missing in </a:t>
            </a:r>
            <a:r>
              <a:rPr lang="en-US" sz="2800" dirty="0" err="1"/>
              <a:t>census_births</a:t>
            </a:r>
            <a:r>
              <a:rPr lang="en-US" sz="2800" dirty="0"/>
              <a:t> would have NA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8" y="1917642"/>
            <a:ext cx="8352801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census_births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right_join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ssa_births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“year”)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305B1B-7089-51E7-544A-B571AC2D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" y="3727647"/>
            <a:ext cx="3386569" cy="10808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9176782-CD41-9AD3-23D6-FECB3EF60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30"/>
          <a:stretch/>
        </p:blipFill>
        <p:spPr>
          <a:xfrm>
            <a:off x="33376" y="4933231"/>
            <a:ext cx="3388960" cy="10515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B4EF8A-92D1-4D09-FF2E-9399233E4923}"/>
              </a:ext>
            </a:extLst>
          </p:cNvPr>
          <p:cNvSpPr/>
          <p:nvPr/>
        </p:nvSpPr>
        <p:spPr>
          <a:xfrm>
            <a:off x="785646" y="4348456"/>
            <a:ext cx="251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census_births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D594A-100B-A121-5FF8-3B7D71569A03}"/>
              </a:ext>
            </a:extLst>
          </p:cNvPr>
          <p:cNvSpPr/>
          <p:nvPr/>
        </p:nvSpPr>
        <p:spPr>
          <a:xfrm>
            <a:off x="1091819" y="5490680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ssa_births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5E9FF51-2ECB-1BA3-4F05-441027E24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581" y="4065815"/>
            <a:ext cx="6528819" cy="29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2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full_join</a:t>
            </a:r>
            <a:r>
              <a:rPr lang="en-US" sz="2800" dirty="0">
                <a:latin typeface="Courier" pitchFamily="2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1AD2D9-DA55-7005-CE32-69415D30AD79}"/>
              </a:ext>
            </a:extLst>
          </p:cNvPr>
          <p:cNvSpPr/>
          <p:nvPr/>
        </p:nvSpPr>
        <p:spPr>
          <a:xfrm>
            <a:off x="4346346" y="2576289"/>
            <a:ext cx="6361044" cy="169627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do you think a full join does?</a:t>
            </a:r>
          </a:p>
        </p:txBody>
      </p:sp>
    </p:spTree>
    <p:extLst>
      <p:ext uri="{BB962C8B-B14F-4D97-AF65-F5344CB8AC3E}">
        <p14:creationId xmlns:p14="http://schemas.microsoft.com/office/powerpoint/2010/main" val="428343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full_join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both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full_join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042E81-E752-E5EE-62AB-FBD677EF51A5}"/>
              </a:ext>
            </a:extLst>
          </p:cNvPr>
          <p:cNvCxnSpPr>
            <a:cxnSpLocks/>
          </p:cNvCxnSpPr>
          <p:nvPr/>
        </p:nvCxnSpPr>
        <p:spPr>
          <a:xfrm flipH="1">
            <a:off x="5326152" y="371409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B7E62B3C-1705-998A-F2DC-CFDD531D6375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54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446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6" name="Right Arrow 25">
            <a:extLst>
              <a:ext uri="{FF2B5EF4-FFF2-40B4-BE49-F238E27FC236}">
                <a16:creationId xmlns:a16="http://schemas.microsoft.com/office/drawing/2014/main" id="{D9DAEDCF-7578-45C1-C8A2-7E7ADAD90A0B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F029AB-5616-0CB9-DB32-A57E4BDE170D}"/>
              </a:ext>
            </a:extLst>
          </p:cNvPr>
          <p:cNvCxnSpPr>
            <a:cxnSpLocks/>
          </p:cNvCxnSpPr>
          <p:nvPr/>
        </p:nvCxnSpPr>
        <p:spPr>
          <a:xfrm flipH="1" flipV="1">
            <a:off x="4913759" y="340891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C77795-6421-5015-2CDA-9E936E8877B6}"/>
              </a:ext>
            </a:extLst>
          </p:cNvPr>
          <p:cNvCxnSpPr>
            <a:cxnSpLocks/>
          </p:cNvCxnSpPr>
          <p:nvPr/>
        </p:nvCxnSpPr>
        <p:spPr>
          <a:xfrm flipH="1" flipV="1">
            <a:off x="5169420" y="3187243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43DC32-D2C4-30CC-E09D-459ED543688E}"/>
              </a:ext>
            </a:extLst>
          </p:cNvPr>
          <p:cNvCxnSpPr>
            <a:cxnSpLocks/>
          </p:cNvCxnSpPr>
          <p:nvPr/>
        </p:nvCxnSpPr>
        <p:spPr>
          <a:xfrm flipH="1" flipV="1">
            <a:off x="5441286" y="2908784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F572FC-5927-6C35-16C4-D7C957CB0A7E}"/>
              </a:ext>
            </a:extLst>
          </p:cNvPr>
          <p:cNvCxnSpPr>
            <a:cxnSpLocks/>
          </p:cNvCxnSpPr>
          <p:nvPr/>
        </p:nvCxnSpPr>
        <p:spPr>
          <a:xfrm flipV="1">
            <a:off x="4527437" y="2944360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02BC83-8E19-346F-DCC0-9BBB92F38962}"/>
              </a:ext>
            </a:extLst>
          </p:cNvPr>
          <p:cNvCxnSpPr>
            <a:cxnSpLocks/>
          </p:cNvCxnSpPr>
          <p:nvPr/>
        </p:nvCxnSpPr>
        <p:spPr>
          <a:xfrm flipH="1">
            <a:off x="4762708" y="3217179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906DA6-2087-46FC-8978-100BA7D46694}"/>
              </a:ext>
            </a:extLst>
          </p:cNvPr>
          <p:cNvCxnSpPr>
            <a:cxnSpLocks/>
          </p:cNvCxnSpPr>
          <p:nvPr/>
        </p:nvCxnSpPr>
        <p:spPr>
          <a:xfrm flipH="1">
            <a:off x="5096500" y="3471482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40510392-D434-6702-C059-36D8FF03C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316495" y="4182632"/>
            <a:ext cx="1647076" cy="1527985"/>
          </a:xfrm>
          <a:prstGeom prst="rect">
            <a:avLst/>
          </a:prstGeom>
        </p:spPr>
      </p:pic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FCE0B921-53DA-9746-9D71-5FC61107FA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7932" y="4160945"/>
            <a:ext cx="1734720" cy="1600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AEB9EDC4-06D2-4A84-21CA-E810A8FF9D39}"/>
              </a:ext>
            </a:extLst>
          </p:cNvPr>
          <p:cNvSpPr/>
          <p:nvPr/>
        </p:nvSpPr>
        <p:spPr>
          <a:xfrm>
            <a:off x="5530334" y="3011788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8A75DC-9C55-6E14-3C8C-A218A35ECB90}"/>
              </a:ext>
            </a:extLst>
          </p:cNvPr>
          <p:cNvSpPr/>
          <p:nvPr/>
        </p:nvSpPr>
        <p:spPr>
          <a:xfrm>
            <a:off x="5523343" y="3576930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F7ADAD-A82C-F95D-326B-307FDC914D82}"/>
              </a:ext>
            </a:extLst>
          </p:cNvPr>
          <p:cNvSpPr/>
          <p:nvPr/>
        </p:nvSpPr>
        <p:spPr>
          <a:xfrm>
            <a:off x="5763394" y="4311358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F275F2C1-5786-A02B-BA1B-9BCF05B174A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3941363" y="5347743"/>
            <a:ext cx="1645920" cy="4318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3C1E38-FE2C-9157-CDD7-98648D5BAF50}"/>
              </a:ext>
            </a:extLst>
          </p:cNvPr>
          <p:cNvCxnSpPr>
            <a:cxnSpLocks/>
          </p:cNvCxnSpPr>
          <p:nvPr/>
        </p:nvCxnSpPr>
        <p:spPr>
          <a:xfrm flipH="1" flipV="1">
            <a:off x="4625244" y="370820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490ABDB7-CA59-BCF4-D539-8C3E9A057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11CB456-E725-0412-AE72-718D699CB442}"/>
              </a:ext>
            </a:extLst>
          </p:cNvPr>
          <p:cNvSpPr/>
          <p:nvPr/>
        </p:nvSpPr>
        <p:spPr>
          <a:xfrm>
            <a:off x="5247448" y="4355731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full_join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both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full_join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042E81-E752-E5EE-62AB-FBD677EF51A5}"/>
              </a:ext>
            </a:extLst>
          </p:cNvPr>
          <p:cNvCxnSpPr>
            <a:cxnSpLocks/>
          </p:cNvCxnSpPr>
          <p:nvPr/>
        </p:nvCxnSpPr>
        <p:spPr>
          <a:xfrm flipH="1">
            <a:off x="5326152" y="371409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B7E62B3C-1705-998A-F2DC-CFDD531D6375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54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446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6" name="Right Arrow 25">
            <a:extLst>
              <a:ext uri="{FF2B5EF4-FFF2-40B4-BE49-F238E27FC236}">
                <a16:creationId xmlns:a16="http://schemas.microsoft.com/office/drawing/2014/main" id="{D9DAEDCF-7578-45C1-C8A2-7E7ADAD90A0B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F029AB-5616-0CB9-DB32-A57E4BDE170D}"/>
              </a:ext>
            </a:extLst>
          </p:cNvPr>
          <p:cNvCxnSpPr>
            <a:cxnSpLocks/>
          </p:cNvCxnSpPr>
          <p:nvPr/>
        </p:nvCxnSpPr>
        <p:spPr>
          <a:xfrm flipH="1" flipV="1">
            <a:off x="4913759" y="340891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C77795-6421-5015-2CDA-9E936E8877B6}"/>
              </a:ext>
            </a:extLst>
          </p:cNvPr>
          <p:cNvCxnSpPr>
            <a:cxnSpLocks/>
          </p:cNvCxnSpPr>
          <p:nvPr/>
        </p:nvCxnSpPr>
        <p:spPr>
          <a:xfrm flipH="1" flipV="1">
            <a:off x="5169420" y="3187243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43DC32-D2C4-30CC-E09D-459ED543688E}"/>
              </a:ext>
            </a:extLst>
          </p:cNvPr>
          <p:cNvCxnSpPr>
            <a:cxnSpLocks/>
          </p:cNvCxnSpPr>
          <p:nvPr/>
        </p:nvCxnSpPr>
        <p:spPr>
          <a:xfrm flipH="1" flipV="1">
            <a:off x="5441286" y="2908784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F572FC-5927-6C35-16C4-D7C957CB0A7E}"/>
              </a:ext>
            </a:extLst>
          </p:cNvPr>
          <p:cNvCxnSpPr>
            <a:cxnSpLocks/>
          </p:cNvCxnSpPr>
          <p:nvPr/>
        </p:nvCxnSpPr>
        <p:spPr>
          <a:xfrm flipV="1">
            <a:off x="4527437" y="2944360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02BC83-8E19-346F-DCC0-9BBB92F38962}"/>
              </a:ext>
            </a:extLst>
          </p:cNvPr>
          <p:cNvCxnSpPr>
            <a:cxnSpLocks/>
          </p:cNvCxnSpPr>
          <p:nvPr/>
        </p:nvCxnSpPr>
        <p:spPr>
          <a:xfrm flipH="1">
            <a:off x="4762708" y="3217179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906DA6-2087-46FC-8978-100BA7D46694}"/>
              </a:ext>
            </a:extLst>
          </p:cNvPr>
          <p:cNvCxnSpPr>
            <a:cxnSpLocks/>
          </p:cNvCxnSpPr>
          <p:nvPr/>
        </p:nvCxnSpPr>
        <p:spPr>
          <a:xfrm flipH="1">
            <a:off x="5096500" y="3471482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40510392-D434-6702-C059-36D8FF03C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316495" y="4182632"/>
            <a:ext cx="1647076" cy="1527985"/>
          </a:xfrm>
          <a:prstGeom prst="rect">
            <a:avLst/>
          </a:prstGeom>
        </p:spPr>
      </p:pic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FCE0B921-53DA-9746-9D71-5FC61107FA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7932" y="4160945"/>
            <a:ext cx="1734720" cy="1600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AEB9EDC4-06D2-4A84-21CA-E810A8FF9D39}"/>
              </a:ext>
            </a:extLst>
          </p:cNvPr>
          <p:cNvSpPr/>
          <p:nvPr/>
        </p:nvSpPr>
        <p:spPr>
          <a:xfrm>
            <a:off x="5530334" y="3011788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8A75DC-9C55-6E14-3C8C-A218A35ECB90}"/>
              </a:ext>
            </a:extLst>
          </p:cNvPr>
          <p:cNvSpPr/>
          <p:nvPr/>
        </p:nvSpPr>
        <p:spPr>
          <a:xfrm>
            <a:off x="5523343" y="3576930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F7ADAD-A82C-F95D-326B-307FDC914D82}"/>
              </a:ext>
            </a:extLst>
          </p:cNvPr>
          <p:cNvSpPr/>
          <p:nvPr/>
        </p:nvSpPr>
        <p:spPr>
          <a:xfrm>
            <a:off x="5763394" y="4311358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F275F2C1-5786-A02B-BA1B-9BCF05B174A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3941363" y="5347743"/>
            <a:ext cx="1645920" cy="4318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3C1E38-FE2C-9157-CDD7-98648D5BAF50}"/>
              </a:ext>
            </a:extLst>
          </p:cNvPr>
          <p:cNvCxnSpPr>
            <a:cxnSpLocks/>
          </p:cNvCxnSpPr>
          <p:nvPr/>
        </p:nvCxnSpPr>
        <p:spPr>
          <a:xfrm flipH="1" flipV="1">
            <a:off x="4625244" y="370820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490ABDB7-CA59-BCF4-D539-8C3E9A057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11CB456-E725-0412-AE72-718D699CB442}"/>
              </a:ext>
            </a:extLst>
          </p:cNvPr>
          <p:cNvSpPr/>
          <p:nvPr/>
        </p:nvSpPr>
        <p:spPr>
          <a:xfrm>
            <a:off x="5247448" y="4355731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4FFC3B-A69E-D9CE-8B33-1FC28AE18B9D}"/>
              </a:ext>
            </a:extLst>
          </p:cNvPr>
          <p:cNvSpPr/>
          <p:nvPr/>
        </p:nvSpPr>
        <p:spPr>
          <a:xfrm>
            <a:off x="3954241" y="3548647"/>
            <a:ext cx="7635604" cy="181175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would you full join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census_births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and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ssa_births</a:t>
            </a:r>
            <a:r>
              <a:rPr lang="en-US" sz="3200" dirty="0"/>
              <a:t>?</a:t>
            </a:r>
          </a:p>
          <a:p>
            <a:pPr algn="ctr"/>
            <a:r>
              <a:rPr lang="en-US" sz="3200" dirty="0"/>
              <a:t>What years would be in the output table?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127C43-B007-5C41-2AA3-A4865CB7A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5" y="3727647"/>
            <a:ext cx="3386569" cy="10808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46BEBA-C846-6404-4FDF-F815CE00831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4830"/>
          <a:stretch/>
        </p:blipFill>
        <p:spPr>
          <a:xfrm>
            <a:off x="33376" y="4933231"/>
            <a:ext cx="3388960" cy="1051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7E82E7-5FD4-86DE-53B3-9DD73C2F7B01}"/>
              </a:ext>
            </a:extLst>
          </p:cNvPr>
          <p:cNvSpPr/>
          <p:nvPr/>
        </p:nvSpPr>
        <p:spPr>
          <a:xfrm>
            <a:off x="785646" y="4348456"/>
            <a:ext cx="251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census_births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F65B1-EEB4-ABC4-C3BD-9CD63F5B9689}"/>
              </a:ext>
            </a:extLst>
          </p:cNvPr>
          <p:cNvSpPr/>
          <p:nvPr/>
        </p:nvSpPr>
        <p:spPr>
          <a:xfrm>
            <a:off x="1091819" y="5490680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ssa_births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89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and right joins</a:t>
            </a:r>
          </a:p>
          <a:p>
            <a:r>
              <a:rPr lang="en-US" sz="3200"/>
              <a:t>Full joins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full_join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both tables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Resulting table has years 1880 – 2017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30894"/>
            <a:ext cx="8099882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census_births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full_join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ssa_births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“year”)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127C43-B007-5C41-2AA3-A4865CB7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" y="3727647"/>
            <a:ext cx="3386569" cy="10808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46BEBA-C846-6404-4FDF-F815CE008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30"/>
          <a:stretch/>
        </p:blipFill>
        <p:spPr>
          <a:xfrm>
            <a:off x="33376" y="4933231"/>
            <a:ext cx="3388960" cy="1051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7E82E7-5FD4-86DE-53B3-9DD73C2F7B01}"/>
              </a:ext>
            </a:extLst>
          </p:cNvPr>
          <p:cNvSpPr/>
          <p:nvPr/>
        </p:nvSpPr>
        <p:spPr>
          <a:xfrm>
            <a:off x="785646" y="4348456"/>
            <a:ext cx="251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census_births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F65B1-EEB4-ABC4-C3BD-9CD63F5B9689}"/>
              </a:ext>
            </a:extLst>
          </p:cNvPr>
          <p:cNvSpPr/>
          <p:nvPr/>
        </p:nvSpPr>
        <p:spPr>
          <a:xfrm>
            <a:off x="1091819" y="5490680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ssa_births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64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Another way to visualize joins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5" name="Picture 4" descr="Circle&#10;&#10;Description automatically generated with medium confidence">
            <a:extLst>
              <a:ext uri="{FF2B5EF4-FFF2-40B4-BE49-F238E27FC236}">
                <a16:creationId xmlns:a16="http://schemas.microsoft.com/office/drawing/2014/main" id="{A13B1C29-FB19-BD3D-D9E6-6BF2E4A1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80" y="2139398"/>
            <a:ext cx="8196138" cy="25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0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20367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difference between</a:t>
            </a:r>
          </a:p>
          <a:p>
            <a:pPr marL="502920" lvl="1" indent="0">
              <a:buNone/>
            </a:pPr>
            <a:r>
              <a:rPr lang="en-US" sz="3000" dirty="0"/>
              <a:t>left joining </a:t>
            </a:r>
            <a:r>
              <a:rPr lang="en-US" sz="3000" dirty="0" err="1"/>
              <a:t>census_births</a:t>
            </a:r>
            <a:r>
              <a:rPr lang="en-US" sz="3000" dirty="0"/>
              <a:t> and </a:t>
            </a:r>
            <a:r>
              <a:rPr lang="en-US" sz="3000" dirty="0" err="1"/>
              <a:t>ssa_births</a:t>
            </a:r>
            <a:endParaRPr lang="en-US" sz="3000" dirty="0"/>
          </a:p>
          <a:p>
            <a:pPr marL="502920" lvl="1" indent="0">
              <a:buNone/>
            </a:pPr>
            <a:r>
              <a:rPr lang="en-US" sz="3000" dirty="0"/>
              <a:t>and</a:t>
            </a:r>
          </a:p>
          <a:p>
            <a:pPr marL="502920" lvl="1" indent="0">
              <a:buNone/>
            </a:pPr>
            <a:r>
              <a:rPr lang="en-US" sz="3000" dirty="0"/>
              <a:t>right joining </a:t>
            </a:r>
            <a:r>
              <a:rPr lang="en-US" sz="3000" dirty="0" err="1"/>
              <a:t>ssa_births</a:t>
            </a:r>
            <a:r>
              <a:rPr lang="en-US" sz="3000" dirty="0"/>
              <a:t> and </a:t>
            </a:r>
            <a:r>
              <a:rPr lang="en-US" sz="3000" dirty="0" err="1"/>
              <a:t>census_births</a:t>
            </a:r>
            <a:endParaRPr lang="en-US" sz="3000" dirty="0"/>
          </a:p>
          <a:p>
            <a:pPr marL="0" indent="0">
              <a:buNone/>
            </a:pPr>
            <a:r>
              <a:rPr lang="en-US" sz="3200" dirty="0"/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205412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20367" cy="5993892"/>
          </a:xfrm>
        </p:spPr>
        <p:txBody>
          <a:bodyPr anchor="t">
            <a:normAutofit/>
          </a:bodyPr>
          <a:lstStyle/>
          <a:p>
            <a:r>
              <a:rPr lang="en-US" sz="3200" dirty="0"/>
              <a:t>Open R Studio in posit cloud </a:t>
            </a:r>
          </a:p>
          <a:p>
            <a:r>
              <a:rPr lang="en-US" sz="3200" dirty="0"/>
              <a:t>Do a full join of </a:t>
            </a:r>
            <a:r>
              <a:rPr lang="en-US" sz="3200" dirty="0" err="1"/>
              <a:t>ssa_births</a:t>
            </a:r>
            <a:r>
              <a:rPr lang="en-US" sz="3200" dirty="0"/>
              <a:t> and </a:t>
            </a:r>
            <a:r>
              <a:rPr lang="en-US" sz="3200" dirty="0" err="1"/>
              <a:t>census_births</a:t>
            </a:r>
            <a:endParaRPr lang="en-US" sz="3200" dirty="0"/>
          </a:p>
          <a:p>
            <a:r>
              <a:rPr lang="en-US" sz="3200" dirty="0"/>
              <a:t>Add a variable indicating if the count for each year from the datasets are equal</a:t>
            </a:r>
          </a:p>
          <a:p>
            <a:r>
              <a:rPr lang="en-US" sz="3200" dirty="0"/>
              <a:t>Are all the counts equal?  </a:t>
            </a:r>
          </a:p>
          <a:p>
            <a:r>
              <a:rPr lang="en-US" sz="3200" dirty="0"/>
              <a:t>Create a plot to compare the counts over time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2560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4904569" y="3352362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145911" y="3170512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432096" y="2852230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518247" y="2887806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4753518" y="3160625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007045" y="3479652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67203" y="3808603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inner_join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only rows in both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inner_join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151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004935" y="3793607"/>
            <a:ext cx="1734720" cy="1600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F078E6CF-3083-9818-5386-2C5D097F3860}"/>
              </a:ext>
            </a:extLst>
          </p:cNvPr>
          <p:cNvSpPr/>
          <p:nvPr/>
        </p:nvSpPr>
        <p:spPr>
          <a:xfrm>
            <a:off x="5521144" y="2955234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E525EB-795E-9981-9262-FB70F76C1FEF}"/>
              </a:ext>
            </a:extLst>
          </p:cNvPr>
          <p:cNvSpPr/>
          <p:nvPr/>
        </p:nvSpPr>
        <p:spPr>
          <a:xfrm>
            <a:off x="5514153" y="3520376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EEC3DA-D766-040A-43C1-31A7AB5FC383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column do SSA births and Census births share?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Do they have identical values in that column?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6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column do SSA births and Census births share?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Do they have identical values in that column?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computer screen shot of a math equation&#10;&#10;Description automatically generated">
            <a:extLst>
              <a:ext uri="{FF2B5EF4-FFF2-40B4-BE49-F238E27FC236}">
                <a16:creationId xmlns:a16="http://schemas.microsoft.com/office/drawing/2014/main" id="{597AFAF3-C300-139B-9A1D-70C62111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11" y="2039097"/>
            <a:ext cx="5853314" cy="32421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DFA1CC-7051-98CB-C527-027A5DC98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37" y="5202102"/>
            <a:ext cx="5257213" cy="167783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53D5041-67D4-14F7-37EF-41A3EAE736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830"/>
          <a:stretch/>
        </p:blipFill>
        <p:spPr>
          <a:xfrm>
            <a:off x="6749584" y="5202102"/>
            <a:ext cx="5103751" cy="15835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73B04-B87B-2689-D066-5BC18BF1F6B7}"/>
              </a:ext>
            </a:extLst>
          </p:cNvPr>
          <p:cNvCxnSpPr/>
          <p:nvPr/>
        </p:nvCxnSpPr>
        <p:spPr>
          <a:xfrm flipH="1">
            <a:off x="3786543" y="2649071"/>
            <a:ext cx="1713304" cy="23532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81AF-3D22-0901-7D98-819F304C3665}"/>
              </a:ext>
            </a:extLst>
          </p:cNvPr>
          <p:cNvCxnSpPr>
            <a:cxnSpLocks/>
          </p:cNvCxnSpPr>
          <p:nvPr/>
        </p:nvCxnSpPr>
        <p:spPr>
          <a:xfrm>
            <a:off x="7001292" y="3993776"/>
            <a:ext cx="2368719" cy="12619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column do SSA births and Census births share?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Do they have identical values in that column?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will happen if we do an inner join?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6AAFB8-53F4-FDDC-1596-2C2E32F2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" y="3727647"/>
            <a:ext cx="3386569" cy="108082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997CBA-062B-15E9-8FE9-B1C52F0C3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30"/>
          <a:stretch/>
        </p:blipFill>
        <p:spPr>
          <a:xfrm>
            <a:off x="33376" y="4933231"/>
            <a:ext cx="3388960" cy="1051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F2E149-3357-43E0-7403-7514D786C951}"/>
              </a:ext>
            </a:extLst>
          </p:cNvPr>
          <p:cNvSpPr/>
          <p:nvPr/>
        </p:nvSpPr>
        <p:spPr>
          <a:xfrm>
            <a:off x="785646" y="4348456"/>
            <a:ext cx="251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census_births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299E6-0BDF-DF3B-5FD6-D878FF350120}"/>
              </a:ext>
            </a:extLst>
          </p:cNvPr>
          <p:cNvSpPr/>
          <p:nvPr/>
        </p:nvSpPr>
        <p:spPr>
          <a:xfrm>
            <a:off x="1091819" y="5490680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ssa_births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243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1C6-8BDE-CEAC-6B8F-A06526E0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F082-890B-191E-0543-10FD93F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Let’s check that these have the same counts of babies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column do SSA births and Census births share?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Do they have identical values in that column? </a:t>
            </a:r>
          </a:p>
          <a:p>
            <a:pPr lvl="1"/>
            <a:r>
              <a:rPr lang="en-US" sz="2200" dirty="0">
                <a:latin typeface="+mj-lt"/>
                <a:cs typeface="Consolas" panose="020B0609020204030204" pitchFamily="49" charset="0"/>
              </a:rPr>
              <a:t>What will happen if we do an inner join?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76D9B4F-3127-29C6-CBB1-95CE8F1C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269" y="2355523"/>
            <a:ext cx="8302274" cy="490588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910EE8-9691-5357-502C-7BBD278C3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" y="3727647"/>
            <a:ext cx="3386569" cy="10808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72973D-A408-F310-1981-8BB1EAB020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830"/>
          <a:stretch/>
        </p:blipFill>
        <p:spPr>
          <a:xfrm>
            <a:off x="33376" y="4933231"/>
            <a:ext cx="3388960" cy="1051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EBB42B-4DFA-331D-FF90-18AE2CC3D6C7}"/>
              </a:ext>
            </a:extLst>
          </p:cNvPr>
          <p:cNvSpPr/>
          <p:nvPr/>
        </p:nvSpPr>
        <p:spPr>
          <a:xfrm>
            <a:off x="785646" y="4348456"/>
            <a:ext cx="2510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census_births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F9B2C-6209-0D8D-6365-F245FECE7A58}"/>
              </a:ext>
            </a:extLst>
          </p:cNvPr>
          <p:cNvSpPr/>
          <p:nvPr/>
        </p:nvSpPr>
        <p:spPr>
          <a:xfrm>
            <a:off x="1091819" y="5490680"/>
            <a:ext cx="1898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ssa_births</a:t>
            </a:r>
            <a:endParaRPr lang="en-US" sz="32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left_join</a:t>
            </a:r>
            <a:r>
              <a:rPr lang="en-US" sz="2800" dirty="0">
                <a:latin typeface="Courier" pitchFamily="2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1AD2D9-DA55-7005-CE32-69415D30AD79}"/>
              </a:ext>
            </a:extLst>
          </p:cNvPr>
          <p:cNvSpPr/>
          <p:nvPr/>
        </p:nvSpPr>
        <p:spPr>
          <a:xfrm>
            <a:off x="4346346" y="2576289"/>
            <a:ext cx="6361044" cy="169627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do you think a left join does?</a:t>
            </a:r>
          </a:p>
        </p:txBody>
      </p:sp>
    </p:spTree>
    <p:extLst>
      <p:ext uri="{BB962C8B-B14F-4D97-AF65-F5344CB8AC3E}">
        <p14:creationId xmlns:p14="http://schemas.microsoft.com/office/powerpoint/2010/main" val="353356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C2842D-20A0-6EF6-165C-E2C23B8187EA}"/>
              </a:ext>
            </a:extLst>
          </p:cNvPr>
          <p:cNvCxnSpPr>
            <a:cxnSpLocks/>
          </p:cNvCxnSpPr>
          <p:nvPr/>
        </p:nvCxnSpPr>
        <p:spPr>
          <a:xfrm flipH="1" flipV="1">
            <a:off x="4904592" y="3973283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left_join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left table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5188877" y="3702040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430219" y="3520190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716404" y="3201908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802555" y="3237484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5037826" y="3510303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291353" y="382933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41542" y="4423325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left_join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9243" y="4143285"/>
            <a:ext cx="173472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4B3D722-2788-6F1E-9C6D-C7264DF7ABB9}"/>
              </a:ext>
            </a:extLst>
          </p:cNvPr>
          <p:cNvSpPr/>
          <p:nvPr/>
        </p:nvSpPr>
        <p:spPr>
          <a:xfrm>
            <a:off x="5805452" y="3304912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BD2AFF-7DB7-09CB-C1E3-7E107C64249D}"/>
              </a:ext>
            </a:extLst>
          </p:cNvPr>
          <p:cNvSpPr/>
          <p:nvPr/>
        </p:nvSpPr>
        <p:spPr>
          <a:xfrm>
            <a:off x="5798461" y="3870054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858D0A6-5645-4595-0BE5-0D7AAC4F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8803EE9-A36E-984A-46CD-1FF52AEF9D69}"/>
              </a:ext>
            </a:extLst>
          </p:cNvPr>
          <p:cNvSpPr/>
          <p:nvPr/>
        </p:nvSpPr>
        <p:spPr>
          <a:xfrm>
            <a:off x="5538849" y="4659176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53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512</TotalTime>
  <Words>985</Words>
  <Application>Microsoft Macintosh PowerPoint</Application>
  <PresentationFormat>Widescreen</PresentationFormat>
  <Paragraphs>263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Consolas</vt:lpstr>
      <vt:lpstr>Corbel</vt:lpstr>
      <vt:lpstr>Courier</vt:lpstr>
      <vt:lpstr>Wingdings 2</vt:lpstr>
      <vt:lpstr>Frame</vt:lpstr>
      <vt:lpstr>Data Science for Everyone – Data Wrangling – Joins 2</vt:lpstr>
      <vt:lpstr>Plan for Today</vt:lpstr>
      <vt:lpstr>Joins</vt:lpstr>
      <vt:lpstr>Example</vt:lpstr>
      <vt:lpstr>Example</vt:lpstr>
      <vt:lpstr>Example</vt:lpstr>
      <vt:lpstr>Example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31</cp:revision>
  <dcterms:created xsi:type="dcterms:W3CDTF">2022-07-07T13:23:27Z</dcterms:created>
  <dcterms:modified xsi:type="dcterms:W3CDTF">2023-10-16T19:56:08Z</dcterms:modified>
</cp:coreProperties>
</file>