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52"/>
  </p:notesMasterIdLst>
  <p:sldIdLst>
    <p:sldId id="282" r:id="rId2"/>
    <p:sldId id="257" r:id="rId3"/>
    <p:sldId id="270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278" r:id="rId12"/>
    <p:sldId id="279" r:id="rId13"/>
    <p:sldId id="281" r:id="rId14"/>
    <p:sldId id="283" r:id="rId15"/>
    <p:sldId id="313" r:id="rId16"/>
    <p:sldId id="314" r:id="rId17"/>
    <p:sldId id="315" r:id="rId18"/>
    <p:sldId id="316" r:id="rId19"/>
    <p:sldId id="280" r:id="rId20"/>
    <p:sldId id="317" r:id="rId21"/>
    <p:sldId id="293" r:id="rId22"/>
    <p:sldId id="284" r:id="rId23"/>
    <p:sldId id="318" r:id="rId24"/>
    <p:sldId id="286" r:id="rId25"/>
    <p:sldId id="319" r:id="rId26"/>
    <p:sldId id="320" r:id="rId27"/>
    <p:sldId id="321" r:id="rId28"/>
    <p:sldId id="322" r:id="rId29"/>
    <p:sldId id="323" r:id="rId30"/>
    <p:sldId id="285" r:id="rId31"/>
    <p:sldId id="287" r:id="rId32"/>
    <p:sldId id="290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294" r:id="rId41"/>
    <p:sldId id="332" r:id="rId42"/>
    <p:sldId id="289" r:id="rId43"/>
    <p:sldId id="297" r:id="rId44"/>
    <p:sldId id="298" r:id="rId45"/>
    <p:sldId id="299" r:id="rId46"/>
    <p:sldId id="303" r:id="rId47"/>
    <p:sldId id="300" r:id="rId48"/>
    <p:sldId id="302" r:id="rId49"/>
    <p:sldId id="304" r:id="rId50"/>
    <p:sldId id="30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observation spans 2 rows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values in a cell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3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values in a cell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1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0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0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4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1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values in a cell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0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4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8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76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41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2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5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9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3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57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values in a cell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4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6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7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82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4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08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5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3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9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87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043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7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53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/>
              <a:t>Separate observations in one row (What if I want to compare Republican, Independent, and Democrat?)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9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Columns 1999 and 2000 </a:t>
            </a:r>
            <a:r>
              <a:rPr lang="en-US" sz="1200" b="1" dirty="0"/>
              <a:t>contain separate observations </a:t>
            </a:r>
            <a:r>
              <a:rPr lang="en-US" sz="1200" dirty="0"/>
              <a:t>for two different years (and should therefore be separate rows)</a:t>
            </a:r>
          </a:p>
          <a:p>
            <a:pPr lvl="1"/>
            <a:r>
              <a:rPr lang="en-US" sz="1200" dirty="0"/>
              <a:t>Column names </a:t>
            </a:r>
            <a:r>
              <a:rPr lang="en-US" sz="1200" b="1" dirty="0"/>
              <a:t>contain important information </a:t>
            </a:r>
            <a:r>
              <a:rPr lang="en-US" sz="1200" dirty="0"/>
              <a:t>(and should therefore be </a:t>
            </a:r>
            <a:r>
              <a:rPr lang="en-US" sz="1200" b="1" dirty="0"/>
              <a:t>values</a:t>
            </a:r>
            <a:r>
              <a:rPr lang="en-US" sz="1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values in a cell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values in a cell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8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 – Tidy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311428"/>
            <a:ext cx="7315200" cy="567332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68BCA0-A82F-464E-DEC4-B863B2B2BD41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7589190-86EB-411A-A690-6C2E90B135D6}"/>
              </a:ext>
            </a:extLst>
          </p:cNvPr>
          <p:cNvSpPr/>
          <p:nvPr/>
        </p:nvSpPr>
        <p:spPr>
          <a:xfrm>
            <a:off x="6003235" y="5565912"/>
            <a:ext cx="901148" cy="80838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3DDB1B6-0BEE-4970-C82B-D71836D3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42" y="1210807"/>
            <a:ext cx="6460183" cy="39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6355C28-92F5-498B-FA4A-2F4D6B6A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9422" y="2140381"/>
            <a:ext cx="7315200" cy="2334902"/>
          </a:xfr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46C9E581-922E-E4FF-1A78-89DC4923684D}"/>
              </a:ext>
            </a:extLst>
          </p:cNvPr>
          <p:cNvSpPr txBox="1">
            <a:spLocks/>
          </p:cNvSpPr>
          <p:nvPr/>
        </p:nvSpPr>
        <p:spPr>
          <a:xfrm>
            <a:off x="3955926" y="311428"/>
            <a:ext cx="7315200" cy="567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When data is tidy, every column is a variable, every row is an observation, and every value has it’s own cell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3AA726-1275-5457-7C90-4148E2FE1362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</p:spTree>
    <p:extLst>
      <p:ext uri="{BB962C8B-B14F-4D97-AF65-F5344CB8AC3E}">
        <p14:creationId xmlns:p14="http://schemas.microsoft.com/office/powerpoint/2010/main" val="321839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9C71EA-A831-DE7B-5F39-A3982F526DF3}"/>
              </a:ext>
            </a:extLst>
          </p:cNvPr>
          <p:cNvSpPr txBox="1">
            <a:spLocks/>
          </p:cNvSpPr>
          <p:nvPr/>
        </p:nvSpPr>
        <p:spPr>
          <a:xfrm>
            <a:off x="3869268" y="864107"/>
            <a:ext cx="7315200" cy="5788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7B1B3CFC-093A-E481-A122-10D1A8EC3AD6}"/>
              </a:ext>
            </a:extLst>
          </p:cNvPr>
          <p:cNvSpPr txBox="1">
            <a:spLocks/>
          </p:cNvSpPr>
          <p:nvPr/>
        </p:nvSpPr>
        <p:spPr>
          <a:xfrm>
            <a:off x="3955926" y="311428"/>
            <a:ext cx="7315200" cy="567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336376-E0AF-1ACF-D749-EB3B951D0C2D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  <p:pic>
        <p:nvPicPr>
          <p:cNvPr id="10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E1C48EB6-98AB-332C-A479-C5118272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422" y="2140381"/>
            <a:ext cx="7315200" cy="2334902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5810DEA8-762B-812F-2ADB-2506E49B4991}"/>
              </a:ext>
            </a:extLst>
          </p:cNvPr>
          <p:cNvSpPr/>
          <p:nvPr/>
        </p:nvSpPr>
        <p:spPr>
          <a:xfrm>
            <a:off x="7103164" y="5565913"/>
            <a:ext cx="1285461" cy="80838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508F977-56D7-41E7-0234-36ED787BAFEB}"/>
              </a:ext>
            </a:extLst>
          </p:cNvPr>
          <p:cNvSpPr/>
          <p:nvPr/>
        </p:nvSpPr>
        <p:spPr>
          <a:xfrm>
            <a:off x="3955926" y="2486279"/>
            <a:ext cx="7043378" cy="38944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B9038DD2-54E0-E959-AFF5-678ED8724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817"/>
          <a:stretch/>
        </p:blipFill>
        <p:spPr>
          <a:xfrm>
            <a:off x="4505739" y="2198512"/>
            <a:ext cx="6103281" cy="2460975"/>
          </a:xfr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0B7FA56D-D62A-F838-98DC-EE59D7BE04E4}"/>
              </a:ext>
            </a:extLst>
          </p:cNvPr>
          <p:cNvSpPr txBox="1">
            <a:spLocks/>
          </p:cNvSpPr>
          <p:nvPr/>
        </p:nvSpPr>
        <p:spPr>
          <a:xfrm>
            <a:off x="3955926" y="311428"/>
            <a:ext cx="7315200" cy="567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A0CD2C-5795-8051-7FD7-626F15799479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</p:spTree>
    <p:extLst>
      <p:ext uri="{BB962C8B-B14F-4D97-AF65-F5344CB8AC3E}">
        <p14:creationId xmlns:p14="http://schemas.microsoft.com/office/powerpoint/2010/main" val="96538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B9038DD2-54E0-E959-AFF5-678ED8724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817"/>
          <a:stretch/>
        </p:blipFill>
        <p:spPr>
          <a:xfrm>
            <a:off x="4876433" y="2743202"/>
            <a:ext cx="4492854" cy="1811616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6C5CA7-69B3-E3CD-B085-443EF303DAF8}"/>
              </a:ext>
            </a:extLst>
          </p:cNvPr>
          <p:cNvSpPr txBox="1">
            <a:spLocks/>
          </p:cNvSpPr>
          <p:nvPr/>
        </p:nvSpPr>
        <p:spPr>
          <a:xfrm>
            <a:off x="3869268" y="864107"/>
            <a:ext cx="7315200" cy="5788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95FCC4A1-1AA7-3B86-893C-E4B7BDE4370A}"/>
              </a:ext>
            </a:extLst>
          </p:cNvPr>
          <p:cNvSpPr txBox="1">
            <a:spLocks/>
          </p:cNvSpPr>
          <p:nvPr/>
        </p:nvSpPr>
        <p:spPr>
          <a:xfrm>
            <a:off x="3955926" y="311428"/>
            <a:ext cx="7315200" cy="567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9BBE46-14F3-7F86-E18B-F1D49C198ED7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  <p:pic>
        <p:nvPicPr>
          <p:cNvPr id="7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EA036BFC-8CC5-BF11-DAF0-7BDE231F2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"/>
          <a:stretch/>
        </p:blipFill>
        <p:spPr>
          <a:xfrm>
            <a:off x="4505739" y="2198512"/>
            <a:ext cx="6103281" cy="246097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986581A5-BDA0-CABD-AB71-58D2598D5FC3}"/>
              </a:ext>
            </a:extLst>
          </p:cNvPr>
          <p:cNvSpPr/>
          <p:nvPr/>
        </p:nvSpPr>
        <p:spPr>
          <a:xfrm>
            <a:off x="7103164" y="5565913"/>
            <a:ext cx="1285461" cy="80838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4B31A2A-AB3F-DBE4-28FD-D37497E10F8A}"/>
              </a:ext>
            </a:extLst>
          </p:cNvPr>
          <p:cNvSpPr/>
          <p:nvPr/>
        </p:nvSpPr>
        <p:spPr>
          <a:xfrm>
            <a:off x="7653130" y="2406628"/>
            <a:ext cx="2763079" cy="53535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9495A23-3860-B72B-9310-E12F1CFE0BAE}"/>
              </a:ext>
            </a:extLst>
          </p:cNvPr>
          <p:cNvSpPr/>
          <p:nvPr/>
        </p:nvSpPr>
        <p:spPr>
          <a:xfrm>
            <a:off x="4611758" y="3226985"/>
            <a:ext cx="5876970" cy="53535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9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834886"/>
            <a:ext cx="7315200" cy="5149861"/>
          </a:xfrm>
        </p:spPr>
        <p:txBody>
          <a:bodyPr anchor="t">
            <a:normAutofit/>
          </a:bodyPr>
          <a:lstStyle/>
          <a:p>
            <a:r>
              <a:rPr lang="en-US" sz="2400" dirty="0"/>
              <a:t>Uniformity makes learning tools easier </a:t>
            </a:r>
          </a:p>
          <a:p>
            <a:r>
              <a:rPr lang="en-US" sz="2400" dirty="0"/>
              <a:t>Most functions in the </a:t>
            </a:r>
            <a:r>
              <a:rPr lang="en-US" sz="2400" dirty="0" err="1"/>
              <a:t>tidyverse</a:t>
            </a:r>
            <a:r>
              <a:rPr lang="en-US" sz="2400" dirty="0"/>
              <a:t> are designed to work with tidy data (</a:t>
            </a:r>
            <a:r>
              <a:rPr lang="en-US" sz="2400" b="1" dirty="0" err="1"/>
              <a:t>tidy</a:t>
            </a:r>
            <a:r>
              <a:rPr lang="en-US" sz="2400" dirty="0" err="1"/>
              <a:t>verse</a:t>
            </a:r>
            <a:r>
              <a:rPr lang="en-US" sz="2400" dirty="0"/>
              <a:t>, get it? </a:t>
            </a:r>
            <a:r>
              <a:rPr lang="en-US" sz="2400" dirty="0">
                <a:sym typeface="Wingdings" pitchFamily="2" charset="2"/>
              </a:rPr>
              <a:t> ) 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Ex. </a:t>
            </a:r>
            <a:r>
              <a:rPr lang="en-US" sz="2200" dirty="0" err="1"/>
              <a:t>ggplot</a:t>
            </a:r>
            <a:r>
              <a:rPr lang="en-US" sz="2200" dirty="0"/>
              <a:t>, </a:t>
            </a:r>
            <a:r>
              <a:rPr lang="en-US" sz="2200" dirty="0" err="1"/>
              <a:t>dplyr</a:t>
            </a: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424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834886"/>
            <a:ext cx="7315200" cy="5149861"/>
          </a:xfrm>
        </p:spPr>
        <p:txBody>
          <a:bodyPr anchor="t">
            <a:normAutofit/>
          </a:bodyPr>
          <a:lstStyle/>
          <a:p>
            <a:r>
              <a:rPr lang="en-US" sz="2400" dirty="0"/>
              <a:t>Uniformity makes learning tools easier </a:t>
            </a:r>
          </a:p>
          <a:p>
            <a:r>
              <a:rPr lang="en-US" sz="2400" dirty="0"/>
              <a:t>Most functions in the </a:t>
            </a:r>
            <a:r>
              <a:rPr lang="en-US" sz="2400" dirty="0" err="1"/>
              <a:t>tidyverse</a:t>
            </a:r>
            <a:r>
              <a:rPr lang="en-US" sz="2400" dirty="0"/>
              <a:t> are designed to work with tidy data (</a:t>
            </a:r>
            <a:r>
              <a:rPr lang="en-US" sz="2400" b="1" dirty="0" err="1"/>
              <a:t>tidy</a:t>
            </a:r>
            <a:r>
              <a:rPr lang="en-US" sz="2400" dirty="0" err="1"/>
              <a:t>verse</a:t>
            </a:r>
            <a:r>
              <a:rPr lang="en-US" sz="2400" dirty="0"/>
              <a:t>, get it? </a:t>
            </a:r>
            <a:r>
              <a:rPr lang="en-US" sz="2400" dirty="0">
                <a:sym typeface="Wingdings" pitchFamily="2" charset="2"/>
              </a:rPr>
              <a:t> ) 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Ex. </a:t>
            </a:r>
            <a:r>
              <a:rPr lang="en-US" sz="2200" dirty="0" err="1"/>
              <a:t>ggplot</a:t>
            </a:r>
            <a:r>
              <a:rPr lang="en-US" sz="2200" dirty="0"/>
              <a:t>, </a:t>
            </a:r>
            <a:r>
              <a:rPr lang="en-US" sz="2200" dirty="0" err="1"/>
              <a:t>dplyr</a:t>
            </a: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E8EAD9D-D585-981E-2E1E-525CB2AD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06" y="3290402"/>
            <a:ext cx="4671239" cy="306606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1BE1F4-4CD8-BD0E-D5B0-3236035D652A}"/>
              </a:ext>
            </a:extLst>
          </p:cNvPr>
          <p:cNvSpPr/>
          <p:nvPr/>
        </p:nvSpPr>
        <p:spPr>
          <a:xfrm>
            <a:off x="3955926" y="2435637"/>
            <a:ext cx="7315200" cy="9933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Can you calculate case rate with one line of code for table3?</a:t>
            </a:r>
          </a:p>
        </p:txBody>
      </p:sp>
    </p:spTree>
    <p:extLst>
      <p:ext uri="{BB962C8B-B14F-4D97-AF65-F5344CB8AC3E}">
        <p14:creationId xmlns:p14="http://schemas.microsoft.com/office/powerpoint/2010/main" val="346484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834886"/>
            <a:ext cx="7315200" cy="5149861"/>
          </a:xfrm>
        </p:spPr>
        <p:txBody>
          <a:bodyPr anchor="t">
            <a:normAutofit/>
          </a:bodyPr>
          <a:lstStyle/>
          <a:p>
            <a:r>
              <a:rPr lang="en-US" sz="2400" dirty="0"/>
              <a:t>Uniformity makes learning tools easier </a:t>
            </a:r>
          </a:p>
          <a:p>
            <a:r>
              <a:rPr lang="en-US" sz="2400" dirty="0"/>
              <a:t>Most functions in the </a:t>
            </a:r>
            <a:r>
              <a:rPr lang="en-US" sz="2400" dirty="0" err="1"/>
              <a:t>tidyverse</a:t>
            </a:r>
            <a:r>
              <a:rPr lang="en-US" sz="2400" dirty="0"/>
              <a:t> are designed to work with tidy data (</a:t>
            </a:r>
            <a:r>
              <a:rPr lang="en-US" sz="2400" b="1" dirty="0" err="1"/>
              <a:t>tidy</a:t>
            </a:r>
            <a:r>
              <a:rPr lang="en-US" sz="2400" dirty="0" err="1"/>
              <a:t>verse</a:t>
            </a:r>
            <a:r>
              <a:rPr lang="en-US" sz="2400" dirty="0"/>
              <a:t>, get it? </a:t>
            </a:r>
            <a:r>
              <a:rPr lang="en-US" sz="2400" dirty="0">
                <a:sym typeface="Wingdings" pitchFamily="2" charset="2"/>
              </a:rPr>
              <a:t> ) 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Ex. </a:t>
            </a:r>
            <a:r>
              <a:rPr lang="en-US" sz="2200" dirty="0" err="1"/>
              <a:t>ggplot</a:t>
            </a:r>
            <a:r>
              <a:rPr lang="en-US" sz="2200" dirty="0"/>
              <a:t>, </a:t>
            </a:r>
            <a:r>
              <a:rPr lang="en-US" sz="2200" dirty="0" err="1"/>
              <a:t>dplyr</a:t>
            </a: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1BE1F4-4CD8-BD0E-D5B0-3236035D652A}"/>
              </a:ext>
            </a:extLst>
          </p:cNvPr>
          <p:cNvSpPr/>
          <p:nvPr/>
        </p:nvSpPr>
        <p:spPr>
          <a:xfrm>
            <a:off x="3955926" y="2435637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about table1?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C0D01CC-22DD-C00C-5090-FB0A296B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55" y="3274635"/>
            <a:ext cx="5102941" cy="31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834886"/>
            <a:ext cx="7315200" cy="5149861"/>
          </a:xfrm>
        </p:spPr>
        <p:txBody>
          <a:bodyPr anchor="t">
            <a:normAutofit/>
          </a:bodyPr>
          <a:lstStyle/>
          <a:p>
            <a:r>
              <a:rPr lang="en-US" sz="2400" dirty="0"/>
              <a:t>Uniformity makes learning tools easier </a:t>
            </a:r>
          </a:p>
          <a:p>
            <a:r>
              <a:rPr lang="en-US" sz="2400" dirty="0"/>
              <a:t>Most functions in the </a:t>
            </a:r>
            <a:r>
              <a:rPr lang="en-US" sz="2400" dirty="0" err="1"/>
              <a:t>tidyverse</a:t>
            </a:r>
            <a:r>
              <a:rPr lang="en-US" sz="2400" dirty="0"/>
              <a:t> are designed to work with tidy data (</a:t>
            </a:r>
            <a:r>
              <a:rPr lang="en-US" sz="2400" b="1" dirty="0" err="1"/>
              <a:t>tidy</a:t>
            </a:r>
            <a:r>
              <a:rPr lang="en-US" sz="2400" dirty="0" err="1"/>
              <a:t>verse</a:t>
            </a:r>
            <a:r>
              <a:rPr lang="en-US" sz="2400" dirty="0"/>
              <a:t>, get it? </a:t>
            </a:r>
            <a:r>
              <a:rPr lang="en-US" sz="2400" dirty="0">
                <a:sym typeface="Wingdings" pitchFamily="2" charset="2"/>
              </a:rPr>
              <a:t> ) 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Ex. </a:t>
            </a:r>
            <a:r>
              <a:rPr lang="en-US" sz="2200" dirty="0" err="1"/>
              <a:t>ggplot</a:t>
            </a:r>
            <a:r>
              <a:rPr lang="en-US" sz="2200" dirty="0"/>
              <a:t>, </a:t>
            </a:r>
            <a:r>
              <a:rPr lang="en-US" sz="2200" dirty="0" err="1"/>
              <a:t>dplyr</a:t>
            </a: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1BE1F4-4CD8-BD0E-D5B0-3236035D652A}"/>
              </a:ext>
            </a:extLst>
          </p:cNvPr>
          <p:cNvSpPr/>
          <p:nvPr/>
        </p:nvSpPr>
        <p:spPr>
          <a:xfrm>
            <a:off x="3955926" y="2435637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about table1?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C0D01CC-22DD-C00C-5090-FB0A296B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55" y="3274635"/>
            <a:ext cx="5102941" cy="3140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40E85A-561C-1A9E-B218-307B878A534B}"/>
              </a:ext>
            </a:extLst>
          </p:cNvPr>
          <p:cNvSpPr/>
          <p:nvPr/>
        </p:nvSpPr>
        <p:spPr>
          <a:xfrm>
            <a:off x="3737264" y="742975"/>
            <a:ext cx="7964555" cy="1488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table1 %&gt;%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mutate(rate = cases / population * 10000)</a:t>
            </a:r>
          </a:p>
        </p:txBody>
      </p:sp>
    </p:spTree>
    <p:extLst>
      <p:ext uri="{BB962C8B-B14F-4D97-AF65-F5344CB8AC3E}">
        <p14:creationId xmlns:p14="http://schemas.microsoft.com/office/powerpoint/2010/main" val="164804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care?</a:t>
            </a:r>
          </a:p>
        </p:txBody>
      </p:sp>
      <p:pic>
        <p:nvPicPr>
          <p:cNvPr id="3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CE0304A-D0A9-2C6F-2947-EC504D3CA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9422" y="2140381"/>
            <a:ext cx="7315200" cy="2334902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DEF097-9E12-FAC2-18CD-88E4A859DF3E}"/>
              </a:ext>
            </a:extLst>
          </p:cNvPr>
          <p:cNvSpPr/>
          <p:nvPr/>
        </p:nvSpPr>
        <p:spPr>
          <a:xfrm>
            <a:off x="3929422" y="567080"/>
            <a:ext cx="7315200" cy="13279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would you plot a line chart for this data with a line for each party?</a:t>
            </a:r>
          </a:p>
        </p:txBody>
      </p:sp>
    </p:spTree>
    <p:extLst>
      <p:ext uri="{BB962C8B-B14F-4D97-AF65-F5344CB8AC3E}">
        <p14:creationId xmlns:p14="http://schemas.microsoft.com/office/powerpoint/2010/main" val="98274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Define Tidy data </a:t>
            </a:r>
          </a:p>
          <a:p>
            <a:r>
              <a:rPr lang="en-US" sz="3200" dirty="0"/>
              <a:t>Clean </a:t>
            </a:r>
            <a:r>
              <a:rPr lang="en-US" sz="3200"/>
              <a:t>messy data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care?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93ED10EF-F081-E913-0BC2-89DAC621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48" y="212034"/>
            <a:ext cx="8227301" cy="6221896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B38F7FD1-4C80-D92B-9214-3C079E28276D}"/>
              </a:ext>
            </a:extLst>
          </p:cNvPr>
          <p:cNvSpPr/>
          <p:nvPr/>
        </p:nvSpPr>
        <p:spPr>
          <a:xfrm>
            <a:off x="4041913" y="901148"/>
            <a:ext cx="3935896" cy="583095"/>
          </a:xfrm>
          <a:prstGeom prst="frame">
            <a:avLst>
              <a:gd name="adj1" fmla="val 50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7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How do we make data Tidy?</a:t>
            </a:r>
          </a:p>
        </p:txBody>
      </p:sp>
    </p:spTree>
    <p:extLst>
      <p:ext uri="{BB962C8B-B14F-4D97-AF65-F5344CB8AC3E}">
        <p14:creationId xmlns:p14="http://schemas.microsoft.com/office/powerpoint/2010/main" val="341003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How do we make data Tidy?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pic>
        <p:nvPicPr>
          <p:cNvPr id="4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0C26A5F-495A-9501-AECE-998B1767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63" y="2192949"/>
            <a:ext cx="6281898" cy="200508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794882-00E8-4E92-361C-C643A6D50F1A}"/>
              </a:ext>
            </a:extLst>
          </p:cNvPr>
          <p:cNvSpPr/>
          <p:nvPr/>
        </p:nvSpPr>
        <p:spPr>
          <a:xfrm>
            <a:off x="3935712" y="1384566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Re-write this table in a tidy format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0A89DF3-BC47-AF19-6EEB-C670E0AE14E7}"/>
              </a:ext>
            </a:extLst>
          </p:cNvPr>
          <p:cNvSpPr/>
          <p:nvPr/>
        </p:nvSpPr>
        <p:spPr>
          <a:xfrm>
            <a:off x="1709530" y="3333745"/>
            <a:ext cx="2596509" cy="808382"/>
          </a:xfrm>
          <a:prstGeom prst="wedgeRoundRectCallout">
            <a:avLst>
              <a:gd name="adj1" fmla="val 118795"/>
              <a:gd name="adj2" fmla="val -12670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These values are approval ratings</a:t>
            </a:r>
          </a:p>
        </p:txBody>
      </p:sp>
    </p:spTree>
    <p:extLst>
      <p:ext uri="{BB962C8B-B14F-4D97-AF65-F5344CB8AC3E}">
        <p14:creationId xmlns:p14="http://schemas.microsoft.com/office/powerpoint/2010/main" val="144644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How do we make data Tidy?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pic>
        <p:nvPicPr>
          <p:cNvPr id="4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0C26A5F-495A-9501-AECE-998B1767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63" y="2192949"/>
            <a:ext cx="6281898" cy="200508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794882-00E8-4E92-361C-C643A6D50F1A}"/>
              </a:ext>
            </a:extLst>
          </p:cNvPr>
          <p:cNvSpPr/>
          <p:nvPr/>
        </p:nvSpPr>
        <p:spPr>
          <a:xfrm>
            <a:off x="3935712" y="1384566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Re-write this table in a tidy format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CC0DA48-C153-B648-314E-E078E36A7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362" y="4307222"/>
            <a:ext cx="5445007" cy="21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5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How do we make data Tidy?</a:t>
            </a:r>
          </a:p>
          <a:p>
            <a:pPr lvl="1"/>
            <a:endParaRPr lang="en-US" sz="2600" dirty="0"/>
          </a:p>
        </p:txBody>
      </p:sp>
      <p:pic>
        <p:nvPicPr>
          <p:cNvPr id="5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E7C8BAE-769F-790F-E708-9615CADCC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"/>
          <a:stretch/>
        </p:blipFill>
        <p:spPr>
          <a:xfrm>
            <a:off x="5280441" y="2425150"/>
            <a:ext cx="4492854" cy="181161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B1AA05-8C42-F295-05C9-9C6FA6799BC0}"/>
              </a:ext>
            </a:extLst>
          </p:cNvPr>
          <p:cNvSpPr/>
          <p:nvPr/>
        </p:nvSpPr>
        <p:spPr>
          <a:xfrm>
            <a:off x="3935712" y="1384566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Re-write this table in a tidy format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239E2D3-5CB7-8418-EBE1-CC4CBB1932FB}"/>
              </a:ext>
            </a:extLst>
          </p:cNvPr>
          <p:cNvSpPr/>
          <p:nvPr/>
        </p:nvSpPr>
        <p:spPr>
          <a:xfrm>
            <a:off x="9595491" y="3280466"/>
            <a:ext cx="2596509" cy="808382"/>
          </a:xfrm>
          <a:prstGeom prst="wedgeRoundRectCallout">
            <a:avLst>
              <a:gd name="adj1" fmla="val -54736"/>
              <a:gd name="adj2" fmla="val -47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These values are cases</a:t>
            </a:r>
          </a:p>
        </p:txBody>
      </p:sp>
    </p:spTree>
    <p:extLst>
      <p:ext uri="{BB962C8B-B14F-4D97-AF65-F5344CB8AC3E}">
        <p14:creationId xmlns:p14="http://schemas.microsoft.com/office/powerpoint/2010/main" val="120935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How do we make data Tidy?</a:t>
            </a:r>
          </a:p>
          <a:p>
            <a:pPr lvl="1"/>
            <a:endParaRPr lang="en-US" sz="2600" dirty="0"/>
          </a:p>
        </p:txBody>
      </p:sp>
      <p:pic>
        <p:nvPicPr>
          <p:cNvPr id="5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E7C8BAE-769F-790F-E708-9615CADCC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"/>
          <a:stretch/>
        </p:blipFill>
        <p:spPr>
          <a:xfrm>
            <a:off x="2900758" y="2372846"/>
            <a:ext cx="4492854" cy="181161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B1AA05-8C42-F295-05C9-9C6FA6799BC0}"/>
              </a:ext>
            </a:extLst>
          </p:cNvPr>
          <p:cNvSpPr/>
          <p:nvPr/>
        </p:nvSpPr>
        <p:spPr>
          <a:xfrm>
            <a:off x="3935712" y="1384566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Re-write this table in a tidy format</a:t>
            </a:r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52D94237-6AC1-057D-107B-623EF642F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612" y="3633344"/>
            <a:ext cx="4141855" cy="30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21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6360"/>
            <a:ext cx="7315200" cy="5808388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was similar in these two cases?</a:t>
            </a:r>
          </a:p>
          <a:p>
            <a:pPr lvl="1"/>
            <a:endParaRPr lang="en-US" sz="2600" dirty="0"/>
          </a:p>
        </p:txBody>
      </p:sp>
      <p:pic>
        <p:nvPicPr>
          <p:cNvPr id="5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E7C8BAE-769F-790F-E708-9615CADCC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"/>
          <a:stretch/>
        </p:blipFill>
        <p:spPr>
          <a:xfrm>
            <a:off x="7267716" y="1772330"/>
            <a:ext cx="4492854" cy="1811616"/>
          </a:xfrm>
          <a:prstGeom prst="rect">
            <a:avLst/>
          </a:prstGeom>
        </p:spPr>
      </p:pic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52D94237-6AC1-057D-107B-623EF642F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3760946"/>
            <a:ext cx="3968476" cy="2920694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0FC2BF6-A2E3-1D0B-D9E4-E3AB4CF6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19" y="1772330"/>
            <a:ext cx="6281898" cy="2005088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C63DCED-23DF-BCF7-D0D5-698003C29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18" y="3886603"/>
            <a:ext cx="5445007" cy="219798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B955B3-7F50-FD45-3B42-02C64F984BE6}"/>
              </a:ext>
            </a:extLst>
          </p:cNvPr>
          <p:cNvSpPr/>
          <p:nvPr/>
        </p:nvSpPr>
        <p:spPr>
          <a:xfrm>
            <a:off x="3518269" y="235509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is similar in these two cases?</a:t>
            </a:r>
          </a:p>
        </p:txBody>
      </p:sp>
    </p:spTree>
    <p:extLst>
      <p:ext uri="{BB962C8B-B14F-4D97-AF65-F5344CB8AC3E}">
        <p14:creationId xmlns:p14="http://schemas.microsoft.com/office/powerpoint/2010/main" val="2428412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6360"/>
            <a:ext cx="7315200" cy="5808388"/>
          </a:xfrm>
        </p:spPr>
        <p:txBody>
          <a:bodyPr anchor="t">
            <a:normAutofit/>
          </a:bodyPr>
          <a:lstStyle/>
          <a:p>
            <a:r>
              <a:rPr lang="en-US" sz="2800" dirty="0"/>
              <a:t>Sometimes column headers contain data</a:t>
            </a:r>
          </a:p>
          <a:p>
            <a:pPr lvl="1"/>
            <a:endParaRPr lang="en-US" sz="2600" dirty="0"/>
          </a:p>
        </p:txBody>
      </p:sp>
      <p:pic>
        <p:nvPicPr>
          <p:cNvPr id="5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E7C8BAE-769F-790F-E708-9615CADCC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"/>
          <a:stretch/>
        </p:blipFill>
        <p:spPr>
          <a:xfrm>
            <a:off x="7267716" y="1772330"/>
            <a:ext cx="4492854" cy="1811616"/>
          </a:xfrm>
          <a:prstGeom prst="rect">
            <a:avLst/>
          </a:prstGeom>
        </p:spPr>
      </p:pic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52D94237-6AC1-057D-107B-623EF642F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3760946"/>
            <a:ext cx="3968476" cy="2920694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0FC2BF6-A2E3-1D0B-D9E4-E3AB4CF6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19" y="1772330"/>
            <a:ext cx="6281898" cy="2005088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C63DCED-23DF-BCF7-D0D5-698003C29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18" y="3886603"/>
            <a:ext cx="5445007" cy="2197984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92C9C8DA-F69B-F74E-0A57-5694BB0B04D8}"/>
              </a:ext>
            </a:extLst>
          </p:cNvPr>
          <p:cNvSpPr/>
          <p:nvPr/>
        </p:nvSpPr>
        <p:spPr>
          <a:xfrm>
            <a:off x="1404730" y="1772330"/>
            <a:ext cx="4041913" cy="38777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873D3D89-F095-52A5-908D-08941F5CDDB4}"/>
              </a:ext>
            </a:extLst>
          </p:cNvPr>
          <p:cNvSpPr/>
          <p:nvPr/>
        </p:nvSpPr>
        <p:spPr>
          <a:xfrm>
            <a:off x="9621078" y="1966217"/>
            <a:ext cx="1987826" cy="339661"/>
          </a:xfrm>
          <a:prstGeom prst="frame">
            <a:avLst>
              <a:gd name="adj1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38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6360"/>
            <a:ext cx="7315200" cy="5808388"/>
          </a:xfrm>
        </p:spPr>
        <p:txBody>
          <a:bodyPr anchor="t">
            <a:normAutofit/>
          </a:bodyPr>
          <a:lstStyle/>
          <a:p>
            <a:r>
              <a:rPr lang="en-US" sz="2800" dirty="0"/>
              <a:t>Sometimes column headers contain data</a:t>
            </a:r>
          </a:p>
          <a:p>
            <a:r>
              <a:rPr lang="en-US" sz="2800" dirty="0"/>
              <a:t>To correct this, we need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r>
              <a:rPr lang="en-US" sz="2800" dirty="0"/>
              <a:t> our table </a:t>
            </a:r>
          </a:p>
          <a:p>
            <a:pPr lvl="1"/>
            <a:endParaRPr lang="en-US" sz="2600" dirty="0"/>
          </a:p>
        </p:txBody>
      </p:sp>
      <p:pic>
        <p:nvPicPr>
          <p:cNvPr id="5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E7C8BAE-769F-790F-E708-9615CADCC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"/>
          <a:stretch/>
        </p:blipFill>
        <p:spPr>
          <a:xfrm>
            <a:off x="7267716" y="1772330"/>
            <a:ext cx="4492854" cy="1811616"/>
          </a:xfrm>
          <a:prstGeom prst="rect">
            <a:avLst/>
          </a:prstGeom>
        </p:spPr>
      </p:pic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52D94237-6AC1-057D-107B-623EF642F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3760946"/>
            <a:ext cx="3968476" cy="2920694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0FC2BF6-A2E3-1D0B-D9E4-E3AB4CF6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19" y="1772330"/>
            <a:ext cx="6281898" cy="2005088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C63DCED-23DF-BCF7-D0D5-698003C29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18" y="3886603"/>
            <a:ext cx="5445007" cy="2197984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92C9C8DA-F69B-F74E-0A57-5694BB0B04D8}"/>
              </a:ext>
            </a:extLst>
          </p:cNvPr>
          <p:cNvSpPr/>
          <p:nvPr/>
        </p:nvSpPr>
        <p:spPr>
          <a:xfrm>
            <a:off x="1404730" y="1772330"/>
            <a:ext cx="4041913" cy="38777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873D3D89-F095-52A5-908D-08941F5CDDB4}"/>
              </a:ext>
            </a:extLst>
          </p:cNvPr>
          <p:cNvSpPr/>
          <p:nvPr/>
        </p:nvSpPr>
        <p:spPr>
          <a:xfrm>
            <a:off x="9621078" y="1966217"/>
            <a:ext cx="1987826" cy="339661"/>
          </a:xfrm>
          <a:prstGeom prst="frame">
            <a:avLst>
              <a:gd name="adj1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7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6360"/>
            <a:ext cx="7315200" cy="5808388"/>
          </a:xfrm>
        </p:spPr>
        <p:txBody>
          <a:bodyPr anchor="t">
            <a:normAutofit/>
          </a:bodyPr>
          <a:lstStyle/>
          <a:p>
            <a:r>
              <a:rPr lang="en-US" sz="2800" dirty="0"/>
              <a:t>Sometimes column headers contain data</a:t>
            </a:r>
          </a:p>
          <a:p>
            <a:r>
              <a:rPr lang="en-US" sz="2800" dirty="0"/>
              <a:t>To correct this, we need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r>
              <a:rPr lang="en-US" sz="2800" dirty="0"/>
              <a:t> our table</a:t>
            </a:r>
          </a:p>
          <a:p>
            <a:r>
              <a:rPr lang="en-US" sz="2800" dirty="0"/>
              <a:t>When we move column headers to a variable, we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pivot_longer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600" dirty="0"/>
          </a:p>
        </p:txBody>
      </p:sp>
      <p:pic>
        <p:nvPicPr>
          <p:cNvPr id="5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E7C8BAE-769F-790F-E708-9615CADCC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"/>
          <a:stretch/>
        </p:blipFill>
        <p:spPr>
          <a:xfrm>
            <a:off x="7254464" y="2523192"/>
            <a:ext cx="4492854" cy="1811616"/>
          </a:xfrm>
          <a:prstGeom prst="rect">
            <a:avLst/>
          </a:prstGeom>
        </p:spPr>
      </p:pic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52D94237-6AC1-057D-107B-623EF642F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739" y="4511808"/>
            <a:ext cx="3968476" cy="2920694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0FC2BF6-A2E3-1D0B-D9E4-E3AB4CF6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67" y="2523192"/>
            <a:ext cx="6281898" cy="2005088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C63DCED-23DF-BCF7-D0D5-698003C29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66" y="4637465"/>
            <a:ext cx="5445007" cy="2197984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92C9C8DA-F69B-F74E-0A57-5694BB0B04D8}"/>
              </a:ext>
            </a:extLst>
          </p:cNvPr>
          <p:cNvSpPr/>
          <p:nvPr/>
        </p:nvSpPr>
        <p:spPr>
          <a:xfrm>
            <a:off x="1391478" y="2523192"/>
            <a:ext cx="4041913" cy="387774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873D3D89-F095-52A5-908D-08941F5CDDB4}"/>
              </a:ext>
            </a:extLst>
          </p:cNvPr>
          <p:cNvSpPr/>
          <p:nvPr/>
        </p:nvSpPr>
        <p:spPr>
          <a:xfrm>
            <a:off x="9607826" y="2717079"/>
            <a:ext cx="1987826" cy="339661"/>
          </a:xfrm>
          <a:prstGeom prst="frame">
            <a:avLst>
              <a:gd name="adj1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Table Vocabulary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3A22D1-52F3-8D82-D9CC-7E64CC9F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2"/>
          <a:stretch/>
        </p:blipFill>
        <p:spPr>
          <a:xfrm>
            <a:off x="3531854" y="3710674"/>
            <a:ext cx="8103556" cy="2359923"/>
          </a:xfrm>
        </p:spPr>
      </p:pic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0B8B6B-9A62-C95D-269F-2C986592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31854" y="787404"/>
            <a:ext cx="8103556" cy="2359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B6E38-42F7-A2C0-B713-982E64AE9A5E}"/>
              </a:ext>
            </a:extLst>
          </p:cNvPr>
          <p:cNvSpPr txBox="1"/>
          <p:nvPr/>
        </p:nvSpPr>
        <p:spPr>
          <a:xfrm>
            <a:off x="3988901" y="2690188"/>
            <a:ext cx="1775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971B1-B97A-E619-67B3-548E6F17E146}"/>
              </a:ext>
            </a:extLst>
          </p:cNvPr>
          <p:cNvSpPr txBox="1"/>
          <p:nvPr/>
        </p:nvSpPr>
        <p:spPr>
          <a:xfrm>
            <a:off x="6748744" y="2702140"/>
            <a:ext cx="1775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7B6B3-49FB-18E2-92E3-82330D6B7871}"/>
              </a:ext>
            </a:extLst>
          </p:cNvPr>
          <p:cNvSpPr txBox="1"/>
          <p:nvPr/>
        </p:nvSpPr>
        <p:spPr>
          <a:xfrm>
            <a:off x="9508587" y="2702140"/>
            <a:ext cx="1775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1389618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pivot_longer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Each observation gets its own row</a:t>
            </a: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Number of rows increases (table gets longer)</a:t>
            </a:r>
          </a:p>
          <a:p>
            <a:pPr lvl="1"/>
            <a:endParaRPr lang="en-US" sz="2600" dirty="0"/>
          </a:p>
        </p:txBody>
      </p:sp>
      <p:pic>
        <p:nvPicPr>
          <p:cNvPr id="4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0C26A5F-495A-9501-AECE-998B1767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63" y="2451367"/>
            <a:ext cx="6281898" cy="2005088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90EF0ADC-47E0-8707-8DC4-85181EA98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363" y="4860644"/>
            <a:ext cx="4426176" cy="178671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53D68F37-18AF-7FCF-A2FF-23AA13B2609D}"/>
              </a:ext>
            </a:extLst>
          </p:cNvPr>
          <p:cNvSpPr/>
          <p:nvPr/>
        </p:nvSpPr>
        <p:spPr>
          <a:xfrm>
            <a:off x="5208104" y="2451367"/>
            <a:ext cx="3896139" cy="649642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B993BD2-FF94-53AF-0F44-2B6A88F7A383}"/>
              </a:ext>
            </a:extLst>
          </p:cNvPr>
          <p:cNvSpPr/>
          <p:nvPr/>
        </p:nvSpPr>
        <p:spPr>
          <a:xfrm>
            <a:off x="6394174" y="5572253"/>
            <a:ext cx="2484365" cy="815375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3765395-A77C-12F8-4CD4-5916E4202267}"/>
              </a:ext>
            </a:extLst>
          </p:cNvPr>
          <p:cNvSpPr/>
          <p:nvPr/>
        </p:nvSpPr>
        <p:spPr>
          <a:xfrm>
            <a:off x="9104244" y="2776188"/>
            <a:ext cx="1311966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CBC431D-9054-4FC9-1A7C-EA1DCFC4C190}"/>
              </a:ext>
            </a:extLst>
          </p:cNvPr>
          <p:cNvSpPr/>
          <p:nvPr/>
        </p:nvSpPr>
        <p:spPr>
          <a:xfrm>
            <a:off x="5121966" y="5572253"/>
            <a:ext cx="1311966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EE5C0DCF-BA37-9194-3A6D-156152658348}"/>
              </a:ext>
            </a:extLst>
          </p:cNvPr>
          <p:cNvSpPr/>
          <p:nvPr/>
        </p:nvSpPr>
        <p:spPr>
          <a:xfrm>
            <a:off x="5115341" y="5803078"/>
            <a:ext cx="1311966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07110722-6927-EA74-0DCD-A78299E09837}"/>
              </a:ext>
            </a:extLst>
          </p:cNvPr>
          <p:cNvSpPr/>
          <p:nvPr/>
        </p:nvSpPr>
        <p:spPr>
          <a:xfrm>
            <a:off x="5121966" y="6062807"/>
            <a:ext cx="1311966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73196443-A72E-F211-D8CB-D3599BE876C0}"/>
              </a:ext>
            </a:extLst>
          </p:cNvPr>
          <p:cNvSpPr/>
          <p:nvPr/>
        </p:nvSpPr>
        <p:spPr>
          <a:xfrm rot="5400000">
            <a:off x="8397899" y="3105913"/>
            <a:ext cx="3840528" cy="2484366"/>
          </a:xfrm>
          <a:prstGeom prst="curvedDownArrow">
            <a:avLst>
              <a:gd name="adj1" fmla="val 6439"/>
              <a:gd name="adj2" fmla="val 26464"/>
              <a:gd name="adj3" fmla="val 30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C6E4C82E-C9C8-BDED-4574-1747AB0E3DB2}"/>
              </a:ext>
            </a:extLst>
          </p:cNvPr>
          <p:cNvSpPr/>
          <p:nvPr/>
        </p:nvSpPr>
        <p:spPr>
          <a:xfrm>
            <a:off x="9234225" y="2186956"/>
            <a:ext cx="856592" cy="186476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34AB50FE-47C0-6BA4-1C0F-A5906F4AD737}"/>
              </a:ext>
            </a:extLst>
          </p:cNvPr>
          <p:cNvSpPr/>
          <p:nvPr/>
        </p:nvSpPr>
        <p:spPr>
          <a:xfrm rot="1430662">
            <a:off x="10279141" y="2445378"/>
            <a:ext cx="856592" cy="186476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BFBB7D1F-E6B5-7244-ECAF-D98033531BF8}"/>
              </a:ext>
            </a:extLst>
          </p:cNvPr>
          <p:cNvSpPr/>
          <p:nvPr/>
        </p:nvSpPr>
        <p:spPr>
          <a:xfrm rot="3979017">
            <a:off x="11067598" y="3246018"/>
            <a:ext cx="856592" cy="186476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8DA49ECA-9134-0B29-683B-A6E15410C6A0}"/>
              </a:ext>
            </a:extLst>
          </p:cNvPr>
          <p:cNvSpPr/>
          <p:nvPr/>
        </p:nvSpPr>
        <p:spPr>
          <a:xfrm rot="5400000">
            <a:off x="11311400" y="4363216"/>
            <a:ext cx="856592" cy="186476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32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5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E7C8BAE-769F-790F-E708-9615CADCC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"/>
          <a:stretch/>
        </p:blipFill>
        <p:spPr>
          <a:xfrm>
            <a:off x="4869623" y="2160103"/>
            <a:ext cx="4492854" cy="1811616"/>
          </a:xfrm>
          <a:prstGeom prst="rect">
            <a:avLst/>
          </a:prstGeom>
        </p:spPr>
      </p:pic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C058C87-8692-6DE4-2EAD-B3AC7B14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623" y="4127834"/>
            <a:ext cx="4141855" cy="3048296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C244236C-3B18-EB56-B557-EFEE469938D2}"/>
              </a:ext>
            </a:extLst>
          </p:cNvPr>
          <p:cNvSpPr/>
          <p:nvPr/>
        </p:nvSpPr>
        <p:spPr>
          <a:xfrm>
            <a:off x="7354957" y="2403017"/>
            <a:ext cx="1828799" cy="851484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9146616-2E74-445D-14D6-A7EB520D2F03}"/>
              </a:ext>
            </a:extLst>
          </p:cNvPr>
          <p:cNvSpPr/>
          <p:nvPr/>
        </p:nvSpPr>
        <p:spPr>
          <a:xfrm>
            <a:off x="5592417" y="2978187"/>
            <a:ext cx="1692688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2777F57-1A6B-3FD3-9EAE-5B0E8469F6AC}"/>
              </a:ext>
            </a:extLst>
          </p:cNvPr>
          <p:cNvSpPr/>
          <p:nvPr/>
        </p:nvSpPr>
        <p:spPr>
          <a:xfrm>
            <a:off x="5486401" y="5197926"/>
            <a:ext cx="1692688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81AA66D-216B-CD83-C115-40F40DCE5063}"/>
              </a:ext>
            </a:extLst>
          </p:cNvPr>
          <p:cNvSpPr/>
          <p:nvPr/>
        </p:nvSpPr>
        <p:spPr>
          <a:xfrm>
            <a:off x="5486401" y="5489571"/>
            <a:ext cx="1692688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6A0F4E5-9B66-77DD-9B83-B195B3691E1B}"/>
              </a:ext>
            </a:extLst>
          </p:cNvPr>
          <p:cNvSpPr/>
          <p:nvPr/>
        </p:nvSpPr>
        <p:spPr>
          <a:xfrm>
            <a:off x="7218479" y="5134944"/>
            <a:ext cx="1792999" cy="679448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3A1231E6-799E-FF14-AC83-93179E803D9E}"/>
              </a:ext>
            </a:extLst>
          </p:cNvPr>
          <p:cNvSpPr/>
          <p:nvPr/>
        </p:nvSpPr>
        <p:spPr>
          <a:xfrm rot="5400000">
            <a:off x="8458453" y="3166384"/>
            <a:ext cx="3244099" cy="2138050"/>
          </a:xfrm>
          <a:prstGeom prst="curvedDownArrow">
            <a:avLst>
              <a:gd name="adj1" fmla="val 6439"/>
              <a:gd name="adj2" fmla="val 26464"/>
              <a:gd name="adj3" fmla="val 30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EC261A9-F0B8-AABB-223A-1D714D1D63D4}"/>
              </a:ext>
            </a:extLst>
          </p:cNvPr>
          <p:cNvSpPr/>
          <p:nvPr/>
        </p:nvSpPr>
        <p:spPr>
          <a:xfrm>
            <a:off x="9274117" y="2372483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1F8006D-BCFF-508B-A3A7-83A32A35A048}"/>
              </a:ext>
            </a:extLst>
          </p:cNvPr>
          <p:cNvSpPr/>
          <p:nvPr/>
        </p:nvSpPr>
        <p:spPr>
          <a:xfrm rot="1430662">
            <a:off x="10187268" y="2656275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376A7D3-FB33-A993-F693-591B1A6413D7}"/>
              </a:ext>
            </a:extLst>
          </p:cNvPr>
          <p:cNvSpPr/>
          <p:nvPr/>
        </p:nvSpPr>
        <p:spPr>
          <a:xfrm rot="3979017">
            <a:off x="10787992" y="3378409"/>
            <a:ext cx="723564" cy="160481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06834F9E-4467-6B94-0D0C-50D72AF654F3}"/>
              </a:ext>
            </a:extLst>
          </p:cNvPr>
          <p:cNvSpPr/>
          <p:nvPr/>
        </p:nvSpPr>
        <p:spPr>
          <a:xfrm rot="5400000">
            <a:off x="10874077" y="4283193"/>
            <a:ext cx="723564" cy="160482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072CD5B-5976-DDCF-85BA-F3D9A3E1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pivot_longer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Each observation gets its own row</a:t>
            </a: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Number of rows increases (table gets longer)</a:t>
            </a:r>
          </a:p>
          <a:p>
            <a:pPr lvl="1"/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9454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4EEB2-C503-0150-3687-E3795DD1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71" y="2323270"/>
            <a:ext cx="5532851" cy="2752311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657634E-17E2-28FA-F234-A841B222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2800" dirty="0"/>
              <a:t>How do we make data Tidy?</a:t>
            </a:r>
          </a:p>
          <a:p>
            <a:pPr lvl="1"/>
            <a:endParaRPr lang="en-US" sz="2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E91D58-378B-3575-B951-806D0898FFBD}"/>
              </a:ext>
            </a:extLst>
          </p:cNvPr>
          <p:cNvSpPr/>
          <p:nvPr/>
        </p:nvSpPr>
        <p:spPr>
          <a:xfrm>
            <a:off x="3935712" y="1384566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Re-write this table in a tidy format</a:t>
            </a:r>
          </a:p>
        </p:txBody>
      </p:sp>
    </p:spTree>
    <p:extLst>
      <p:ext uri="{BB962C8B-B14F-4D97-AF65-F5344CB8AC3E}">
        <p14:creationId xmlns:p14="http://schemas.microsoft.com/office/powerpoint/2010/main" val="642801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4EEB2-C503-0150-3687-E3795DD1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6" y="2238828"/>
            <a:ext cx="5532851" cy="2752311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657634E-17E2-28FA-F234-A841B222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2800" dirty="0"/>
              <a:t>How do we make data Tidy?</a:t>
            </a:r>
          </a:p>
          <a:p>
            <a:pPr lvl="1"/>
            <a:endParaRPr lang="en-US" sz="2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E91D58-378B-3575-B951-806D0898FFBD}"/>
              </a:ext>
            </a:extLst>
          </p:cNvPr>
          <p:cNvSpPr/>
          <p:nvPr/>
        </p:nvSpPr>
        <p:spPr>
          <a:xfrm>
            <a:off x="3935712" y="1384566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Re-write this table in a tidy format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5CCB14F-40AD-3D03-BD0A-9F42E6815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897" y="3997529"/>
            <a:ext cx="5187602" cy="27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8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657634E-17E2-28FA-F234-A841B222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2800" dirty="0"/>
              <a:t>How do we make data Tidy?</a:t>
            </a:r>
          </a:p>
          <a:p>
            <a:pPr lvl="1"/>
            <a:endParaRPr lang="en-US" sz="2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E91D58-378B-3575-B951-806D0898FFBD}"/>
              </a:ext>
            </a:extLst>
          </p:cNvPr>
          <p:cNvSpPr/>
          <p:nvPr/>
        </p:nvSpPr>
        <p:spPr>
          <a:xfrm>
            <a:off x="3935712" y="1384566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Re-write this table in a tidy format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D889A33-1F8E-1912-78F2-5A8F189D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"/>
          <a:stretch/>
        </p:blipFill>
        <p:spPr>
          <a:xfrm>
            <a:off x="4475326" y="3070989"/>
            <a:ext cx="3051542" cy="26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3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657634E-17E2-28FA-F234-A841B222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2800" dirty="0"/>
              <a:t>How do we make data Tidy?</a:t>
            </a:r>
          </a:p>
          <a:p>
            <a:pPr lvl="1"/>
            <a:endParaRPr lang="en-US" sz="2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E91D58-378B-3575-B951-806D0898FFBD}"/>
              </a:ext>
            </a:extLst>
          </p:cNvPr>
          <p:cNvSpPr/>
          <p:nvPr/>
        </p:nvSpPr>
        <p:spPr>
          <a:xfrm>
            <a:off x="3935712" y="1384566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Re-write this table in a tidy format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A234CC-69FF-C61B-10D2-00FBF95FE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"/>
          <a:stretch/>
        </p:blipFill>
        <p:spPr>
          <a:xfrm>
            <a:off x="4475326" y="3070989"/>
            <a:ext cx="3051542" cy="265403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AF5BABE-E281-4644-4157-3F88CBCBC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257" y="3653257"/>
            <a:ext cx="2470240" cy="18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31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76360"/>
            <a:ext cx="7315200" cy="5808388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was similar in these two cases?</a:t>
            </a:r>
          </a:p>
          <a:p>
            <a:pPr lvl="1"/>
            <a:endParaRPr lang="en-US" sz="26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B955B3-7F50-FD45-3B42-02C64F984BE6}"/>
              </a:ext>
            </a:extLst>
          </p:cNvPr>
          <p:cNvSpPr/>
          <p:nvPr/>
        </p:nvSpPr>
        <p:spPr>
          <a:xfrm>
            <a:off x="3518269" y="235509"/>
            <a:ext cx="7315200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is similar in these two cases?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426C-B20C-AD35-F26D-E052C9D7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96" y="1850112"/>
            <a:ext cx="5532851" cy="275231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637CAB5-12B6-B80F-4C8B-51B9428EC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347" y="4747891"/>
            <a:ext cx="5187602" cy="275231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63AB475-6A5E-0C83-CAC2-6CF3DE803A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7"/>
          <a:stretch/>
        </p:blipFill>
        <p:spPr>
          <a:xfrm>
            <a:off x="8108746" y="2101984"/>
            <a:ext cx="3051542" cy="265403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F486D5-B62F-BF42-24EB-DC458BFCF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397" y="5042501"/>
            <a:ext cx="2470240" cy="18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07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426C-B20C-AD35-F26D-E052C9D7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96" y="1850112"/>
            <a:ext cx="5532851" cy="275231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637CAB5-12B6-B80F-4C8B-51B9428EC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347" y="4747891"/>
            <a:ext cx="5187602" cy="275231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63AB475-6A5E-0C83-CAC2-6CF3DE803A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7"/>
          <a:stretch/>
        </p:blipFill>
        <p:spPr>
          <a:xfrm>
            <a:off x="8108746" y="2101984"/>
            <a:ext cx="3051542" cy="265403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F486D5-B62F-BF42-24EB-DC458BFCF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397" y="5042501"/>
            <a:ext cx="2470240" cy="1820177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3C0FEF6-F708-888B-A9BB-872105A7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176360"/>
            <a:ext cx="7819149" cy="5808388"/>
          </a:xfrm>
        </p:spPr>
        <p:txBody>
          <a:bodyPr anchor="t">
            <a:normAutofit/>
          </a:bodyPr>
          <a:lstStyle/>
          <a:p>
            <a:r>
              <a:rPr lang="en-US" sz="2800" dirty="0"/>
              <a:t>Sometimes observations are split between rows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6089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426C-B20C-AD35-F26D-E052C9D7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96" y="1850112"/>
            <a:ext cx="5532851" cy="275231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637CAB5-12B6-B80F-4C8B-51B9428EC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347" y="4747891"/>
            <a:ext cx="5187602" cy="275231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63AB475-6A5E-0C83-CAC2-6CF3DE803A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7"/>
          <a:stretch/>
        </p:blipFill>
        <p:spPr>
          <a:xfrm>
            <a:off x="8108746" y="2101984"/>
            <a:ext cx="3051542" cy="265403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F486D5-B62F-BF42-24EB-DC458BFCF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397" y="5042501"/>
            <a:ext cx="2470240" cy="1820177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3C0FEF6-F708-888B-A9BB-872105A7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176360"/>
            <a:ext cx="7819149" cy="5808388"/>
          </a:xfrm>
        </p:spPr>
        <p:txBody>
          <a:bodyPr anchor="t">
            <a:normAutofit/>
          </a:bodyPr>
          <a:lstStyle/>
          <a:p>
            <a:r>
              <a:rPr lang="en-US" sz="2800" dirty="0"/>
              <a:t>Sometimes observations are split between rows</a:t>
            </a:r>
          </a:p>
          <a:p>
            <a:r>
              <a:rPr lang="en-US" sz="2800" dirty="0"/>
              <a:t>To correct this we need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r>
              <a:rPr lang="en-US" sz="2800" dirty="0"/>
              <a:t> the table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06935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426C-B20C-AD35-F26D-E052C9D7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96" y="1850112"/>
            <a:ext cx="5532851" cy="275231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637CAB5-12B6-B80F-4C8B-51B9428EC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347" y="4747891"/>
            <a:ext cx="5187602" cy="275231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63AB475-6A5E-0C83-CAC2-6CF3DE803A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7"/>
          <a:stretch/>
        </p:blipFill>
        <p:spPr>
          <a:xfrm>
            <a:off x="8108746" y="2101984"/>
            <a:ext cx="3051542" cy="265403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F486D5-B62F-BF42-24EB-DC458BFCF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397" y="5042501"/>
            <a:ext cx="2470240" cy="1820177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3C0FEF6-F708-888B-A9BB-872105A7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176360"/>
            <a:ext cx="7819149" cy="5808388"/>
          </a:xfrm>
        </p:spPr>
        <p:txBody>
          <a:bodyPr anchor="t">
            <a:normAutofit/>
          </a:bodyPr>
          <a:lstStyle/>
          <a:p>
            <a:r>
              <a:rPr lang="en-US" sz="2800" dirty="0"/>
              <a:t>Sometimes observations are split between rows</a:t>
            </a:r>
          </a:p>
          <a:p>
            <a:r>
              <a:rPr lang="en-US" sz="2800" dirty="0"/>
              <a:t>To correct this we need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r>
              <a:rPr lang="en-US" sz="2800" dirty="0"/>
              <a:t> the table</a:t>
            </a:r>
          </a:p>
          <a:p>
            <a:r>
              <a:rPr lang="en-US" sz="2800" dirty="0"/>
              <a:t>When we move observations from multiple rows to one row, we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Table Vocabulary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3A22D1-52F3-8D82-D9CC-7E64CC9F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2"/>
          <a:stretch/>
        </p:blipFill>
        <p:spPr>
          <a:xfrm>
            <a:off x="3531854" y="3710674"/>
            <a:ext cx="8103556" cy="2359923"/>
          </a:xfrm>
        </p:spPr>
      </p:pic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0B8B6B-9A62-C95D-269F-2C986592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31854" y="787404"/>
            <a:ext cx="8103556" cy="2359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B6E38-42F7-A2C0-B713-982E64AE9A5E}"/>
              </a:ext>
            </a:extLst>
          </p:cNvPr>
          <p:cNvSpPr txBox="1"/>
          <p:nvPr/>
        </p:nvSpPr>
        <p:spPr>
          <a:xfrm>
            <a:off x="3988901" y="2690188"/>
            <a:ext cx="1775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971B1-B97A-E619-67B3-548E6F17E146}"/>
              </a:ext>
            </a:extLst>
          </p:cNvPr>
          <p:cNvSpPr txBox="1"/>
          <p:nvPr/>
        </p:nvSpPr>
        <p:spPr>
          <a:xfrm>
            <a:off x="6748744" y="2702140"/>
            <a:ext cx="1775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7B6B3-49FB-18E2-92E3-82330D6B7871}"/>
              </a:ext>
            </a:extLst>
          </p:cNvPr>
          <p:cNvSpPr txBox="1"/>
          <p:nvPr/>
        </p:nvSpPr>
        <p:spPr>
          <a:xfrm>
            <a:off x="9508587" y="2702140"/>
            <a:ext cx="1775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cells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C42A3F1-24C5-38AE-8AB9-EE22B30ADEE3}"/>
              </a:ext>
            </a:extLst>
          </p:cNvPr>
          <p:cNvSpPr/>
          <p:nvPr/>
        </p:nvSpPr>
        <p:spPr>
          <a:xfrm>
            <a:off x="3833265" y="980661"/>
            <a:ext cx="7682874" cy="2730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won’t always get data in this format; sometimes data collectors record data in different ways  </a:t>
            </a:r>
          </a:p>
        </p:txBody>
      </p:sp>
    </p:spTree>
    <p:extLst>
      <p:ext uri="{BB962C8B-B14F-4D97-AF65-F5344CB8AC3E}">
        <p14:creationId xmlns:p14="http://schemas.microsoft.com/office/powerpoint/2010/main" val="2686514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4EEB2-C503-0150-3687-E3795DD1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98" y="1673915"/>
            <a:ext cx="4978400" cy="24765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2DE01D-0EFA-B435-95AC-1BE75A71B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98" y="4368855"/>
            <a:ext cx="4572000" cy="24257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14BF3E9F-B42B-1DD2-37C8-C1755A449FF1}"/>
              </a:ext>
            </a:extLst>
          </p:cNvPr>
          <p:cNvSpPr/>
          <p:nvPr/>
        </p:nvSpPr>
        <p:spPr>
          <a:xfrm>
            <a:off x="7407598" y="2486422"/>
            <a:ext cx="2489200" cy="1072625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BA76B63-CC15-C8F5-2969-A131A436A59B}"/>
              </a:ext>
            </a:extLst>
          </p:cNvPr>
          <p:cNvSpPr/>
          <p:nvPr/>
        </p:nvSpPr>
        <p:spPr>
          <a:xfrm>
            <a:off x="5511710" y="2512926"/>
            <a:ext cx="1895888" cy="516832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EB10A36-01E4-E37D-DBB6-4061D675B3D7}"/>
              </a:ext>
            </a:extLst>
          </p:cNvPr>
          <p:cNvSpPr/>
          <p:nvPr/>
        </p:nvSpPr>
        <p:spPr>
          <a:xfrm>
            <a:off x="5524966" y="3003254"/>
            <a:ext cx="1895888" cy="555793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A235D11-662B-31AC-1443-7E176F43CBCE}"/>
              </a:ext>
            </a:extLst>
          </p:cNvPr>
          <p:cNvSpPr/>
          <p:nvPr/>
        </p:nvSpPr>
        <p:spPr>
          <a:xfrm>
            <a:off x="5511710" y="5172526"/>
            <a:ext cx="1895888" cy="260865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E2D6AA1-C6C1-DB62-62CD-6300A9813D67}"/>
              </a:ext>
            </a:extLst>
          </p:cNvPr>
          <p:cNvSpPr/>
          <p:nvPr/>
        </p:nvSpPr>
        <p:spPr>
          <a:xfrm>
            <a:off x="5511710" y="5433391"/>
            <a:ext cx="1895888" cy="260865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AC8120C-A3CF-46D1-FCB9-0355505EF9F6}"/>
              </a:ext>
            </a:extLst>
          </p:cNvPr>
          <p:cNvSpPr/>
          <p:nvPr/>
        </p:nvSpPr>
        <p:spPr>
          <a:xfrm>
            <a:off x="7420854" y="4640743"/>
            <a:ext cx="2489200" cy="1072625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F8D41094-0FC5-C353-884B-74ED4BE2F271}"/>
              </a:ext>
            </a:extLst>
          </p:cNvPr>
          <p:cNvSpPr/>
          <p:nvPr/>
        </p:nvSpPr>
        <p:spPr>
          <a:xfrm rot="5400000">
            <a:off x="9034019" y="3388965"/>
            <a:ext cx="2787943" cy="1035874"/>
          </a:xfrm>
          <a:prstGeom prst="curvedDownArrow">
            <a:avLst>
              <a:gd name="adj1" fmla="val 11436"/>
              <a:gd name="adj2" fmla="val 48478"/>
              <a:gd name="adj3" fmla="val 30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75E70C9-0E7D-68D1-C23E-FB7490072647}"/>
              </a:ext>
            </a:extLst>
          </p:cNvPr>
          <p:cNvSpPr/>
          <p:nvPr/>
        </p:nvSpPr>
        <p:spPr>
          <a:xfrm rot="5400000">
            <a:off x="10095400" y="2118890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05F3AD95-A3A2-D9BA-8EFF-7B1D0D02A2E1}"/>
              </a:ext>
            </a:extLst>
          </p:cNvPr>
          <p:cNvSpPr/>
          <p:nvPr/>
        </p:nvSpPr>
        <p:spPr>
          <a:xfrm rot="3571595">
            <a:off x="10577336" y="2578264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24E751A-F816-7AF9-97E9-655083B33B06}"/>
              </a:ext>
            </a:extLst>
          </p:cNvPr>
          <p:cNvSpPr/>
          <p:nvPr/>
        </p:nvSpPr>
        <p:spPr>
          <a:xfrm rot="1959184">
            <a:off x="10913726" y="3480288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6EE7876-B2E2-7C55-D897-4319AA7C6C71}"/>
              </a:ext>
            </a:extLst>
          </p:cNvPr>
          <p:cNvSpPr/>
          <p:nvPr/>
        </p:nvSpPr>
        <p:spPr>
          <a:xfrm>
            <a:off x="10961494" y="4238686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189694C-7BD1-5247-D8FD-367535BD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44557"/>
            <a:ext cx="7315200" cy="5640191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Each observation gets its own row</a:t>
            </a: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Number of rows decreases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0119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F4F36BC-95C4-EC40-8195-F402700F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"/>
          <a:stretch/>
        </p:blipFill>
        <p:spPr>
          <a:xfrm>
            <a:off x="5126299" y="1742172"/>
            <a:ext cx="3051542" cy="265403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1DF6D7-091C-650A-AD48-7695231A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950" y="4682689"/>
            <a:ext cx="2470240" cy="1820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4BF3E9F-B42B-1DD2-37C8-C1755A449FF1}"/>
              </a:ext>
            </a:extLst>
          </p:cNvPr>
          <p:cNvSpPr/>
          <p:nvPr/>
        </p:nvSpPr>
        <p:spPr>
          <a:xfrm>
            <a:off x="6096000" y="2586210"/>
            <a:ext cx="1791190" cy="1065602"/>
          </a:xfrm>
          <a:prstGeom prst="frame">
            <a:avLst>
              <a:gd name="adj1" fmla="val 309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BA76B63-CC15-C8F5-2969-A131A436A59B}"/>
              </a:ext>
            </a:extLst>
          </p:cNvPr>
          <p:cNvSpPr/>
          <p:nvPr/>
        </p:nvSpPr>
        <p:spPr>
          <a:xfrm>
            <a:off x="5339433" y="2605690"/>
            <a:ext cx="756567" cy="516832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EB10A36-01E4-E37D-DBB6-4061D675B3D7}"/>
              </a:ext>
            </a:extLst>
          </p:cNvPr>
          <p:cNvSpPr/>
          <p:nvPr/>
        </p:nvSpPr>
        <p:spPr>
          <a:xfrm>
            <a:off x="5352689" y="3096018"/>
            <a:ext cx="743311" cy="555793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A235D11-662B-31AC-1443-7E176F43CBCE}"/>
              </a:ext>
            </a:extLst>
          </p:cNvPr>
          <p:cNvSpPr/>
          <p:nvPr/>
        </p:nvSpPr>
        <p:spPr>
          <a:xfrm>
            <a:off x="5511710" y="5543584"/>
            <a:ext cx="915594" cy="260865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E2D6AA1-C6C1-DB62-62CD-6300A9813D67}"/>
              </a:ext>
            </a:extLst>
          </p:cNvPr>
          <p:cNvSpPr/>
          <p:nvPr/>
        </p:nvSpPr>
        <p:spPr>
          <a:xfrm>
            <a:off x="5511710" y="5804449"/>
            <a:ext cx="915594" cy="260865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AC8120C-A3CF-46D1-FCB9-0355505EF9F6}"/>
              </a:ext>
            </a:extLst>
          </p:cNvPr>
          <p:cNvSpPr/>
          <p:nvPr/>
        </p:nvSpPr>
        <p:spPr>
          <a:xfrm>
            <a:off x="6389694" y="4912123"/>
            <a:ext cx="1524000" cy="1153191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F8D41094-0FC5-C353-884B-74ED4BE2F271}"/>
              </a:ext>
            </a:extLst>
          </p:cNvPr>
          <p:cNvSpPr/>
          <p:nvPr/>
        </p:nvSpPr>
        <p:spPr>
          <a:xfrm rot="5400000">
            <a:off x="7059447" y="3494981"/>
            <a:ext cx="2787943" cy="1035874"/>
          </a:xfrm>
          <a:prstGeom prst="curvedDownArrow">
            <a:avLst>
              <a:gd name="adj1" fmla="val 11436"/>
              <a:gd name="adj2" fmla="val 48478"/>
              <a:gd name="adj3" fmla="val 30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75E70C9-0E7D-68D1-C23E-FB7490072647}"/>
              </a:ext>
            </a:extLst>
          </p:cNvPr>
          <p:cNvSpPr/>
          <p:nvPr/>
        </p:nvSpPr>
        <p:spPr>
          <a:xfrm rot="5400000">
            <a:off x="8120828" y="2224906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05F3AD95-A3A2-D9BA-8EFF-7B1D0D02A2E1}"/>
              </a:ext>
            </a:extLst>
          </p:cNvPr>
          <p:cNvSpPr/>
          <p:nvPr/>
        </p:nvSpPr>
        <p:spPr>
          <a:xfrm rot="3571595">
            <a:off x="8602764" y="2684280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24E751A-F816-7AF9-97E9-655083B33B06}"/>
              </a:ext>
            </a:extLst>
          </p:cNvPr>
          <p:cNvSpPr/>
          <p:nvPr/>
        </p:nvSpPr>
        <p:spPr>
          <a:xfrm rot="1959184">
            <a:off x="8939154" y="3586304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6EE7876-B2E2-7C55-D897-4319AA7C6C71}"/>
              </a:ext>
            </a:extLst>
          </p:cNvPr>
          <p:cNvSpPr/>
          <p:nvPr/>
        </p:nvSpPr>
        <p:spPr>
          <a:xfrm>
            <a:off x="8986922" y="4344702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189694C-7BD1-5247-D8FD-367535BD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44557"/>
            <a:ext cx="7315200" cy="5640191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Each observation gets its own row</a:t>
            </a: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Number of rows decreases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74506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6BC10-8C5D-B509-4FA1-B476A5DC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600" dirty="0" err="1">
                <a:latin typeface="Courier" pitchFamily="2" charset="0"/>
              </a:rPr>
              <a:t>tidyr</a:t>
            </a:r>
            <a:endParaRPr lang="en-US" sz="3600" dirty="0">
              <a:latin typeface="Courier" pitchFamily="2" charset="0"/>
            </a:endParaRPr>
          </a:p>
          <a:p>
            <a:pPr lvl="1"/>
            <a:r>
              <a:rPr lang="en-US" sz="2800" dirty="0"/>
              <a:t>R package that helps make data tidy</a:t>
            </a:r>
          </a:p>
          <a:p>
            <a:pPr lvl="1"/>
            <a:r>
              <a:rPr lang="en-US" sz="2800" dirty="0"/>
              <a:t>We will primarily use two functions:</a:t>
            </a:r>
          </a:p>
          <a:p>
            <a:pPr lvl="2"/>
            <a:r>
              <a:rPr lang="en-US" sz="2600" dirty="0" err="1">
                <a:latin typeface="Courier" pitchFamily="2" charset="0"/>
              </a:rPr>
              <a:t>pivot_longer</a:t>
            </a:r>
            <a:r>
              <a:rPr lang="en-US" sz="2600" dirty="0">
                <a:latin typeface="Courier" pitchFamily="2" charset="0"/>
              </a:rPr>
              <a:t>()</a:t>
            </a:r>
          </a:p>
          <a:p>
            <a:pPr lvl="2"/>
            <a:r>
              <a:rPr lang="en-US" sz="2600" dirty="0" err="1">
                <a:latin typeface="Courier" pitchFamily="2" charset="0"/>
              </a:rPr>
              <a:t>pivot_wider</a:t>
            </a:r>
            <a:r>
              <a:rPr lang="en-US" sz="2600" dirty="0">
                <a:latin typeface="Courier" pitchFamily="2" charset="0"/>
              </a:rPr>
              <a:t>() </a:t>
            </a:r>
            <a:endParaRPr lang="en-US" sz="3000" dirty="0">
              <a:latin typeface="Courier" pitchFamily="2" charset="0"/>
            </a:endParaRPr>
          </a:p>
          <a:p>
            <a:pPr lvl="1"/>
            <a:endParaRPr 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47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6BC10-8C5D-B509-4FA1-B476A5DC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61979"/>
          </a:xfrm>
        </p:spPr>
        <p:txBody>
          <a:bodyPr anchor="t">
            <a:normAutofit/>
          </a:bodyPr>
          <a:lstStyle/>
          <a:p>
            <a:r>
              <a:rPr lang="en-US" sz="3300" dirty="0" err="1">
                <a:latin typeface="Courier" pitchFamily="2" charset="0"/>
              </a:rPr>
              <a:t>tidyr</a:t>
            </a:r>
            <a:endParaRPr lang="en-US" sz="3300" dirty="0">
              <a:latin typeface="Courier" pitchFamily="2" charset="0"/>
            </a:endParaRPr>
          </a:p>
          <a:p>
            <a:pPr lvl="1"/>
            <a:r>
              <a:rPr lang="en-US" sz="2600" dirty="0" err="1">
                <a:latin typeface="Courier" pitchFamily="2" charset="0"/>
              </a:rPr>
              <a:t>pivot_longer</a:t>
            </a:r>
            <a:r>
              <a:rPr lang="en-US" sz="2600" dirty="0">
                <a:latin typeface="Courier" pitchFamily="2" charset="0"/>
              </a:rPr>
              <a:t>()</a:t>
            </a:r>
          </a:p>
          <a:p>
            <a:pPr lvl="3"/>
            <a:r>
              <a:rPr lang="en-US" sz="2200" dirty="0"/>
              <a:t>wide </a:t>
            </a:r>
            <a:r>
              <a:rPr lang="en-US" sz="2200" dirty="0">
                <a:sym typeface="Wingdings" pitchFamily="2" charset="2"/>
              </a:rPr>
              <a:t> narrow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BA7A059-4F6D-CFBE-875B-FF530A64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995" y="352482"/>
            <a:ext cx="3853345" cy="29340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1D863-8268-65A7-868F-067BF12EE6CB}"/>
              </a:ext>
            </a:extLst>
          </p:cNvPr>
          <p:cNvSpPr/>
          <p:nvPr/>
        </p:nvSpPr>
        <p:spPr>
          <a:xfrm>
            <a:off x="3741486" y="3357232"/>
            <a:ext cx="7761034" cy="1413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table4a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pivot_longer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(-country,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"year", 										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"cases")</a:t>
            </a:r>
          </a:p>
        </p:txBody>
      </p:sp>
    </p:spTree>
    <p:extLst>
      <p:ext uri="{BB962C8B-B14F-4D97-AF65-F5344CB8AC3E}">
        <p14:creationId xmlns:p14="http://schemas.microsoft.com/office/powerpoint/2010/main" val="4134820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6BC10-8C5D-B509-4FA1-B476A5DC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6197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3600" dirty="0" err="1">
                <a:latin typeface="Courier" pitchFamily="2" charset="0"/>
              </a:rPr>
              <a:t>tidyr</a:t>
            </a:r>
            <a:endParaRPr lang="en-US" sz="3600" dirty="0">
              <a:latin typeface="Courier" pitchFamily="2" charset="0"/>
            </a:endParaRPr>
          </a:p>
          <a:p>
            <a:pPr lvl="1"/>
            <a:r>
              <a:rPr lang="en-US" sz="2800" dirty="0" err="1">
                <a:latin typeface="Courier" pitchFamily="2" charset="0"/>
              </a:rPr>
              <a:t>pivot_longer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3"/>
            <a:r>
              <a:rPr lang="en-US" sz="2400" dirty="0"/>
              <a:t>wide </a:t>
            </a:r>
            <a:r>
              <a:rPr lang="en-US" sz="2400" dirty="0">
                <a:sym typeface="Wingdings" pitchFamily="2" charset="2"/>
              </a:rPr>
              <a:t> narrow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b="1" dirty="0">
                <a:latin typeface="Courier" pitchFamily="2" charset="0"/>
                <a:sym typeface="Wingdings" pitchFamily="2" charset="2"/>
              </a:rPr>
              <a:t>-country</a:t>
            </a:r>
            <a:r>
              <a:rPr lang="en-US" sz="2200" dirty="0">
                <a:sym typeface="Wingdings" pitchFamily="2" charset="2"/>
              </a:rPr>
              <a:t>: pivot all columns except country </a:t>
            </a:r>
          </a:p>
          <a:p>
            <a:r>
              <a:rPr lang="en-US" sz="2200" b="1" dirty="0" err="1">
                <a:latin typeface="Courier" pitchFamily="2" charset="0"/>
                <a:sym typeface="Wingdings" pitchFamily="2" charset="2"/>
              </a:rPr>
              <a:t>names_to</a:t>
            </a:r>
            <a:r>
              <a:rPr lang="en-US" sz="2200" b="1" dirty="0">
                <a:latin typeface="Courier" pitchFamily="2" charset="0"/>
                <a:sym typeface="Wingdings" pitchFamily="2" charset="2"/>
              </a:rPr>
              <a:t> = “year”</a:t>
            </a:r>
            <a:r>
              <a:rPr lang="en-US" sz="2200" b="1" dirty="0">
                <a:sym typeface="Wingdings" pitchFamily="2" charset="2"/>
              </a:rPr>
              <a:t>: </a:t>
            </a:r>
            <a:r>
              <a:rPr lang="en-US" sz="2200" dirty="0">
                <a:sym typeface="Wingdings" pitchFamily="2" charset="2"/>
              </a:rPr>
              <a:t>make a new column called year (into which we'll put the pivoted column names)</a:t>
            </a:r>
          </a:p>
          <a:p>
            <a:r>
              <a:rPr lang="en-US" sz="2200" b="1" dirty="0" err="1">
                <a:latin typeface="Courier" pitchFamily="2" charset="0"/>
                <a:sym typeface="Wingdings" pitchFamily="2" charset="2"/>
              </a:rPr>
              <a:t>values_to</a:t>
            </a:r>
            <a:r>
              <a:rPr lang="en-US" sz="2200" b="1" dirty="0">
                <a:latin typeface="Courier" pitchFamily="2" charset="0"/>
                <a:sym typeface="Wingdings" pitchFamily="2" charset="2"/>
              </a:rPr>
              <a:t> = “cases”</a:t>
            </a:r>
            <a:r>
              <a:rPr lang="en-US" sz="2200" dirty="0">
                <a:sym typeface="Wingdings" pitchFamily="2" charset="2"/>
              </a:rPr>
              <a:t>: make another new column called cases (into which we'll put the pivoted values)</a:t>
            </a:r>
            <a:endParaRPr lang="en-US" sz="2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BA7A059-4F6D-CFBE-875B-FF530A64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995" y="352482"/>
            <a:ext cx="3853345" cy="29340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1D863-8268-65A7-868F-067BF12EE6CB}"/>
              </a:ext>
            </a:extLst>
          </p:cNvPr>
          <p:cNvSpPr/>
          <p:nvPr/>
        </p:nvSpPr>
        <p:spPr>
          <a:xfrm>
            <a:off x="3741486" y="3357232"/>
            <a:ext cx="7761034" cy="1413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table4a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pivot_longer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(-country,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"year", 										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"cases")</a:t>
            </a:r>
          </a:p>
        </p:txBody>
      </p:sp>
    </p:spTree>
    <p:extLst>
      <p:ext uri="{BB962C8B-B14F-4D97-AF65-F5344CB8AC3E}">
        <p14:creationId xmlns:p14="http://schemas.microsoft.com/office/powerpoint/2010/main" val="315932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6BC10-8C5D-B509-4FA1-B476A5DC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61979"/>
          </a:xfrm>
        </p:spPr>
        <p:txBody>
          <a:bodyPr anchor="t">
            <a:normAutofit/>
          </a:bodyPr>
          <a:lstStyle/>
          <a:p>
            <a:r>
              <a:rPr lang="en-US" sz="3200" dirty="0" err="1">
                <a:latin typeface="Courier" pitchFamily="2" charset="0"/>
              </a:rPr>
              <a:t>tidyr</a:t>
            </a:r>
            <a:endParaRPr lang="en-US" sz="3200" dirty="0">
              <a:latin typeface="Courier" pitchFamily="2" charset="0"/>
            </a:endParaRPr>
          </a:p>
          <a:p>
            <a:pPr lvl="1"/>
            <a:r>
              <a:rPr lang="en-US" sz="2400" dirty="0" err="1">
                <a:latin typeface="Courier" pitchFamily="2" charset="0"/>
              </a:rPr>
              <a:t>pivot_wider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lvl="3"/>
            <a:r>
              <a:rPr lang="en-US" sz="2000" dirty="0"/>
              <a:t>narrow </a:t>
            </a:r>
            <a:r>
              <a:rPr lang="en-US" sz="2000" dirty="0">
                <a:sym typeface="Wingdings" pitchFamily="2" charset="2"/>
              </a:rPr>
              <a:t> wide </a:t>
            </a:r>
            <a:endParaRPr lang="en-US" sz="2000" dirty="0"/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1D863-8268-65A7-868F-067BF12EE6CB}"/>
              </a:ext>
            </a:extLst>
          </p:cNvPr>
          <p:cNvSpPr/>
          <p:nvPr/>
        </p:nvSpPr>
        <p:spPr>
          <a:xfrm>
            <a:off x="3741486" y="3357232"/>
            <a:ext cx="7761034" cy="1413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table2 %&gt;%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type,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count)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BA76C0B-012B-9637-D2D6-380985F711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1"/>
          <a:stretch/>
        </p:blipFill>
        <p:spPr>
          <a:xfrm>
            <a:off x="7434104" y="258418"/>
            <a:ext cx="4333735" cy="31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42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6BC10-8C5D-B509-4FA1-B476A5DC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6197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 err="1">
                <a:latin typeface="Courier" pitchFamily="2" charset="0"/>
              </a:rPr>
              <a:t>tidyr</a:t>
            </a:r>
            <a:endParaRPr lang="en-US" sz="3600" dirty="0">
              <a:latin typeface="Courier" pitchFamily="2" charset="0"/>
            </a:endParaRPr>
          </a:p>
          <a:p>
            <a:pPr lvl="1"/>
            <a:r>
              <a:rPr lang="en-US" sz="2800" dirty="0" err="1">
                <a:latin typeface="Courier" pitchFamily="2" charset="0"/>
              </a:rPr>
              <a:t>pivot_wider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3"/>
            <a:r>
              <a:rPr lang="en-US" sz="2400" dirty="0"/>
              <a:t>narrow </a:t>
            </a:r>
            <a:r>
              <a:rPr lang="en-US" sz="2400" dirty="0">
                <a:sym typeface="Wingdings" pitchFamily="2" charset="2"/>
              </a:rPr>
              <a:t> wide </a:t>
            </a:r>
            <a:endParaRPr lang="en-US" sz="2400" dirty="0"/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r>
              <a:rPr lang="en-US" sz="2200" b="1" dirty="0" err="1">
                <a:latin typeface="Courier" pitchFamily="2" charset="0"/>
                <a:sym typeface="Wingdings" pitchFamily="2" charset="2"/>
              </a:rPr>
              <a:t>names_from</a:t>
            </a:r>
            <a:r>
              <a:rPr lang="en-US" sz="2200" b="1" dirty="0">
                <a:latin typeface="Courier" pitchFamily="2" charset="0"/>
                <a:sym typeface="Wingdings" pitchFamily="2" charset="2"/>
              </a:rPr>
              <a:t> = type</a:t>
            </a:r>
            <a:r>
              <a:rPr lang="en-US" sz="2200" b="1" dirty="0">
                <a:sym typeface="Wingdings" pitchFamily="2" charset="2"/>
              </a:rPr>
              <a:t>: </a:t>
            </a:r>
            <a:r>
              <a:rPr lang="en-US" sz="2200" dirty="0"/>
              <a:t>grab the values in the column called </a:t>
            </a:r>
            <a:r>
              <a:rPr lang="en-US" sz="2200" dirty="0">
                <a:latin typeface="Courier" pitchFamily="2" charset="0"/>
              </a:rPr>
              <a:t>type</a:t>
            </a:r>
            <a:r>
              <a:rPr lang="en-US" sz="2200" dirty="0"/>
              <a:t> (we'll </a:t>
            </a:r>
            <a:r>
              <a:rPr lang="en-US" sz="2200" dirty="0">
                <a:latin typeface="Courier" pitchFamily="2" charset="0"/>
              </a:rPr>
              <a:t>pivot</a:t>
            </a:r>
            <a:r>
              <a:rPr lang="en-US" sz="2200" dirty="0"/>
              <a:t> these values out to become the names of our new columns)</a:t>
            </a:r>
            <a:endParaRPr lang="en-US" sz="2200" dirty="0">
              <a:sym typeface="Wingdings" pitchFamily="2" charset="2"/>
            </a:endParaRPr>
          </a:p>
          <a:p>
            <a:r>
              <a:rPr lang="en-US" sz="2200" b="1" dirty="0" err="1">
                <a:latin typeface="Courier" pitchFamily="2" charset="0"/>
                <a:sym typeface="Wingdings" pitchFamily="2" charset="2"/>
              </a:rPr>
              <a:t>values_from</a:t>
            </a:r>
            <a:r>
              <a:rPr lang="en-US" sz="2200" b="1" dirty="0">
                <a:latin typeface="Courier" pitchFamily="2" charset="0"/>
                <a:sym typeface="Wingdings" pitchFamily="2" charset="2"/>
              </a:rPr>
              <a:t> = count</a:t>
            </a:r>
            <a:r>
              <a:rPr lang="en-US" sz="2200" dirty="0">
                <a:sym typeface="Wingdings" pitchFamily="2" charset="2"/>
              </a:rPr>
              <a:t>: grab the values in the column called count (we'll pivot these across their corresponding columns)</a:t>
            </a:r>
            <a:endParaRPr lang="en-US" sz="2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1D863-8268-65A7-868F-067BF12EE6CB}"/>
              </a:ext>
            </a:extLst>
          </p:cNvPr>
          <p:cNvSpPr/>
          <p:nvPr/>
        </p:nvSpPr>
        <p:spPr>
          <a:xfrm>
            <a:off x="3741486" y="3357232"/>
            <a:ext cx="7761034" cy="1413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table2 %&gt;%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type,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count)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BA76C0B-012B-9637-D2D6-380985F711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1"/>
          <a:stretch/>
        </p:blipFill>
        <p:spPr>
          <a:xfrm>
            <a:off x="7434104" y="258418"/>
            <a:ext cx="4333735" cy="31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58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6355C28-92F5-498B-FA4A-2F4D6B6A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3609" y="2464904"/>
            <a:ext cx="6626518" cy="211508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9C71EA-A831-DE7B-5F39-A3982F526DF3}"/>
              </a:ext>
            </a:extLst>
          </p:cNvPr>
          <p:cNvSpPr txBox="1">
            <a:spLocks/>
          </p:cNvSpPr>
          <p:nvPr/>
        </p:nvSpPr>
        <p:spPr>
          <a:xfrm>
            <a:off x="3869268" y="864107"/>
            <a:ext cx="7315200" cy="5788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tend to use </a:t>
            </a:r>
            <a:r>
              <a:rPr lang="en-US" sz="2400" dirty="0" err="1">
                <a:latin typeface="Courier" pitchFamily="2" charset="0"/>
              </a:rPr>
              <a:t>pivot_longer</a:t>
            </a:r>
            <a:r>
              <a:rPr lang="en-US" sz="2400" dirty="0">
                <a:latin typeface="Courier" pitchFamily="2" charset="0"/>
              </a:rPr>
              <a:t>() </a:t>
            </a:r>
            <a:r>
              <a:rPr lang="en-US" sz="2400" dirty="0"/>
              <a:t>most often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42207C9B-A272-26AF-7182-F4B3BDE1D734}"/>
              </a:ext>
            </a:extLst>
          </p:cNvPr>
          <p:cNvSpPr/>
          <p:nvPr/>
        </p:nvSpPr>
        <p:spPr>
          <a:xfrm>
            <a:off x="3869267" y="1341300"/>
            <a:ext cx="7538117" cy="108384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Fill in the missing code below to pivot </a:t>
            </a:r>
            <a:r>
              <a:rPr lang="en-US" sz="2800" dirty="0" err="1"/>
              <a:t>presapproval</a:t>
            </a:r>
            <a:r>
              <a:rPr lang="en-US" sz="2800" dirty="0"/>
              <a:t> from wide form to long form.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000C5-42CD-A793-365C-F6A59BFAD388}"/>
              </a:ext>
            </a:extLst>
          </p:cNvPr>
          <p:cNvSpPr/>
          <p:nvPr/>
        </p:nvSpPr>
        <p:spPr>
          <a:xfrm>
            <a:off x="3757808" y="4512365"/>
            <a:ext cx="7761034" cy="1423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presapproval_tidy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presapproval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pivot_longer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- 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""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""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3499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9C71EA-A831-DE7B-5F39-A3982F526DF3}"/>
              </a:ext>
            </a:extLst>
          </p:cNvPr>
          <p:cNvSpPr txBox="1">
            <a:spLocks/>
          </p:cNvSpPr>
          <p:nvPr/>
        </p:nvSpPr>
        <p:spPr>
          <a:xfrm>
            <a:off x="3869268" y="864107"/>
            <a:ext cx="7315200" cy="5788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800" dirty="0"/>
              <a:t> </a:t>
            </a:r>
            <a:endParaRPr lang="en-US" sz="7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-</a:t>
            </a:r>
            <a:r>
              <a:rPr lang="en-US" dirty="0" err="1">
                <a:latin typeface="Courier" pitchFamily="2" charset="0"/>
              </a:rPr>
              <a:t>the_date</a:t>
            </a:r>
            <a:r>
              <a:rPr lang="en-US" dirty="0"/>
              <a:t>: pivot everything except </a:t>
            </a:r>
            <a:r>
              <a:rPr lang="en-US" dirty="0" err="1">
                <a:latin typeface="Courier" pitchFamily="2" charset="0"/>
              </a:rPr>
              <a:t>the_date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names_to</a:t>
            </a:r>
            <a:r>
              <a:rPr lang="en-US" dirty="0">
                <a:latin typeface="Courier" pitchFamily="2" charset="0"/>
              </a:rPr>
              <a:t> = “party”</a:t>
            </a:r>
            <a:r>
              <a:rPr lang="en-US" dirty="0"/>
              <a:t>: make a new column called party into which we’ll put pivoted column names </a:t>
            </a:r>
          </a:p>
          <a:p>
            <a:r>
              <a:rPr lang="en-US" dirty="0" err="1">
                <a:latin typeface="Courier" pitchFamily="2" charset="0"/>
              </a:rPr>
              <a:t>values_to</a:t>
            </a:r>
            <a:r>
              <a:rPr lang="en-US" dirty="0">
                <a:latin typeface="Courier" pitchFamily="2" charset="0"/>
              </a:rPr>
              <a:t> = “approval”</a:t>
            </a:r>
            <a:r>
              <a:rPr lang="en-US" dirty="0"/>
              <a:t>: make a new column called approval into which we’ll put pivoted values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6355C28-92F5-498B-FA4A-2F4D6B6A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9515" y="205410"/>
            <a:ext cx="5314704" cy="169637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D000C5-42CD-A793-365C-F6A59BFAD388}"/>
              </a:ext>
            </a:extLst>
          </p:cNvPr>
          <p:cNvSpPr/>
          <p:nvPr/>
        </p:nvSpPr>
        <p:spPr>
          <a:xfrm>
            <a:off x="3869268" y="1927322"/>
            <a:ext cx="6248400" cy="1404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presapproval_tidy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presapproval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pivot_longer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(-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the_date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names_to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"party"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values_to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"approval"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9E3A7846-3AD4-F667-914D-8B91A0BF9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646" y="5298929"/>
            <a:ext cx="3632443" cy="1466307"/>
          </a:xfrm>
          <a:prstGeom prst="rect">
            <a:avLst/>
          </a:prstGeom>
        </p:spPr>
      </p:pic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EC99E005-E273-62AA-A3FE-61B1A0420832}"/>
              </a:ext>
            </a:extLst>
          </p:cNvPr>
          <p:cNvSpPr/>
          <p:nvPr/>
        </p:nvSpPr>
        <p:spPr>
          <a:xfrm>
            <a:off x="10184219" y="1285461"/>
            <a:ext cx="1093381" cy="51020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85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93ED10EF-F081-E913-0BC2-89DAC621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48" y="212034"/>
            <a:ext cx="8227301" cy="62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311428"/>
            <a:ext cx="7315200" cy="567332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C9A650E-F7F2-F92E-9B2E-38BBF70B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88" y="1133343"/>
            <a:ext cx="6715815" cy="402948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68BCA0-A82F-464E-DEC4-B863B2B2BD41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</p:spTree>
    <p:extLst>
      <p:ext uri="{BB962C8B-B14F-4D97-AF65-F5344CB8AC3E}">
        <p14:creationId xmlns:p14="http://schemas.microsoft.com/office/powerpoint/2010/main" val="2059268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5D8A68F-B1A0-2D0E-070C-F9C052D6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69" y="477308"/>
            <a:ext cx="8312295" cy="59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5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311428"/>
            <a:ext cx="7315200" cy="567332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C9A650E-F7F2-F92E-9B2E-38BBF70B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88" y="1133343"/>
            <a:ext cx="6715815" cy="402948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68BCA0-A82F-464E-DEC4-B863B2B2BD41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7589190-86EB-411A-A690-6C2E90B135D6}"/>
              </a:ext>
            </a:extLst>
          </p:cNvPr>
          <p:cNvSpPr/>
          <p:nvPr/>
        </p:nvSpPr>
        <p:spPr>
          <a:xfrm>
            <a:off x="7063409" y="5592780"/>
            <a:ext cx="1351722" cy="76854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FE043AA6-F53E-CC3A-44AA-6751C9B1944E}"/>
              </a:ext>
            </a:extLst>
          </p:cNvPr>
          <p:cNvSpPr/>
          <p:nvPr/>
        </p:nvSpPr>
        <p:spPr>
          <a:xfrm>
            <a:off x="4611757" y="2640196"/>
            <a:ext cx="5791200" cy="686100"/>
          </a:xfrm>
          <a:prstGeom prst="frame">
            <a:avLst>
              <a:gd name="adj1" fmla="val 839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1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311428"/>
            <a:ext cx="7315200" cy="567332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68BCA0-A82F-464E-DEC4-B863B2B2BD41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9DF3004-62D4-0843-3F2A-58283B9C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1" y="1315828"/>
            <a:ext cx="5738191" cy="37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311428"/>
            <a:ext cx="7315200" cy="567332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68BCA0-A82F-464E-DEC4-B863B2B2BD41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7589190-86EB-411A-A690-6C2E90B135D6}"/>
              </a:ext>
            </a:extLst>
          </p:cNvPr>
          <p:cNvSpPr/>
          <p:nvPr/>
        </p:nvSpPr>
        <p:spPr>
          <a:xfrm>
            <a:off x="7063409" y="5592780"/>
            <a:ext cx="1351722" cy="76854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28DFE59-929D-E459-D987-76271F274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1" y="1315828"/>
            <a:ext cx="5738191" cy="37663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C2901FA2-3058-F797-26FA-A8DC0A2CE489}"/>
              </a:ext>
            </a:extLst>
          </p:cNvPr>
          <p:cNvSpPr/>
          <p:nvPr/>
        </p:nvSpPr>
        <p:spPr>
          <a:xfrm>
            <a:off x="7845287" y="2650434"/>
            <a:ext cx="1842052" cy="424069"/>
          </a:xfrm>
          <a:prstGeom prst="frame">
            <a:avLst>
              <a:gd name="adj1" fmla="val 1464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6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/ Tidy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FBC42-4091-5CAC-A71B-9A30974E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6" y="311428"/>
            <a:ext cx="7315200" cy="567332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it’s own cell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68BCA0-A82F-464E-DEC4-B863B2B2BD41}"/>
              </a:ext>
            </a:extLst>
          </p:cNvPr>
          <p:cNvSpPr/>
          <p:nvPr/>
        </p:nvSpPr>
        <p:spPr>
          <a:xfrm>
            <a:off x="4505739" y="5565913"/>
            <a:ext cx="6294783" cy="8083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Tidy or messy? Why?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A4DA619-E6D9-AE3A-A965-2430146A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42" y="1210807"/>
            <a:ext cx="6460183" cy="39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597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650</TotalTime>
  <Words>2317</Words>
  <Application>Microsoft Macintosh PowerPoint</Application>
  <PresentationFormat>Widescreen</PresentationFormat>
  <Paragraphs>315</Paragraphs>
  <Slides>50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Corbel</vt:lpstr>
      <vt:lpstr>Courier</vt:lpstr>
      <vt:lpstr>Wingdings 2</vt:lpstr>
      <vt:lpstr>Frame</vt:lpstr>
      <vt:lpstr>Data Science for Everyone – Data Wrangling – Tidy Data</vt:lpstr>
      <vt:lpstr>Plan for Today</vt:lpstr>
      <vt:lpstr>Reminder: Table Vocabulary</vt:lpstr>
      <vt:lpstr>Reminder: Table Vocabulary</vt:lpstr>
      <vt:lpstr>Messy / Tidy Data</vt:lpstr>
      <vt:lpstr>Messy / Tidy Data</vt:lpstr>
      <vt:lpstr>Messy / Tidy Data</vt:lpstr>
      <vt:lpstr>Messy / Tidy Data</vt:lpstr>
      <vt:lpstr>Messy / Tidy Data</vt:lpstr>
      <vt:lpstr>Messy / Tidy Data</vt:lpstr>
      <vt:lpstr>Messy / Tidy Data</vt:lpstr>
      <vt:lpstr>Messy / Tidy Data</vt:lpstr>
      <vt:lpstr>Messy / Tidy Data</vt:lpstr>
      <vt:lpstr>Messy / Tidy Data</vt:lpstr>
      <vt:lpstr>Why care?</vt:lpstr>
      <vt:lpstr>Why care?</vt:lpstr>
      <vt:lpstr>Why care?</vt:lpstr>
      <vt:lpstr>Why care?</vt:lpstr>
      <vt:lpstr>Why care?</vt:lpstr>
      <vt:lpstr>Why care?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Tidy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Tidy Data</vt:lpstr>
      <vt:lpstr>Tidy Data</vt:lpstr>
      <vt:lpstr>Tidy Data</vt:lpstr>
      <vt:lpstr>Tidy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35</cp:revision>
  <dcterms:created xsi:type="dcterms:W3CDTF">2022-07-07T13:23:27Z</dcterms:created>
  <dcterms:modified xsi:type="dcterms:W3CDTF">2023-10-17T15:32:40Z</dcterms:modified>
</cp:coreProperties>
</file>