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3"/>
  </p:notesMasterIdLst>
  <p:sldIdLst>
    <p:sldId id="282" r:id="rId2"/>
    <p:sldId id="257" r:id="rId3"/>
    <p:sldId id="306" r:id="rId4"/>
    <p:sldId id="285" r:id="rId5"/>
    <p:sldId id="287" r:id="rId6"/>
    <p:sldId id="294" r:id="rId7"/>
    <p:sldId id="332" r:id="rId8"/>
    <p:sldId id="289" r:id="rId9"/>
    <p:sldId id="297" r:id="rId10"/>
    <p:sldId id="333" r:id="rId11"/>
    <p:sldId id="334" r:id="rId12"/>
    <p:sldId id="336" r:id="rId13"/>
    <p:sldId id="299" r:id="rId14"/>
    <p:sldId id="337" r:id="rId15"/>
    <p:sldId id="338" r:id="rId16"/>
    <p:sldId id="340" r:id="rId17"/>
    <p:sldId id="341" r:id="rId18"/>
    <p:sldId id="342" r:id="rId19"/>
    <p:sldId id="343" r:id="rId20"/>
    <p:sldId id="344" r:id="rId21"/>
    <p:sldId id="34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41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4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67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1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7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0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is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. But teacher only needs </a:t>
            </a:r>
            <a:r>
              <a:rPr lang="en-US" dirty="0" err="1"/>
              <a:t>subject_id</a:t>
            </a:r>
            <a:r>
              <a:rPr lang="en-US" dirty="0"/>
              <a:t> to be retrieved. Thus, teacher is partially dependent on the table’s primary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5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dat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data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 – Tidy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BA7A059-4F6D-CFBE-875B-FF530A64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995" y="2128272"/>
            <a:ext cx="3853345" cy="29340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1D863-8268-65A7-868F-067BF12EE6CB}"/>
              </a:ext>
            </a:extLst>
          </p:cNvPr>
          <p:cNvSpPr/>
          <p:nvPr/>
        </p:nvSpPr>
        <p:spPr>
          <a:xfrm>
            <a:off x="3741486" y="5133022"/>
            <a:ext cx="7761034" cy="1413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table4a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pivot_longer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(-country,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"year", 										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"cases")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71E7D01-E35F-E57F-EC08-FFD2F82B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pivot_longer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>
                <a:sym typeface="Wingdings" pitchFamily="2" charset="2"/>
              </a:rPr>
              <a:t>Used when column headers contain data</a:t>
            </a:r>
          </a:p>
          <a:p>
            <a:pPr lvl="1"/>
            <a:r>
              <a:rPr lang="en-US" sz="2800" dirty="0">
                <a:sym typeface="Wingdings" pitchFamily="2" charset="2"/>
              </a:rPr>
              <a:t>Increases number of rows 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DF5D7C9-5192-B797-836B-B0E09727243D}"/>
              </a:ext>
            </a:extLst>
          </p:cNvPr>
          <p:cNvSpPr/>
          <p:nvPr/>
        </p:nvSpPr>
        <p:spPr>
          <a:xfrm>
            <a:off x="2590432" y="4180461"/>
            <a:ext cx="2557670" cy="742122"/>
          </a:xfrm>
          <a:prstGeom prst="wedgeRoundRectCallout">
            <a:avLst>
              <a:gd name="adj1" fmla="val 92846"/>
              <a:gd name="adj2" fmla="val 14107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of columns with values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9FB94F2-6901-7DC8-68FD-E9F1FE0FDFCB}"/>
              </a:ext>
            </a:extLst>
          </p:cNvPr>
          <p:cNvSpPr/>
          <p:nvPr/>
        </p:nvSpPr>
        <p:spPr>
          <a:xfrm>
            <a:off x="5856980" y="4180461"/>
            <a:ext cx="2690672" cy="742122"/>
          </a:xfrm>
          <a:prstGeom prst="wedgeRoundRectCallout">
            <a:avLst>
              <a:gd name="adj1" fmla="val 45234"/>
              <a:gd name="adj2" fmla="val 17142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column name for column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8930194-448A-0382-EEED-33F9816164D4}"/>
              </a:ext>
            </a:extLst>
          </p:cNvPr>
          <p:cNvSpPr/>
          <p:nvPr/>
        </p:nvSpPr>
        <p:spPr>
          <a:xfrm>
            <a:off x="8791489" y="4180461"/>
            <a:ext cx="2690672" cy="742122"/>
          </a:xfrm>
          <a:prstGeom prst="wedgeRoundRectCallout">
            <a:avLst>
              <a:gd name="adj1" fmla="val -38495"/>
              <a:gd name="adj2" fmla="val 20535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column name for cell data</a:t>
            </a:r>
          </a:p>
        </p:txBody>
      </p:sp>
    </p:spTree>
    <p:extLst>
      <p:ext uri="{BB962C8B-B14F-4D97-AF65-F5344CB8AC3E}">
        <p14:creationId xmlns:p14="http://schemas.microsoft.com/office/powerpoint/2010/main" val="136922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71E7D01-E35F-E57F-EC08-FFD2F82B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pivot_longer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>
                <a:sym typeface="Wingdings" pitchFamily="2" charset="2"/>
              </a:rPr>
              <a:t>Used when column headers contain data</a:t>
            </a:r>
          </a:p>
          <a:p>
            <a:pPr lvl="1"/>
            <a:r>
              <a:rPr lang="en-US" sz="2800" dirty="0">
                <a:sym typeface="Wingdings" pitchFamily="2" charset="2"/>
              </a:rPr>
              <a:t>Increases number of rows 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110180-A5DB-D017-374E-53CDA8C19C36}"/>
              </a:ext>
            </a:extLst>
          </p:cNvPr>
          <p:cNvSpPr/>
          <p:nvPr/>
        </p:nvSpPr>
        <p:spPr>
          <a:xfrm>
            <a:off x="4457056" y="1364974"/>
            <a:ext cx="5760370" cy="76862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would the code for this pivot be?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1C5FC94-1889-678F-7333-7F1004F8F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6"/>
          <a:stretch/>
        </p:blipFill>
        <p:spPr>
          <a:xfrm>
            <a:off x="4032252" y="2213114"/>
            <a:ext cx="7175500" cy="44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71E7D01-E35F-E57F-EC08-FFD2F82B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pivot_longer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>
                <a:sym typeface="Wingdings" pitchFamily="2" charset="2"/>
              </a:rPr>
              <a:t>Used when column headers contain data</a:t>
            </a:r>
          </a:p>
          <a:p>
            <a:pPr lvl="1"/>
            <a:r>
              <a:rPr lang="en-US" sz="2800" dirty="0">
                <a:sym typeface="Wingdings" pitchFamily="2" charset="2"/>
              </a:rPr>
              <a:t>Increases number of rows 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110180-A5DB-D017-374E-53CDA8C19C36}"/>
              </a:ext>
            </a:extLst>
          </p:cNvPr>
          <p:cNvSpPr/>
          <p:nvPr/>
        </p:nvSpPr>
        <p:spPr>
          <a:xfrm>
            <a:off x="4457056" y="1364974"/>
            <a:ext cx="5760370" cy="76862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would the code for this pivot be?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1C5FC94-1889-678F-7333-7F1004F8F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6"/>
          <a:stretch/>
        </p:blipFill>
        <p:spPr>
          <a:xfrm>
            <a:off x="4032252" y="2213114"/>
            <a:ext cx="3057661" cy="18920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02E13E-8626-FA08-4D22-F4117D66FA43}"/>
              </a:ext>
            </a:extLst>
          </p:cNvPr>
          <p:cNvSpPr/>
          <p:nvPr/>
        </p:nvSpPr>
        <p:spPr>
          <a:xfrm>
            <a:off x="3741486" y="5449954"/>
            <a:ext cx="7761034" cy="1096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 %&gt;%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pivot_longer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(-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the_date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 		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”party", 									  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”approval")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BB6B276-BDF4-9F5E-4653-2A27A8023B22}"/>
              </a:ext>
            </a:extLst>
          </p:cNvPr>
          <p:cNvSpPr/>
          <p:nvPr/>
        </p:nvSpPr>
        <p:spPr>
          <a:xfrm>
            <a:off x="3956127" y="4184636"/>
            <a:ext cx="2557670" cy="742122"/>
          </a:xfrm>
          <a:prstGeom prst="wedgeRoundRectCallout">
            <a:avLst>
              <a:gd name="adj1" fmla="val 92846"/>
              <a:gd name="adj2" fmla="val 14107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of columns with values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CC47C3C-053F-BB38-103E-729B5FA54FEF}"/>
              </a:ext>
            </a:extLst>
          </p:cNvPr>
          <p:cNvSpPr/>
          <p:nvPr/>
        </p:nvSpPr>
        <p:spPr>
          <a:xfrm>
            <a:off x="7222675" y="4184636"/>
            <a:ext cx="2690672" cy="742122"/>
          </a:xfrm>
          <a:prstGeom prst="wedgeRoundRectCallout">
            <a:avLst>
              <a:gd name="adj1" fmla="val 45234"/>
              <a:gd name="adj2" fmla="val 17142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column name for column data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B84D431-7E1B-E09A-8DAB-F071E12C60E6}"/>
              </a:ext>
            </a:extLst>
          </p:cNvPr>
          <p:cNvSpPr/>
          <p:nvPr/>
        </p:nvSpPr>
        <p:spPr>
          <a:xfrm>
            <a:off x="9501328" y="3363000"/>
            <a:ext cx="2690672" cy="742122"/>
          </a:xfrm>
          <a:prstGeom prst="wedgeRoundRectCallout">
            <a:avLst>
              <a:gd name="adj1" fmla="val -10914"/>
              <a:gd name="adj2" fmla="val 31785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column name for cell data</a:t>
            </a:r>
          </a:p>
        </p:txBody>
      </p:sp>
    </p:spTree>
    <p:extLst>
      <p:ext uri="{BB962C8B-B14F-4D97-AF65-F5344CB8AC3E}">
        <p14:creationId xmlns:p14="http://schemas.microsoft.com/office/powerpoint/2010/main" val="148490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A5B713-D0BD-0BF4-6B50-984F2E2F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98571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pivot_wider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>
                <a:sym typeface="Wingdings" pitchFamily="2" charset="2"/>
              </a:rPr>
              <a:t>Used when observations are split between rows</a:t>
            </a:r>
          </a:p>
          <a:p>
            <a:pPr lvl="1"/>
            <a:r>
              <a:rPr lang="en-US" sz="2800" dirty="0">
                <a:sym typeface="Wingdings" pitchFamily="2" charset="2"/>
              </a:rPr>
              <a:t>Decreases number of rows </a:t>
            </a:r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1D863-8268-65A7-868F-067BF12EE6CB}"/>
              </a:ext>
            </a:extLst>
          </p:cNvPr>
          <p:cNvSpPr/>
          <p:nvPr/>
        </p:nvSpPr>
        <p:spPr>
          <a:xfrm>
            <a:off x="3630635" y="2673647"/>
            <a:ext cx="8137203" cy="93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)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B83290D-CA73-92CB-ADCE-16100FEC354B}"/>
              </a:ext>
            </a:extLst>
          </p:cNvPr>
          <p:cNvSpPr/>
          <p:nvPr/>
        </p:nvSpPr>
        <p:spPr>
          <a:xfrm>
            <a:off x="3292797" y="4273226"/>
            <a:ext cx="2803203" cy="742122"/>
          </a:xfrm>
          <a:prstGeom prst="wedgeRoundRectCallout">
            <a:avLst>
              <a:gd name="adj1" fmla="val 68112"/>
              <a:gd name="adj2" fmla="val -166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Column to take new column names from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C6E42C21-01AE-C8DD-1422-27BCBE50B24E}"/>
              </a:ext>
            </a:extLst>
          </p:cNvPr>
          <p:cNvSpPr/>
          <p:nvPr/>
        </p:nvSpPr>
        <p:spPr>
          <a:xfrm>
            <a:off x="6559346" y="4273226"/>
            <a:ext cx="2690672" cy="742122"/>
          </a:xfrm>
          <a:prstGeom prst="wedgeRoundRectCallout">
            <a:avLst>
              <a:gd name="adj1" fmla="val 36369"/>
              <a:gd name="adj2" fmla="val -14821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Column to take values from </a:t>
            </a:r>
          </a:p>
        </p:txBody>
      </p:sp>
    </p:spTree>
    <p:extLst>
      <p:ext uri="{BB962C8B-B14F-4D97-AF65-F5344CB8AC3E}">
        <p14:creationId xmlns:p14="http://schemas.microsoft.com/office/powerpoint/2010/main" val="379484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A5B713-D0BD-0BF4-6B50-984F2E2F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98571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pivot_wider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>
                <a:sym typeface="Wingdings" pitchFamily="2" charset="2"/>
              </a:rPr>
              <a:t>Used when observations are split between rows</a:t>
            </a:r>
          </a:p>
          <a:p>
            <a:pPr lvl="1"/>
            <a:r>
              <a:rPr lang="en-US" sz="2800" dirty="0">
                <a:sym typeface="Wingdings" pitchFamily="2" charset="2"/>
              </a:rPr>
              <a:t>Decreases number of rows 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1D863-8268-65A7-868F-067BF12EE6CB}"/>
              </a:ext>
            </a:extLst>
          </p:cNvPr>
          <p:cNvSpPr/>
          <p:nvPr/>
        </p:nvSpPr>
        <p:spPr>
          <a:xfrm>
            <a:off x="3869267" y="5212535"/>
            <a:ext cx="7761034" cy="1413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table2 %&gt;%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type,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count)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BA76C0B-012B-9637-D2D6-380985F711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1"/>
          <a:stretch/>
        </p:blipFill>
        <p:spPr>
          <a:xfrm>
            <a:off x="7561885" y="2113721"/>
            <a:ext cx="4333735" cy="3125318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BC3CAD69-5714-A0C0-C743-F6C130ABA6D2}"/>
              </a:ext>
            </a:extLst>
          </p:cNvPr>
          <p:cNvSpPr/>
          <p:nvPr/>
        </p:nvSpPr>
        <p:spPr>
          <a:xfrm>
            <a:off x="2590431" y="4180461"/>
            <a:ext cx="3306785" cy="742122"/>
          </a:xfrm>
          <a:prstGeom prst="wedgeRoundRectCallout">
            <a:avLst>
              <a:gd name="adj1" fmla="val 81791"/>
              <a:gd name="adj2" fmla="val 16607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Column to take new column names from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5A4AA66-9419-7E09-75C8-BA0FD81A275D}"/>
              </a:ext>
            </a:extLst>
          </p:cNvPr>
          <p:cNvSpPr/>
          <p:nvPr/>
        </p:nvSpPr>
        <p:spPr>
          <a:xfrm>
            <a:off x="9355553" y="5157930"/>
            <a:ext cx="2690672" cy="742122"/>
          </a:xfrm>
          <a:prstGeom prst="wedgeRoundRectCallout">
            <a:avLst>
              <a:gd name="adj1" fmla="val -57210"/>
              <a:gd name="adj2" fmla="val 9285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Column to take values from </a:t>
            </a:r>
          </a:p>
        </p:txBody>
      </p:sp>
    </p:spTree>
    <p:extLst>
      <p:ext uri="{BB962C8B-B14F-4D97-AF65-F5344CB8AC3E}">
        <p14:creationId xmlns:p14="http://schemas.microsoft.com/office/powerpoint/2010/main" val="220413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A5B713-D0BD-0BF4-6B50-984F2E2F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98571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pivot_wider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>
                <a:sym typeface="Wingdings" pitchFamily="2" charset="2"/>
              </a:rPr>
              <a:t>Used when observations are split between rows</a:t>
            </a:r>
          </a:p>
          <a:p>
            <a:pPr lvl="1"/>
            <a:r>
              <a:rPr lang="en-US" sz="2800" dirty="0">
                <a:sym typeface="Wingdings" pitchFamily="2" charset="2"/>
              </a:rPr>
              <a:t>Decreases number of rows 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B41E1E-AC36-EC19-30FA-E5420972CAC8}"/>
              </a:ext>
            </a:extLst>
          </p:cNvPr>
          <p:cNvSpPr/>
          <p:nvPr/>
        </p:nvSpPr>
        <p:spPr>
          <a:xfrm>
            <a:off x="4457056" y="1364974"/>
            <a:ext cx="5760370" cy="76862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would the code for this pivot be?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9C7F53F-95E3-F824-5F5D-21D1C6B4D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41" y="2173356"/>
            <a:ext cx="3821697" cy="34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8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A5B713-D0BD-0BF4-6B50-984F2E2F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98571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pivot_wider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>
                <a:sym typeface="Wingdings" pitchFamily="2" charset="2"/>
              </a:rPr>
              <a:t>Used when observations are split between rows</a:t>
            </a:r>
          </a:p>
          <a:p>
            <a:pPr lvl="1"/>
            <a:r>
              <a:rPr lang="en-US" sz="2800" dirty="0">
                <a:sym typeface="Wingdings" pitchFamily="2" charset="2"/>
              </a:rPr>
              <a:t>Decreases number of rows 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B41E1E-AC36-EC19-30FA-E5420972CAC8}"/>
              </a:ext>
            </a:extLst>
          </p:cNvPr>
          <p:cNvSpPr/>
          <p:nvPr/>
        </p:nvSpPr>
        <p:spPr>
          <a:xfrm>
            <a:off x="4457056" y="1364974"/>
            <a:ext cx="5760370" cy="76862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would the code for this pivot be?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9C7F53F-95E3-F824-5F5D-21D1C6B4D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41" y="2173356"/>
            <a:ext cx="3821697" cy="34521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A71864-F9D4-B95C-5E98-507DD6FDC651}"/>
              </a:ext>
            </a:extLst>
          </p:cNvPr>
          <p:cNvSpPr/>
          <p:nvPr/>
        </p:nvSpPr>
        <p:spPr>
          <a:xfrm>
            <a:off x="3869267" y="5212535"/>
            <a:ext cx="7761034" cy="1413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 %&gt;%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distance,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					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time)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8D1F0EA-1E7E-2F07-28AE-CBE70E3AA6C8}"/>
              </a:ext>
            </a:extLst>
          </p:cNvPr>
          <p:cNvSpPr/>
          <p:nvPr/>
        </p:nvSpPr>
        <p:spPr>
          <a:xfrm>
            <a:off x="3846595" y="4211951"/>
            <a:ext cx="3306785" cy="742122"/>
          </a:xfrm>
          <a:prstGeom prst="wedgeRoundRectCallout">
            <a:avLst>
              <a:gd name="adj1" fmla="val 70570"/>
              <a:gd name="adj2" fmla="val 14464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Column to take new column names from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3535976-19B4-9B4B-5022-525C5FE3C3D5}"/>
              </a:ext>
            </a:extLst>
          </p:cNvPr>
          <p:cNvSpPr/>
          <p:nvPr/>
        </p:nvSpPr>
        <p:spPr>
          <a:xfrm>
            <a:off x="3731730" y="6056717"/>
            <a:ext cx="2690672" cy="742122"/>
          </a:xfrm>
          <a:prstGeom prst="wedgeRoundRectCallout">
            <a:avLst>
              <a:gd name="adj1" fmla="val 79219"/>
              <a:gd name="adj2" fmla="val -4821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Column to take values from </a:t>
            </a:r>
          </a:p>
        </p:txBody>
      </p:sp>
    </p:spTree>
    <p:extLst>
      <p:ext uri="{BB962C8B-B14F-4D97-AF65-F5344CB8AC3E}">
        <p14:creationId xmlns:p14="http://schemas.microsoft.com/office/powerpoint/2010/main" val="353443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A5B713-D0BD-0BF4-6B50-984F2E2F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98571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>
                <a:sym typeface="Wingdings" pitchFamily="2" charset="2"/>
              </a:rPr>
              <a:t>Load the </a:t>
            </a:r>
            <a:r>
              <a:rPr lang="en-US" sz="3000" dirty="0" err="1">
                <a:sym typeface="Wingdings" pitchFamily="2" charset="2"/>
              </a:rPr>
              <a:t>hiv_deaths</a:t>
            </a:r>
            <a:r>
              <a:rPr lang="en-US" sz="3000" dirty="0">
                <a:sym typeface="Wingdings" pitchFamily="2" charset="2"/>
              </a:rPr>
              <a:t> dataset from </a:t>
            </a:r>
            <a:r>
              <a:rPr lang="en-US" sz="3000" dirty="0">
                <a:sym typeface="Wingdings" pitchFamily="2" charset="2"/>
                <a:hlinkClick r:id="rId3"/>
              </a:rPr>
              <a:t>http://www.gapminder.org/data/</a:t>
            </a:r>
            <a:r>
              <a:rPr lang="en-US" sz="3000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US" sz="3000" dirty="0">
              <a:sym typeface="Wingdings" pitchFamily="2" charset="2"/>
            </a:endParaRPr>
          </a:p>
          <a:p>
            <a:pPr marL="0" indent="0">
              <a:buNone/>
            </a:pPr>
            <a:endParaRPr lang="en-US" sz="3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3000" dirty="0">
                <a:sym typeface="Wingdings" pitchFamily="2" charset="2"/>
              </a:rPr>
              <a:t>What are the dimensions of this dataset? Is it tidy?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B05622-DB51-95BA-F99B-B03A0B3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1E2DD4-C74F-7739-F702-F4F1C590C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4" y="1714224"/>
            <a:ext cx="12826065" cy="130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A5B713-D0BD-0BF4-6B50-984F2E2F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98571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000" dirty="0">
                <a:sym typeface="Wingdings" pitchFamily="2" charset="2"/>
              </a:rPr>
              <a:t>Load the </a:t>
            </a:r>
            <a:r>
              <a:rPr lang="en-US" sz="3000" dirty="0" err="1">
                <a:sym typeface="Wingdings" pitchFamily="2" charset="2"/>
              </a:rPr>
              <a:t>hiv_deaths</a:t>
            </a:r>
            <a:r>
              <a:rPr lang="en-US" sz="3000" dirty="0">
                <a:sym typeface="Wingdings" pitchFamily="2" charset="2"/>
              </a:rPr>
              <a:t> dataset from </a:t>
            </a:r>
            <a:r>
              <a:rPr lang="en-US" sz="3000" dirty="0">
                <a:sym typeface="Wingdings" pitchFamily="2" charset="2"/>
                <a:hlinkClick r:id="rId3"/>
              </a:rPr>
              <a:t>http://www.gapminder.org/data/</a:t>
            </a:r>
            <a:r>
              <a:rPr lang="en-US" sz="3000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US" sz="3000" dirty="0">
              <a:sym typeface="Wingdings" pitchFamily="2" charset="2"/>
            </a:endParaRPr>
          </a:p>
          <a:p>
            <a:pPr marL="0" indent="0">
              <a:buNone/>
            </a:pPr>
            <a:endParaRPr lang="en-US" sz="3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3000" dirty="0">
                <a:sym typeface="Wingdings" pitchFamily="2" charset="2"/>
              </a:rPr>
              <a:t>What are the dimensions of this dataset? Is it tidy?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B05622-DB51-95BA-F99B-B03A0B3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1E2DD4-C74F-7739-F702-F4F1C590C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4" y="1714224"/>
            <a:ext cx="12826065" cy="130727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AE14CE-6C9A-66A7-41F0-228F02DD28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964" b="82393"/>
          <a:stretch/>
        </p:blipFill>
        <p:spPr>
          <a:xfrm>
            <a:off x="662496" y="3871613"/>
            <a:ext cx="3206771" cy="1583319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42ECC187-73AD-8974-FDB5-9DC2F43D3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573" y="3836505"/>
            <a:ext cx="6048226" cy="3338190"/>
          </a:xfrm>
          <a:prstGeom prst="rect">
            <a:avLst/>
          </a:prstGeom>
        </p:spPr>
      </p:pic>
      <p:pic>
        <p:nvPicPr>
          <p:cNvPr id="13" name="Picture 12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F5D0E6EA-583B-E91B-5179-A44AD88F4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0461" y="4325864"/>
            <a:ext cx="2012563" cy="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2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A5B713-D0BD-0BF4-6B50-984F2E2F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98571" cy="5761979"/>
          </a:xfrm>
        </p:spPr>
        <p:txBody>
          <a:bodyPr anchor="t">
            <a:normAutofit/>
          </a:bodyPr>
          <a:lstStyle/>
          <a:p>
            <a:r>
              <a:rPr lang="en-US" sz="3000" dirty="0">
                <a:sym typeface="Wingdings" pitchFamily="2" charset="2"/>
              </a:rPr>
              <a:t>Fix a data error</a:t>
            </a:r>
          </a:p>
          <a:p>
            <a:endParaRPr lang="en-US" sz="3000" dirty="0">
              <a:sym typeface="Wingdings" pitchFamily="2" charset="2"/>
            </a:endParaRPr>
          </a:p>
          <a:p>
            <a:endParaRPr lang="en-US" sz="3000" dirty="0">
              <a:sym typeface="Wingdings" pitchFamily="2" charset="2"/>
            </a:endParaRPr>
          </a:p>
          <a:p>
            <a:r>
              <a:rPr lang="en-US" sz="3000" dirty="0">
                <a:sym typeface="Wingdings" pitchFamily="2" charset="2"/>
              </a:rPr>
              <a:t>Pivot the data table so that it is tidy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B05622-DB51-95BA-F99B-B03A0B3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4B40A-4600-7019-B8D6-E71D3BC4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00" y="1350340"/>
            <a:ext cx="8692304" cy="9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Clean messy data with R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A5B713-D0BD-0BF4-6B50-984F2E2F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98571" cy="5761979"/>
          </a:xfrm>
        </p:spPr>
        <p:txBody>
          <a:bodyPr anchor="t">
            <a:normAutofit/>
          </a:bodyPr>
          <a:lstStyle/>
          <a:p>
            <a:r>
              <a:rPr lang="en-US" sz="3000" dirty="0">
                <a:sym typeface="Wingdings" pitchFamily="2" charset="2"/>
              </a:rPr>
              <a:t>Fix a data error</a:t>
            </a:r>
          </a:p>
          <a:p>
            <a:endParaRPr lang="en-US" sz="3000" dirty="0">
              <a:sym typeface="Wingdings" pitchFamily="2" charset="2"/>
            </a:endParaRPr>
          </a:p>
          <a:p>
            <a:endParaRPr lang="en-US" sz="3000" dirty="0">
              <a:sym typeface="Wingdings" pitchFamily="2" charset="2"/>
            </a:endParaRPr>
          </a:p>
          <a:p>
            <a:r>
              <a:rPr lang="en-US" sz="3000" dirty="0">
                <a:sym typeface="Wingdings" pitchFamily="2" charset="2"/>
              </a:rPr>
              <a:t>Pivot the data table so that it is tidy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B05622-DB51-95BA-F99B-B03A0B3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4B40A-4600-7019-B8D6-E71D3BC4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00" y="1350340"/>
            <a:ext cx="8692304" cy="955537"/>
          </a:xfrm>
          <a:prstGeom prst="rect">
            <a:avLst/>
          </a:prstGeom>
        </p:spPr>
      </p:pic>
      <p:pic>
        <p:nvPicPr>
          <p:cNvPr id="3" name="Picture 2" descr="A black and green text&#10;&#10;Description automatically generated">
            <a:extLst>
              <a:ext uri="{FF2B5EF4-FFF2-40B4-BE49-F238E27FC236}">
                <a16:creationId xmlns:a16="http://schemas.microsoft.com/office/drawing/2014/main" id="{4FE26FE2-76E7-D376-FA03-EB9A80673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447" y="3429056"/>
            <a:ext cx="9862409" cy="25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A5B713-D0BD-0BF4-6B50-984F2E2F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98571" cy="5761979"/>
          </a:xfrm>
        </p:spPr>
        <p:txBody>
          <a:bodyPr anchor="t">
            <a:normAutofit/>
          </a:bodyPr>
          <a:lstStyle/>
          <a:p>
            <a:r>
              <a:rPr lang="en-US" sz="3000" dirty="0">
                <a:sym typeface="Wingdings" pitchFamily="2" charset="2"/>
              </a:rPr>
              <a:t>Now that your data is tidy, think of an interesting question, and answer it with </a:t>
            </a:r>
            <a:r>
              <a:rPr lang="en-US" sz="3000">
                <a:sym typeface="Wingdings" pitchFamily="2" charset="2"/>
              </a:rPr>
              <a:t>a graph </a:t>
            </a:r>
            <a:endParaRPr lang="en-US" sz="30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B05622-DB51-95BA-F99B-B03A0B3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6048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Table Vocabulary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3A22D1-52F3-8D82-D9CC-7E64CC9F4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2"/>
          <a:stretch/>
        </p:blipFill>
        <p:spPr>
          <a:xfrm>
            <a:off x="3531854" y="3710674"/>
            <a:ext cx="8103556" cy="2359923"/>
          </a:xfrm>
        </p:spPr>
      </p:pic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0B8B6B-9A62-C95D-269F-2C986592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2"/>
          <a:stretch/>
        </p:blipFill>
        <p:spPr>
          <a:xfrm>
            <a:off x="3531854" y="787404"/>
            <a:ext cx="8103556" cy="2359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B6E38-42F7-A2C0-B713-982E64AE9A5E}"/>
              </a:ext>
            </a:extLst>
          </p:cNvPr>
          <p:cNvSpPr txBox="1"/>
          <p:nvPr/>
        </p:nvSpPr>
        <p:spPr>
          <a:xfrm>
            <a:off x="3988901" y="2690188"/>
            <a:ext cx="1775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971B1-B97A-E619-67B3-548E6F17E146}"/>
              </a:ext>
            </a:extLst>
          </p:cNvPr>
          <p:cNvSpPr txBox="1"/>
          <p:nvPr/>
        </p:nvSpPr>
        <p:spPr>
          <a:xfrm>
            <a:off x="6748744" y="2702140"/>
            <a:ext cx="1775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7B6B3-49FB-18E2-92E3-82330D6B7871}"/>
              </a:ext>
            </a:extLst>
          </p:cNvPr>
          <p:cNvSpPr txBox="1"/>
          <p:nvPr/>
        </p:nvSpPr>
        <p:spPr>
          <a:xfrm>
            <a:off x="9508587" y="2702140"/>
            <a:ext cx="1775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cells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C42A3F1-24C5-38AE-8AB9-EE22B30ADEE3}"/>
              </a:ext>
            </a:extLst>
          </p:cNvPr>
          <p:cNvSpPr/>
          <p:nvPr/>
        </p:nvSpPr>
        <p:spPr>
          <a:xfrm>
            <a:off x="3833265" y="980661"/>
            <a:ext cx="7682874" cy="2730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data is tidy, every column is a variable, every row is an observation, and every value has its own cell</a:t>
            </a:r>
          </a:p>
        </p:txBody>
      </p:sp>
    </p:spTree>
    <p:extLst>
      <p:ext uri="{BB962C8B-B14F-4D97-AF65-F5344CB8AC3E}">
        <p14:creationId xmlns:p14="http://schemas.microsoft.com/office/powerpoint/2010/main" val="268651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6617-3419-3B29-A034-8CA40797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pivot_longer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Each observation gets its own row</a:t>
            </a: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Number of rows increases (table gets longer)</a:t>
            </a:r>
          </a:p>
          <a:p>
            <a:pPr lvl="1"/>
            <a:endParaRPr lang="en-US" sz="2600" dirty="0"/>
          </a:p>
        </p:txBody>
      </p:sp>
      <p:pic>
        <p:nvPicPr>
          <p:cNvPr id="4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0C26A5F-495A-9501-AECE-998B1767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63" y="2451367"/>
            <a:ext cx="6281898" cy="2005088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90EF0ADC-47E0-8707-8DC4-85181EA98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363" y="4860644"/>
            <a:ext cx="4426176" cy="178671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53D68F37-18AF-7FCF-A2FF-23AA13B2609D}"/>
              </a:ext>
            </a:extLst>
          </p:cNvPr>
          <p:cNvSpPr/>
          <p:nvPr/>
        </p:nvSpPr>
        <p:spPr>
          <a:xfrm>
            <a:off x="5208104" y="2451367"/>
            <a:ext cx="3896139" cy="649642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B993BD2-FF94-53AF-0F44-2B6A88F7A383}"/>
              </a:ext>
            </a:extLst>
          </p:cNvPr>
          <p:cNvSpPr/>
          <p:nvPr/>
        </p:nvSpPr>
        <p:spPr>
          <a:xfrm>
            <a:off x="6394174" y="5572253"/>
            <a:ext cx="2484365" cy="815375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3765395-A77C-12F8-4CD4-5916E4202267}"/>
              </a:ext>
            </a:extLst>
          </p:cNvPr>
          <p:cNvSpPr/>
          <p:nvPr/>
        </p:nvSpPr>
        <p:spPr>
          <a:xfrm>
            <a:off x="9104244" y="2776188"/>
            <a:ext cx="1311966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CBC431D-9054-4FC9-1A7C-EA1DCFC4C190}"/>
              </a:ext>
            </a:extLst>
          </p:cNvPr>
          <p:cNvSpPr/>
          <p:nvPr/>
        </p:nvSpPr>
        <p:spPr>
          <a:xfrm>
            <a:off x="5121966" y="5572253"/>
            <a:ext cx="1311966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EE5C0DCF-BA37-9194-3A6D-156152658348}"/>
              </a:ext>
            </a:extLst>
          </p:cNvPr>
          <p:cNvSpPr/>
          <p:nvPr/>
        </p:nvSpPr>
        <p:spPr>
          <a:xfrm>
            <a:off x="5115341" y="5803078"/>
            <a:ext cx="1311966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07110722-6927-EA74-0DCD-A78299E09837}"/>
              </a:ext>
            </a:extLst>
          </p:cNvPr>
          <p:cNvSpPr/>
          <p:nvPr/>
        </p:nvSpPr>
        <p:spPr>
          <a:xfrm>
            <a:off x="5121966" y="6062807"/>
            <a:ext cx="1311966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73196443-A72E-F211-D8CB-D3599BE876C0}"/>
              </a:ext>
            </a:extLst>
          </p:cNvPr>
          <p:cNvSpPr/>
          <p:nvPr/>
        </p:nvSpPr>
        <p:spPr>
          <a:xfrm rot="5400000">
            <a:off x="8397899" y="3105913"/>
            <a:ext cx="3840528" cy="2484366"/>
          </a:xfrm>
          <a:prstGeom prst="curvedDownArrow">
            <a:avLst>
              <a:gd name="adj1" fmla="val 6439"/>
              <a:gd name="adj2" fmla="val 26464"/>
              <a:gd name="adj3" fmla="val 30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C6E4C82E-C9C8-BDED-4574-1747AB0E3DB2}"/>
              </a:ext>
            </a:extLst>
          </p:cNvPr>
          <p:cNvSpPr/>
          <p:nvPr/>
        </p:nvSpPr>
        <p:spPr>
          <a:xfrm>
            <a:off x="9234225" y="2186956"/>
            <a:ext cx="856592" cy="186476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34AB50FE-47C0-6BA4-1C0F-A5906F4AD737}"/>
              </a:ext>
            </a:extLst>
          </p:cNvPr>
          <p:cNvSpPr/>
          <p:nvPr/>
        </p:nvSpPr>
        <p:spPr>
          <a:xfrm rot="1430662">
            <a:off x="10279141" y="2445378"/>
            <a:ext cx="856592" cy="186476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BFBB7D1F-E6B5-7244-ECAF-D98033531BF8}"/>
              </a:ext>
            </a:extLst>
          </p:cNvPr>
          <p:cNvSpPr/>
          <p:nvPr/>
        </p:nvSpPr>
        <p:spPr>
          <a:xfrm rot="3979017">
            <a:off x="11067598" y="3246018"/>
            <a:ext cx="856592" cy="186476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8DA49ECA-9134-0B29-683B-A6E15410C6A0}"/>
              </a:ext>
            </a:extLst>
          </p:cNvPr>
          <p:cNvSpPr/>
          <p:nvPr/>
        </p:nvSpPr>
        <p:spPr>
          <a:xfrm rot="5400000">
            <a:off x="11311400" y="4363216"/>
            <a:ext cx="856592" cy="186476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5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E7C8BAE-769F-790F-E708-9615CADCC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"/>
          <a:stretch/>
        </p:blipFill>
        <p:spPr>
          <a:xfrm>
            <a:off x="4869623" y="2160103"/>
            <a:ext cx="4492854" cy="1811616"/>
          </a:xfrm>
          <a:prstGeom prst="rect">
            <a:avLst/>
          </a:prstGeom>
        </p:spPr>
      </p:pic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C058C87-8692-6DE4-2EAD-B3AC7B14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623" y="4127834"/>
            <a:ext cx="4141855" cy="3048296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C244236C-3B18-EB56-B557-EFEE469938D2}"/>
              </a:ext>
            </a:extLst>
          </p:cNvPr>
          <p:cNvSpPr/>
          <p:nvPr/>
        </p:nvSpPr>
        <p:spPr>
          <a:xfrm>
            <a:off x="7354957" y="2403017"/>
            <a:ext cx="1828799" cy="851484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9146616-2E74-445D-14D6-A7EB520D2F03}"/>
              </a:ext>
            </a:extLst>
          </p:cNvPr>
          <p:cNvSpPr/>
          <p:nvPr/>
        </p:nvSpPr>
        <p:spPr>
          <a:xfrm>
            <a:off x="5592417" y="2978187"/>
            <a:ext cx="1692688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2777F57-1A6B-3FD3-9EAE-5B0E8469F6AC}"/>
              </a:ext>
            </a:extLst>
          </p:cNvPr>
          <p:cNvSpPr/>
          <p:nvPr/>
        </p:nvSpPr>
        <p:spPr>
          <a:xfrm>
            <a:off x="5486401" y="5197926"/>
            <a:ext cx="1692688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81AA66D-216B-CD83-C115-40F40DCE5063}"/>
              </a:ext>
            </a:extLst>
          </p:cNvPr>
          <p:cNvSpPr/>
          <p:nvPr/>
        </p:nvSpPr>
        <p:spPr>
          <a:xfrm>
            <a:off x="5486401" y="5489571"/>
            <a:ext cx="1692688" cy="324821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6A0F4E5-9B66-77DD-9B83-B195B3691E1B}"/>
              </a:ext>
            </a:extLst>
          </p:cNvPr>
          <p:cNvSpPr/>
          <p:nvPr/>
        </p:nvSpPr>
        <p:spPr>
          <a:xfrm>
            <a:off x="7218479" y="5134944"/>
            <a:ext cx="1792999" cy="679448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3A1231E6-799E-FF14-AC83-93179E803D9E}"/>
              </a:ext>
            </a:extLst>
          </p:cNvPr>
          <p:cNvSpPr/>
          <p:nvPr/>
        </p:nvSpPr>
        <p:spPr>
          <a:xfrm rot="5400000">
            <a:off x="8458453" y="3166384"/>
            <a:ext cx="3244099" cy="2138050"/>
          </a:xfrm>
          <a:prstGeom prst="curvedDownArrow">
            <a:avLst>
              <a:gd name="adj1" fmla="val 6439"/>
              <a:gd name="adj2" fmla="val 26464"/>
              <a:gd name="adj3" fmla="val 30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EC261A9-F0B8-AABB-223A-1D714D1D63D4}"/>
              </a:ext>
            </a:extLst>
          </p:cNvPr>
          <p:cNvSpPr/>
          <p:nvPr/>
        </p:nvSpPr>
        <p:spPr>
          <a:xfrm>
            <a:off x="9274117" y="2372483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1F8006D-BCFF-508B-A3A7-83A32A35A048}"/>
              </a:ext>
            </a:extLst>
          </p:cNvPr>
          <p:cNvSpPr/>
          <p:nvPr/>
        </p:nvSpPr>
        <p:spPr>
          <a:xfrm rot="1430662">
            <a:off x="10187268" y="2656275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376A7D3-FB33-A993-F693-591B1A6413D7}"/>
              </a:ext>
            </a:extLst>
          </p:cNvPr>
          <p:cNvSpPr/>
          <p:nvPr/>
        </p:nvSpPr>
        <p:spPr>
          <a:xfrm rot="3979017">
            <a:off x="10787992" y="3378409"/>
            <a:ext cx="723564" cy="160481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06834F9E-4467-6B94-0D0C-50D72AF654F3}"/>
              </a:ext>
            </a:extLst>
          </p:cNvPr>
          <p:cNvSpPr/>
          <p:nvPr/>
        </p:nvSpPr>
        <p:spPr>
          <a:xfrm rot="5400000">
            <a:off x="10874077" y="4283193"/>
            <a:ext cx="723564" cy="160482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072CD5B-5976-DDCF-85BA-F3D9A3E1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pivot_longer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Each observation gets its own row</a:t>
            </a: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Number of rows increases (table gets longer)</a:t>
            </a:r>
          </a:p>
          <a:p>
            <a:pPr lvl="1"/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945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4EEB2-C503-0150-3687-E3795DD1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98" y="1673915"/>
            <a:ext cx="4978400" cy="24765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2DE01D-0EFA-B435-95AC-1BE75A71B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98" y="4368855"/>
            <a:ext cx="4572000" cy="24257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14BF3E9F-B42B-1DD2-37C8-C1755A449FF1}"/>
              </a:ext>
            </a:extLst>
          </p:cNvPr>
          <p:cNvSpPr/>
          <p:nvPr/>
        </p:nvSpPr>
        <p:spPr>
          <a:xfrm>
            <a:off x="7407598" y="2486422"/>
            <a:ext cx="2489200" cy="1072625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BA76B63-CC15-C8F5-2969-A131A436A59B}"/>
              </a:ext>
            </a:extLst>
          </p:cNvPr>
          <p:cNvSpPr/>
          <p:nvPr/>
        </p:nvSpPr>
        <p:spPr>
          <a:xfrm>
            <a:off x="5511710" y="2512926"/>
            <a:ext cx="1895888" cy="516832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EB10A36-01E4-E37D-DBB6-4061D675B3D7}"/>
              </a:ext>
            </a:extLst>
          </p:cNvPr>
          <p:cNvSpPr/>
          <p:nvPr/>
        </p:nvSpPr>
        <p:spPr>
          <a:xfrm>
            <a:off x="5524966" y="3003254"/>
            <a:ext cx="1895888" cy="555793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A235D11-662B-31AC-1443-7E176F43CBCE}"/>
              </a:ext>
            </a:extLst>
          </p:cNvPr>
          <p:cNvSpPr/>
          <p:nvPr/>
        </p:nvSpPr>
        <p:spPr>
          <a:xfrm>
            <a:off x="5511710" y="5172526"/>
            <a:ext cx="1895888" cy="260865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E2D6AA1-C6C1-DB62-62CD-6300A9813D67}"/>
              </a:ext>
            </a:extLst>
          </p:cNvPr>
          <p:cNvSpPr/>
          <p:nvPr/>
        </p:nvSpPr>
        <p:spPr>
          <a:xfrm>
            <a:off x="5511710" y="5433391"/>
            <a:ext cx="1895888" cy="260865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AC8120C-A3CF-46D1-FCB9-0355505EF9F6}"/>
              </a:ext>
            </a:extLst>
          </p:cNvPr>
          <p:cNvSpPr/>
          <p:nvPr/>
        </p:nvSpPr>
        <p:spPr>
          <a:xfrm>
            <a:off x="7420854" y="4640743"/>
            <a:ext cx="2489200" cy="1072625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F8D41094-0FC5-C353-884B-74ED4BE2F271}"/>
              </a:ext>
            </a:extLst>
          </p:cNvPr>
          <p:cNvSpPr/>
          <p:nvPr/>
        </p:nvSpPr>
        <p:spPr>
          <a:xfrm rot="5400000">
            <a:off x="9034019" y="3388965"/>
            <a:ext cx="2787943" cy="1035874"/>
          </a:xfrm>
          <a:prstGeom prst="curvedDownArrow">
            <a:avLst>
              <a:gd name="adj1" fmla="val 11436"/>
              <a:gd name="adj2" fmla="val 48478"/>
              <a:gd name="adj3" fmla="val 30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75E70C9-0E7D-68D1-C23E-FB7490072647}"/>
              </a:ext>
            </a:extLst>
          </p:cNvPr>
          <p:cNvSpPr/>
          <p:nvPr/>
        </p:nvSpPr>
        <p:spPr>
          <a:xfrm rot="5400000">
            <a:off x="10095400" y="2118890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05F3AD95-A3A2-D9BA-8EFF-7B1D0D02A2E1}"/>
              </a:ext>
            </a:extLst>
          </p:cNvPr>
          <p:cNvSpPr/>
          <p:nvPr/>
        </p:nvSpPr>
        <p:spPr>
          <a:xfrm rot="3571595">
            <a:off x="10577336" y="2578264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24E751A-F816-7AF9-97E9-655083B33B06}"/>
              </a:ext>
            </a:extLst>
          </p:cNvPr>
          <p:cNvSpPr/>
          <p:nvPr/>
        </p:nvSpPr>
        <p:spPr>
          <a:xfrm rot="1959184">
            <a:off x="10913726" y="3480288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6EE7876-B2E2-7C55-D897-4319AA7C6C71}"/>
              </a:ext>
            </a:extLst>
          </p:cNvPr>
          <p:cNvSpPr/>
          <p:nvPr/>
        </p:nvSpPr>
        <p:spPr>
          <a:xfrm>
            <a:off x="10961494" y="4238686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189694C-7BD1-5247-D8FD-367535BD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44557"/>
            <a:ext cx="7315200" cy="5640191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Each observation gets its own row</a:t>
            </a: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Number of rows decreases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011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F4F36BC-95C4-EC40-8195-F402700F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"/>
          <a:stretch/>
        </p:blipFill>
        <p:spPr>
          <a:xfrm>
            <a:off x="5126299" y="1742172"/>
            <a:ext cx="3051542" cy="265403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1DF6D7-091C-650A-AD48-7695231A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950" y="4682689"/>
            <a:ext cx="2470240" cy="1820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8959F-9181-2B7D-01C1-E6C4C27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4BF3E9F-B42B-1DD2-37C8-C1755A449FF1}"/>
              </a:ext>
            </a:extLst>
          </p:cNvPr>
          <p:cNvSpPr/>
          <p:nvPr/>
        </p:nvSpPr>
        <p:spPr>
          <a:xfrm>
            <a:off x="6096000" y="2586210"/>
            <a:ext cx="1791190" cy="1065602"/>
          </a:xfrm>
          <a:prstGeom prst="frame">
            <a:avLst>
              <a:gd name="adj1" fmla="val 309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BA76B63-CC15-C8F5-2969-A131A436A59B}"/>
              </a:ext>
            </a:extLst>
          </p:cNvPr>
          <p:cNvSpPr/>
          <p:nvPr/>
        </p:nvSpPr>
        <p:spPr>
          <a:xfrm>
            <a:off x="5339433" y="2605690"/>
            <a:ext cx="756567" cy="516832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EB10A36-01E4-E37D-DBB6-4061D675B3D7}"/>
              </a:ext>
            </a:extLst>
          </p:cNvPr>
          <p:cNvSpPr/>
          <p:nvPr/>
        </p:nvSpPr>
        <p:spPr>
          <a:xfrm>
            <a:off x="5352689" y="3096018"/>
            <a:ext cx="743311" cy="555793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A235D11-662B-31AC-1443-7E176F43CBCE}"/>
              </a:ext>
            </a:extLst>
          </p:cNvPr>
          <p:cNvSpPr/>
          <p:nvPr/>
        </p:nvSpPr>
        <p:spPr>
          <a:xfrm>
            <a:off x="5511710" y="5543584"/>
            <a:ext cx="915594" cy="260865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E2D6AA1-C6C1-DB62-62CD-6300A9813D67}"/>
              </a:ext>
            </a:extLst>
          </p:cNvPr>
          <p:cNvSpPr/>
          <p:nvPr/>
        </p:nvSpPr>
        <p:spPr>
          <a:xfrm>
            <a:off x="5511710" y="5804449"/>
            <a:ext cx="915594" cy="260865"/>
          </a:xfrm>
          <a:prstGeom prst="frame">
            <a:avLst>
              <a:gd name="adj1" fmla="val 434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AC8120C-A3CF-46D1-FCB9-0355505EF9F6}"/>
              </a:ext>
            </a:extLst>
          </p:cNvPr>
          <p:cNvSpPr/>
          <p:nvPr/>
        </p:nvSpPr>
        <p:spPr>
          <a:xfrm>
            <a:off x="6389694" y="4912123"/>
            <a:ext cx="1524000" cy="1153191"/>
          </a:xfrm>
          <a:prstGeom prst="frame">
            <a:avLst>
              <a:gd name="adj1" fmla="val 434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F8D41094-0FC5-C353-884B-74ED4BE2F271}"/>
              </a:ext>
            </a:extLst>
          </p:cNvPr>
          <p:cNvSpPr/>
          <p:nvPr/>
        </p:nvSpPr>
        <p:spPr>
          <a:xfrm rot="5400000">
            <a:off x="7059447" y="3494981"/>
            <a:ext cx="2787943" cy="1035874"/>
          </a:xfrm>
          <a:prstGeom prst="curvedDownArrow">
            <a:avLst>
              <a:gd name="adj1" fmla="val 11436"/>
              <a:gd name="adj2" fmla="val 48478"/>
              <a:gd name="adj3" fmla="val 30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75E70C9-0E7D-68D1-C23E-FB7490072647}"/>
              </a:ext>
            </a:extLst>
          </p:cNvPr>
          <p:cNvSpPr/>
          <p:nvPr/>
        </p:nvSpPr>
        <p:spPr>
          <a:xfrm rot="5400000">
            <a:off x="8120828" y="2224906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05F3AD95-A3A2-D9BA-8EFF-7B1D0D02A2E1}"/>
              </a:ext>
            </a:extLst>
          </p:cNvPr>
          <p:cNvSpPr/>
          <p:nvPr/>
        </p:nvSpPr>
        <p:spPr>
          <a:xfrm rot="3571595">
            <a:off x="8602764" y="2684280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24E751A-F816-7AF9-97E9-655083B33B06}"/>
              </a:ext>
            </a:extLst>
          </p:cNvPr>
          <p:cNvSpPr/>
          <p:nvPr/>
        </p:nvSpPr>
        <p:spPr>
          <a:xfrm rot="1959184">
            <a:off x="8939154" y="3586304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6EE7876-B2E2-7C55-D897-4319AA7C6C71}"/>
              </a:ext>
            </a:extLst>
          </p:cNvPr>
          <p:cNvSpPr/>
          <p:nvPr/>
        </p:nvSpPr>
        <p:spPr>
          <a:xfrm>
            <a:off x="8986922" y="4344702"/>
            <a:ext cx="737185" cy="157517"/>
          </a:xfrm>
          <a:prstGeom prst="frame">
            <a:avLst>
              <a:gd name="adj1" fmla="val 434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189694C-7BD1-5247-D8FD-367535BD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44557"/>
            <a:ext cx="7315200" cy="5640191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pivot_wider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Each observation gets its own row</a:t>
            </a:r>
          </a:p>
          <a:p>
            <a:pPr lvl="1"/>
            <a:r>
              <a:rPr lang="en-US" sz="2400" dirty="0">
                <a:latin typeface="+mj-lt"/>
                <a:cs typeface="Consolas" panose="020B0609020204030204" pitchFamily="49" charset="0"/>
              </a:rPr>
              <a:t>Number of rows decreases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7450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6BC10-8C5D-B509-4FA1-B476A5DC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600" dirty="0" err="1">
                <a:latin typeface="Courier" pitchFamily="2" charset="0"/>
              </a:rPr>
              <a:t>tidyr</a:t>
            </a:r>
            <a:endParaRPr lang="en-US" sz="3600" dirty="0">
              <a:latin typeface="Courier" pitchFamily="2" charset="0"/>
            </a:endParaRPr>
          </a:p>
          <a:p>
            <a:pPr lvl="1"/>
            <a:r>
              <a:rPr lang="en-US" sz="2800" dirty="0"/>
              <a:t>R package that helps make data tidy</a:t>
            </a:r>
          </a:p>
          <a:p>
            <a:pPr lvl="1"/>
            <a:r>
              <a:rPr lang="en-US" sz="2800" dirty="0"/>
              <a:t>We will primarily use two functions:</a:t>
            </a:r>
          </a:p>
          <a:p>
            <a:pPr lvl="2"/>
            <a:r>
              <a:rPr lang="en-US" sz="2600" dirty="0" err="1">
                <a:latin typeface="Courier" pitchFamily="2" charset="0"/>
              </a:rPr>
              <a:t>pivot_longer</a:t>
            </a:r>
            <a:r>
              <a:rPr lang="en-US" sz="2600" dirty="0">
                <a:latin typeface="Courier" pitchFamily="2" charset="0"/>
              </a:rPr>
              <a:t>()</a:t>
            </a:r>
          </a:p>
          <a:p>
            <a:pPr lvl="2"/>
            <a:r>
              <a:rPr lang="en-US" sz="2600" dirty="0" err="1">
                <a:latin typeface="Courier" pitchFamily="2" charset="0"/>
              </a:rPr>
              <a:t>pivot_wider</a:t>
            </a:r>
            <a:r>
              <a:rPr lang="en-US" sz="2600" dirty="0">
                <a:latin typeface="Courier" pitchFamily="2" charset="0"/>
              </a:rPr>
              <a:t>() </a:t>
            </a:r>
            <a:endParaRPr lang="en-US" sz="3000" dirty="0">
              <a:latin typeface="Courier" pitchFamily="2" charset="0"/>
            </a:endParaRPr>
          </a:p>
          <a:p>
            <a:pPr lvl="1"/>
            <a:endParaRPr 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4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6BC10-8C5D-B509-4FA1-B476A5DC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619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pivot_longer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>
                <a:sym typeface="Wingdings" pitchFamily="2" charset="2"/>
              </a:rPr>
              <a:t>Used when column headers contain data</a:t>
            </a:r>
          </a:p>
          <a:p>
            <a:pPr lvl="1"/>
            <a:r>
              <a:rPr lang="en-US" sz="2800" dirty="0">
                <a:sym typeface="Wingdings" pitchFamily="2" charset="2"/>
              </a:rPr>
              <a:t>Increases number of rows </a:t>
            </a: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pPr lvl="3"/>
            <a:endParaRPr lang="en-US" sz="2400" dirty="0">
              <a:sym typeface="Wingdings" pitchFamily="2" charset="2"/>
            </a:endParaRPr>
          </a:p>
          <a:p>
            <a:endParaRPr lang="en-US" sz="2200" dirty="0">
              <a:sym typeface="Wingdings" pitchFamily="2" charset="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414F7-1592-0B77-DA85-9268A4D2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0" y="2408904"/>
            <a:ext cx="2079628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1D863-8268-65A7-868F-067BF12EE6CB}"/>
              </a:ext>
            </a:extLst>
          </p:cNvPr>
          <p:cNvSpPr/>
          <p:nvPr/>
        </p:nvSpPr>
        <p:spPr>
          <a:xfrm>
            <a:off x="2769108" y="2408904"/>
            <a:ext cx="9303621" cy="1413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table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pivot_longer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(&lt;value-columns&gt;,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values_to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)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2568FBB7-B0A8-BD64-AA44-65CD070D3B12}"/>
              </a:ext>
            </a:extLst>
          </p:cNvPr>
          <p:cNvSpPr/>
          <p:nvPr/>
        </p:nvSpPr>
        <p:spPr>
          <a:xfrm>
            <a:off x="2590432" y="4180461"/>
            <a:ext cx="2557670" cy="742122"/>
          </a:xfrm>
          <a:prstGeom prst="wedgeRoundRectCallout">
            <a:avLst>
              <a:gd name="adj1" fmla="val 69530"/>
              <a:gd name="adj2" fmla="val -1535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of columns with values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BE04756-0149-A9F4-7633-3618134394BF}"/>
              </a:ext>
            </a:extLst>
          </p:cNvPr>
          <p:cNvSpPr/>
          <p:nvPr/>
        </p:nvSpPr>
        <p:spPr>
          <a:xfrm>
            <a:off x="5856980" y="4180461"/>
            <a:ext cx="2690672" cy="742122"/>
          </a:xfrm>
          <a:prstGeom prst="wedgeRoundRectCallout">
            <a:avLst>
              <a:gd name="adj1" fmla="val 36369"/>
              <a:gd name="adj2" fmla="val -14821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column name for column data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2E05266-BA63-D633-AFFB-63DCA3814126}"/>
              </a:ext>
            </a:extLst>
          </p:cNvPr>
          <p:cNvSpPr/>
          <p:nvPr/>
        </p:nvSpPr>
        <p:spPr>
          <a:xfrm>
            <a:off x="8791489" y="4180461"/>
            <a:ext cx="2690672" cy="742122"/>
          </a:xfrm>
          <a:prstGeom prst="wedgeRoundRectCallout">
            <a:avLst>
              <a:gd name="adj1" fmla="val 35876"/>
              <a:gd name="adj2" fmla="val -15892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column name for cell data</a:t>
            </a:r>
          </a:p>
        </p:txBody>
      </p:sp>
    </p:spTree>
    <p:extLst>
      <p:ext uri="{BB962C8B-B14F-4D97-AF65-F5344CB8AC3E}">
        <p14:creationId xmlns:p14="http://schemas.microsoft.com/office/powerpoint/2010/main" val="41348205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717</TotalTime>
  <Words>1313</Words>
  <Application>Microsoft Macintosh PowerPoint</Application>
  <PresentationFormat>Widescreen</PresentationFormat>
  <Paragraphs>191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Courier</vt:lpstr>
      <vt:lpstr>Wingdings 2</vt:lpstr>
      <vt:lpstr>Frame</vt:lpstr>
      <vt:lpstr>Data Science for Everyone – Data Wrangling – Tidy Data</vt:lpstr>
      <vt:lpstr>Plan for Today</vt:lpstr>
      <vt:lpstr>Reminder: Table Vocabulary</vt:lpstr>
      <vt:lpstr>Tidy Data</vt:lpstr>
      <vt:lpstr>Tidy Data</vt:lpstr>
      <vt:lpstr>Tidy Data</vt:lpstr>
      <vt:lpstr>Tidy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36</cp:revision>
  <dcterms:created xsi:type="dcterms:W3CDTF">2022-07-07T13:23:27Z</dcterms:created>
  <dcterms:modified xsi:type="dcterms:W3CDTF">2023-10-17T16:39:43Z</dcterms:modified>
</cp:coreProperties>
</file>