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300" r:id="rId42"/>
    <p:sldId id="299" r:id="rId43"/>
    <p:sldId id="298" r:id="rId44"/>
    <p:sldId id="301" r:id="rId45"/>
    <p:sldId id="302" r:id="rId46"/>
    <p:sldId id="303" r:id="rId47"/>
    <p:sldId id="29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71701"/>
  </p:normalViewPr>
  <p:slideViewPr>
    <p:cSldViewPr snapToGrid="0">
      <p:cViewPr varScale="1">
        <p:scale>
          <a:sx n="76" d="100"/>
          <a:sy n="76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an open-source programming language, meaning that users can contribute</a:t>
            </a:r>
          </a:p>
          <a:p>
            <a:r>
              <a:rPr lang="en-US" dirty="0"/>
              <a:t>packages that make our lives easier, and we can use them for free. What is a </a:t>
            </a:r>
          </a:p>
          <a:p>
            <a:r>
              <a:rPr lang="en-US" dirty="0"/>
              <a:t>package? Think of it as a neat collection of tools (that someone else built) that </a:t>
            </a:r>
          </a:p>
          <a:p>
            <a:r>
              <a:rPr lang="en-US" dirty="0"/>
              <a:t>help us do common, repetitive tasks more efficiently. For this lab,</a:t>
            </a:r>
          </a:p>
          <a:p>
            <a:r>
              <a:rPr lang="en-US" dirty="0"/>
              <a:t>and many others in the future, we will use the following R packages (we will cover</a:t>
            </a:r>
          </a:p>
          <a:p>
            <a:r>
              <a:rPr lang="en-US" dirty="0"/>
              <a:t>more on each of these later):</a:t>
            </a:r>
          </a:p>
          <a:p>
            <a:endParaRPr lang="en-US" dirty="0"/>
          </a:p>
          <a:p>
            <a:r>
              <a:rPr lang="en-US" dirty="0"/>
              <a:t>- `</a:t>
            </a:r>
            <a:r>
              <a:rPr lang="en-US" dirty="0" err="1"/>
              <a:t>dplyr</a:t>
            </a:r>
            <a:r>
              <a:rPr lang="en-US" dirty="0"/>
              <a:t>`: for data wrangling </a:t>
            </a:r>
          </a:p>
          <a:p>
            <a:r>
              <a:rPr lang="en-US" dirty="0"/>
              <a:t>- `ggplot2`: for data visualization </a:t>
            </a:r>
          </a:p>
          <a:p>
            <a:r>
              <a:rPr lang="en-US" dirty="0"/>
              <a:t>- `</a:t>
            </a:r>
            <a:r>
              <a:rPr lang="en-US" dirty="0" err="1"/>
              <a:t>tidyverse</a:t>
            </a:r>
            <a:r>
              <a:rPr lang="en-US" dirty="0"/>
              <a:t>`: an umbrella package that encompasses the previous two and many more</a:t>
            </a:r>
          </a:p>
          <a:p>
            <a:endParaRPr lang="en-US" dirty="0"/>
          </a:p>
          <a:p>
            <a:r>
              <a:rPr lang="en-US" dirty="0"/>
              <a:t>If these packages are not already available in your R environment, </a:t>
            </a:r>
          </a:p>
          <a:p>
            <a:r>
              <a:rPr lang="en-US" dirty="0"/>
              <a:t>you will need to install them. </a:t>
            </a:r>
          </a:p>
          <a:p>
            <a:r>
              <a:rPr lang="en-US" dirty="0"/>
              <a:t>Note that you can check to see which packages (and which versions) are installed by</a:t>
            </a:r>
          </a:p>
          <a:p>
            <a:r>
              <a:rPr lang="en-US" dirty="0"/>
              <a:t>inspecting the *Packages* tab in the lower right panel of RStudio. </a:t>
            </a:r>
          </a:p>
          <a:p>
            <a:endParaRPr lang="en-US" dirty="0"/>
          </a:p>
          <a:p>
            <a:r>
              <a:rPr lang="en-US" dirty="0"/>
              <a:t>Next, you need to load these packages in your working environment. We do this with</a:t>
            </a:r>
          </a:p>
          <a:p>
            <a:r>
              <a:rPr lang="en-US" dirty="0"/>
              <a:t>the `library` function. Run the following line in your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4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3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9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8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4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1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D5457-4DAD-004C-BBBC-61324B6F23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sit.cloud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mosca01.github.io/Intro-DS-F23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Intro to Coding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Console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0AEAC3-8E0A-A94F-DEEF-FEAC439C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70" y="1532128"/>
            <a:ext cx="5614636" cy="4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B3962F-DF98-1992-D3D6-DC987C6C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0" y="1517738"/>
            <a:ext cx="7772400" cy="4207282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936F61D-D9C7-2B4D-FF8C-A5CA0A67A29F}"/>
              </a:ext>
            </a:extLst>
          </p:cNvPr>
          <p:cNvSpPr/>
          <p:nvPr/>
        </p:nvSpPr>
        <p:spPr>
          <a:xfrm>
            <a:off x="4897120" y="1910080"/>
            <a:ext cx="294640" cy="2032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FB8AD35-A2AA-5614-DD5F-EFCBE56C5A53}"/>
              </a:ext>
            </a:extLst>
          </p:cNvPr>
          <p:cNvSpPr/>
          <p:nvPr/>
        </p:nvSpPr>
        <p:spPr>
          <a:xfrm>
            <a:off x="4968240" y="2665310"/>
            <a:ext cx="1036320" cy="2032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A383C9-5A04-40F1-D953-3A0FD6E2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77" y="1535430"/>
            <a:ext cx="4934631" cy="433755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EA9817DA-0160-79D7-E9A3-1344D1F48E09}"/>
              </a:ext>
            </a:extLst>
          </p:cNvPr>
          <p:cNvSpPr/>
          <p:nvPr/>
        </p:nvSpPr>
        <p:spPr>
          <a:xfrm>
            <a:off x="6797040" y="1889760"/>
            <a:ext cx="2387600" cy="36576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EFA15FF-1BE8-CBD9-9AFE-0B2632025B26}"/>
              </a:ext>
            </a:extLst>
          </p:cNvPr>
          <p:cNvSpPr/>
          <p:nvPr/>
        </p:nvSpPr>
        <p:spPr>
          <a:xfrm>
            <a:off x="6258560" y="2926842"/>
            <a:ext cx="2387600" cy="36576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1B8E01-BE91-B71A-D012-65760D3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29" y="1304290"/>
            <a:ext cx="8137287" cy="42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7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1B8E01-BE91-B71A-D012-65760D3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29" y="1304290"/>
            <a:ext cx="8137287" cy="426339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F5E44E36-11BC-8CBB-8CF7-D8F70E208BEA}"/>
              </a:ext>
            </a:extLst>
          </p:cNvPr>
          <p:cNvSpPr/>
          <p:nvPr/>
        </p:nvSpPr>
        <p:spPr>
          <a:xfrm>
            <a:off x="4734560" y="1808480"/>
            <a:ext cx="528320" cy="24384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0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 - SAVE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1B8E01-BE91-B71A-D012-65760D3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29" y="1304290"/>
            <a:ext cx="8137287" cy="426339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F5E44E36-11BC-8CBB-8CF7-D8F70E208BEA}"/>
              </a:ext>
            </a:extLst>
          </p:cNvPr>
          <p:cNvSpPr/>
          <p:nvPr/>
        </p:nvSpPr>
        <p:spPr>
          <a:xfrm>
            <a:off x="5100320" y="1950720"/>
            <a:ext cx="254000" cy="23368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7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 - saved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FC1528-43FF-9C7C-77E3-64748BC4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7" y="1490980"/>
            <a:ext cx="8071791" cy="423404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C1BEFB91-88BE-B74C-5E7C-FB7CFEC41A2A}"/>
              </a:ext>
            </a:extLst>
          </p:cNvPr>
          <p:cNvSpPr/>
          <p:nvPr/>
        </p:nvSpPr>
        <p:spPr>
          <a:xfrm>
            <a:off x="4815840" y="2032000"/>
            <a:ext cx="721360" cy="22352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A6C9BF8-F7B3-EF2D-A489-212FE605D7C3}"/>
              </a:ext>
            </a:extLst>
          </p:cNvPr>
          <p:cNvSpPr/>
          <p:nvPr/>
        </p:nvSpPr>
        <p:spPr>
          <a:xfrm>
            <a:off x="9062720" y="3221228"/>
            <a:ext cx="2649738" cy="2412352"/>
          </a:xfrm>
          <a:prstGeom prst="frame">
            <a:avLst>
              <a:gd name="adj1" fmla="val 11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D869A432-3234-9CC3-1363-4CF00E138D33}"/>
              </a:ext>
            </a:extLst>
          </p:cNvPr>
          <p:cNvSpPr/>
          <p:nvPr/>
        </p:nvSpPr>
        <p:spPr>
          <a:xfrm>
            <a:off x="9062720" y="3947344"/>
            <a:ext cx="1005840" cy="258896"/>
          </a:xfrm>
          <a:prstGeom prst="frame">
            <a:avLst>
              <a:gd name="adj1" fmla="val 11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8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file - saved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FD078B-E240-E6E5-0F11-CCA0E8A9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499844"/>
            <a:ext cx="7772400" cy="40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Meta data 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1304006"/>
            <a:ext cx="6436360" cy="5202204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A2BE8497-C91A-1010-65A6-D488F7FDDAA2}"/>
              </a:ext>
            </a:extLst>
          </p:cNvPr>
          <p:cNvSpPr/>
          <p:nvPr/>
        </p:nvSpPr>
        <p:spPr>
          <a:xfrm>
            <a:off x="4160520" y="1778000"/>
            <a:ext cx="2209800" cy="79248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2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Code chunks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1304006"/>
            <a:ext cx="6436360" cy="5202204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53957068-5755-6C21-B8FD-E54A1D0DF5A5}"/>
              </a:ext>
            </a:extLst>
          </p:cNvPr>
          <p:cNvSpPr/>
          <p:nvPr/>
        </p:nvSpPr>
        <p:spPr>
          <a:xfrm>
            <a:off x="4404360" y="4114800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7C27CD5-ACC9-BB66-2DB7-3F5FE9832EF9}"/>
              </a:ext>
            </a:extLst>
          </p:cNvPr>
          <p:cNvSpPr/>
          <p:nvPr/>
        </p:nvSpPr>
        <p:spPr>
          <a:xfrm>
            <a:off x="4404360" y="5164298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64D8E0D-317A-5334-F908-872D36B06148}"/>
              </a:ext>
            </a:extLst>
          </p:cNvPr>
          <p:cNvSpPr/>
          <p:nvPr/>
        </p:nvSpPr>
        <p:spPr>
          <a:xfrm>
            <a:off x="3530600" y="3250438"/>
            <a:ext cx="968588" cy="685800"/>
          </a:xfrm>
          <a:prstGeom prst="wedgeRoundRectCallout">
            <a:avLst>
              <a:gd name="adj1" fmla="val 81938"/>
              <a:gd name="adj2" fmla="val 9326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code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93648EC-EA70-8BE1-2F14-0A065C4AFBD3}"/>
              </a:ext>
            </a:extLst>
          </p:cNvPr>
          <p:cNvSpPr/>
          <p:nvPr/>
        </p:nvSpPr>
        <p:spPr>
          <a:xfrm>
            <a:off x="3528909" y="4335496"/>
            <a:ext cx="968588" cy="685800"/>
          </a:xfrm>
          <a:prstGeom prst="wedgeRoundRectCallout">
            <a:avLst>
              <a:gd name="adj1" fmla="val 81938"/>
              <a:gd name="adj2" fmla="val 9326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code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C318D3-5076-9CB2-B11D-A227795AE94D}"/>
              </a:ext>
            </a:extLst>
          </p:cNvPr>
          <p:cNvSpPr/>
          <p:nvPr/>
        </p:nvSpPr>
        <p:spPr>
          <a:xfrm>
            <a:off x="4475480" y="2530490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E3D7A02-DE3C-E55F-8506-8D6EC9DCE7F8}"/>
              </a:ext>
            </a:extLst>
          </p:cNvPr>
          <p:cNvSpPr/>
          <p:nvPr/>
        </p:nvSpPr>
        <p:spPr>
          <a:xfrm>
            <a:off x="3496737" y="1692981"/>
            <a:ext cx="968588" cy="685800"/>
          </a:xfrm>
          <a:prstGeom prst="wedgeRoundRectCallout">
            <a:avLst>
              <a:gd name="adj1" fmla="val 81938"/>
              <a:gd name="adj2" fmla="val 9326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code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D8B4463-46C8-3065-6326-C41585E9F2FC}"/>
              </a:ext>
            </a:extLst>
          </p:cNvPr>
          <p:cNvSpPr/>
          <p:nvPr/>
        </p:nvSpPr>
        <p:spPr>
          <a:xfrm>
            <a:off x="5611706" y="1744431"/>
            <a:ext cx="968588" cy="685800"/>
          </a:xfrm>
          <a:prstGeom prst="wedgeRoundRectCallout">
            <a:avLst>
              <a:gd name="adj1" fmla="val -99530"/>
              <a:gd name="adj2" fmla="val 7993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name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A3A4A409-9D7E-A235-8B3B-093DC430479B}"/>
              </a:ext>
            </a:extLst>
          </p:cNvPr>
          <p:cNvSpPr/>
          <p:nvPr/>
        </p:nvSpPr>
        <p:spPr>
          <a:xfrm>
            <a:off x="5611706" y="3339719"/>
            <a:ext cx="968588" cy="685800"/>
          </a:xfrm>
          <a:prstGeom prst="wedgeRoundRectCallout">
            <a:avLst>
              <a:gd name="adj1" fmla="val -99530"/>
              <a:gd name="adj2" fmla="val 7993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name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11DA3541-BA84-7CD3-5D2F-91CE9EED3FDE}"/>
              </a:ext>
            </a:extLst>
          </p:cNvPr>
          <p:cNvSpPr/>
          <p:nvPr/>
        </p:nvSpPr>
        <p:spPr>
          <a:xfrm>
            <a:off x="5638800" y="4406997"/>
            <a:ext cx="968588" cy="685800"/>
          </a:xfrm>
          <a:prstGeom prst="wedgeRoundRectCallout">
            <a:avLst>
              <a:gd name="adj1" fmla="val -99530"/>
              <a:gd name="adj2" fmla="val 7993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name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8F8C616-A9BC-22C6-6F9A-E554B3B222D9}"/>
              </a:ext>
            </a:extLst>
          </p:cNvPr>
          <p:cNvSpPr/>
          <p:nvPr/>
        </p:nvSpPr>
        <p:spPr>
          <a:xfrm>
            <a:off x="7227146" y="2454290"/>
            <a:ext cx="968588" cy="685800"/>
          </a:xfrm>
          <a:prstGeom prst="wedgeRoundRectCallout">
            <a:avLst>
              <a:gd name="adj1" fmla="val -164565"/>
              <a:gd name="adj2" fmla="val -1636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options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EA92F2CE-8731-BEDD-A548-7978835639E8}"/>
              </a:ext>
            </a:extLst>
          </p:cNvPr>
          <p:cNvSpPr/>
          <p:nvPr/>
        </p:nvSpPr>
        <p:spPr>
          <a:xfrm>
            <a:off x="7227146" y="5092797"/>
            <a:ext cx="968588" cy="685800"/>
          </a:xfrm>
          <a:prstGeom prst="wedgeRoundRectCallout">
            <a:avLst>
              <a:gd name="adj1" fmla="val -164565"/>
              <a:gd name="adj2" fmla="val -1636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options</a:t>
            </a:r>
          </a:p>
        </p:txBody>
      </p:sp>
    </p:spTree>
    <p:extLst>
      <p:ext uri="{BB962C8B-B14F-4D97-AF65-F5344CB8AC3E}">
        <p14:creationId xmlns:p14="http://schemas.microsoft.com/office/powerpoint/2010/main" val="109207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coding with the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Code chunks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1304006"/>
            <a:ext cx="6436360" cy="5202204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53957068-5755-6C21-B8FD-E54A1D0DF5A5}"/>
              </a:ext>
            </a:extLst>
          </p:cNvPr>
          <p:cNvSpPr/>
          <p:nvPr/>
        </p:nvSpPr>
        <p:spPr>
          <a:xfrm>
            <a:off x="4404360" y="4114800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7C27CD5-ACC9-BB66-2DB7-3F5FE9832EF9}"/>
              </a:ext>
            </a:extLst>
          </p:cNvPr>
          <p:cNvSpPr/>
          <p:nvPr/>
        </p:nvSpPr>
        <p:spPr>
          <a:xfrm>
            <a:off x="4404360" y="5164298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C318D3-5076-9CB2-B11D-A227795AE94D}"/>
              </a:ext>
            </a:extLst>
          </p:cNvPr>
          <p:cNvSpPr/>
          <p:nvPr/>
        </p:nvSpPr>
        <p:spPr>
          <a:xfrm>
            <a:off x="4475480" y="2530490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8F8C616-A9BC-22C6-6F9A-E554B3B222D9}"/>
              </a:ext>
            </a:extLst>
          </p:cNvPr>
          <p:cNvSpPr/>
          <p:nvPr/>
        </p:nvSpPr>
        <p:spPr>
          <a:xfrm>
            <a:off x="10884747" y="2530490"/>
            <a:ext cx="968588" cy="685800"/>
          </a:xfrm>
          <a:prstGeom prst="wedgeRoundRectCallout">
            <a:avLst>
              <a:gd name="adj1" fmla="val -97432"/>
              <a:gd name="adj2" fmla="val -2376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chunk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4BACD300-CACA-302B-1FC9-6F9190954D18}"/>
              </a:ext>
            </a:extLst>
          </p:cNvPr>
          <p:cNvSpPr/>
          <p:nvPr/>
        </p:nvSpPr>
        <p:spPr>
          <a:xfrm>
            <a:off x="10788228" y="4298766"/>
            <a:ext cx="1403772" cy="865531"/>
          </a:xfrm>
          <a:prstGeom prst="wedgeRoundRectCallout">
            <a:avLst>
              <a:gd name="adj1" fmla="val -91422"/>
              <a:gd name="adj2" fmla="val -4722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all preceding chunks</a:t>
            </a:r>
          </a:p>
        </p:txBody>
      </p:sp>
    </p:spTree>
    <p:extLst>
      <p:ext uri="{BB962C8B-B14F-4D97-AF65-F5344CB8AC3E}">
        <p14:creationId xmlns:p14="http://schemas.microsoft.com/office/powerpoint/2010/main" val="123248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Text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1304006"/>
            <a:ext cx="6436360" cy="5202204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53957068-5755-6C21-B8FD-E54A1D0DF5A5}"/>
              </a:ext>
            </a:extLst>
          </p:cNvPr>
          <p:cNvSpPr/>
          <p:nvPr/>
        </p:nvSpPr>
        <p:spPr>
          <a:xfrm>
            <a:off x="4404360" y="4648648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7C27CD5-ACC9-BB66-2DB7-3F5FE9832EF9}"/>
              </a:ext>
            </a:extLst>
          </p:cNvPr>
          <p:cNvSpPr/>
          <p:nvPr/>
        </p:nvSpPr>
        <p:spPr>
          <a:xfrm>
            <a:off x="4404360" y="5682766"/>
            <a:ext cx="6121400" cy="609600"/>
          </a:xfrm>
          <a:prstGeom prst="frame">
            <a:avLst>
              <a:gd name="adj1" fmla="val 60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C318D3-5076-9CB2-B11D-A227795AE94D}"/>
              </a:ext>
            </a:extLst>
          </p:cNvPr>
          <p:cNvSpPr/>
          <p:nvPr/>
        </p:nvSpPr>
        <p:spPr>
          <a:xfrm>
            <a:off x="4475480" y="3078988"/>
            <a:ext cx="6121400" cy="1086612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06A1942-0F61-5C34-D239-B013F7FE39BD}"/>
              </a:ext>
            </a:extLst>
          </p:cNvPr>
          <p:cNvSpPr/>
          <p:nvPr/>
        </p:nvSpPr>
        <p:spPr>
          <a:xfrm>
            <a:off x="3676226" y="2151664"/>
            <a:ext cx="1180254" cy="685800"/>
          </a:xfrm>
          <a:prstGeom prst="wedgeRoundRectCallout">
            <a:avLst>
              <a:gd name="adj1" fmla="val 36212"/>
              <a:gd name="adj2" fmla="val 9771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## == heading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9376357-B8E8-6F36-96BF-80F507854757}"/>
              </a:ext>
            </a:extLst>
          </p:cNvPr>
          <p:cNvSpPr/>
          <p:nvPr/>
        </p:nvSpPr>
        <p:spPr>
          <a:xfrm>
            <a:off x="8715586" y="2385852"/>
            <a:ext cx="1180254" cy="685800"/>
          </a:xfrm>
          <a:prstGeom prst="wedgeRoundRectCallout">
            <a:avLst>
              <a:gd name="adj1" fmla="val 1779"/>
              <a:gd name="adj2" fmla="val 11993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&lt;&gt; == link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55CADE97-126F-6089-2692-473E39A21059}"/>
              </a:ext>
            </a:extLst>
          </p:cNvPr>
          <p:cNvSpPr/>
          <p:nvPr/>
        </p:nvSpPr>
        <p:spPr>
          <a:xfrm>
            <a:off x="3086099" y="3382406"/>
            <a:ext cx="1180254" cy="685800"/>
          </a:xfrm>
          <a:prstGeom prst="wedgeRoundRectCallout">
            <a:avLst>
              <a:gd name="adj1" fmla="val 160172"/>
              <a:gd name="adj2" fmla="val 2215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 == bold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BD6728F0-E274-6DD4-EA71-1E3CAC1BBBC4}"/>
              </a:ext>
            </a:extLst>
          </p:cNvPr>
          <p:cNvSpPr/>
          <p:nvPr/>
        </p:nvSpPr>
        <p:spPr>
          <a:xfrm>
            <a:off x="2854114" y="5382120"/>
            <a:ext cx="1180254" cy="685800"/>
          </a:xfrm>
          <a:prstGeom prst="wedgeRoundRectCallout">
            <a:avLst>
              <a:gd name="adj1" fmla="val 160172"/>
              <a:gd name="adj2" fmla="val 2215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 == code</a:t>
            </a:r>
          </a:p>
        </p:txBody>
      </p:sp>
    </p:spTree>
    <p:extLst>
      <p:ext uri="{BB962C8B-B14F-4D97-AF65-F5344CB8AC3E}">
        <p14:creationId xmlns:p14="http://schemas.microsoft.com/office/powerpoint/2010/main" val="162520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Knit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0" y="1304006"/>
            <a:ext cx="6436360" cy="520220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55CADE97-126F-6089-2692-473E39A21059}"/>
              </a:ext>
            </a:extLst>
          </p:cNvPr>
          <p:cNvSpPr/>
          <p:nvPr/>
        </p:nvSpPr>
        <p:spPr>
          <a:xfrm>
            <a:off x="5505873" y="530352"/>
            <a:ext cx="1180254" cy="685800"/>
          </a:xfrm>
          <a:prstGeom prst="wedgeRoundRectCallout">
            <a:avLst>
              <a:gd name="adj1" fmla="val -36098"/>
              <a:gd name="adj2" fmla="val 8586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report </a:t>
            </a:r>
          </a:p>
        </p:txBody>
      </p:sp>
    </p:spTree>
    <p:extLst>
      <p:ext uri="{BB962C8B-B14F-4D97-AF65-F5344CB8AC3E}">
        <p14:creationId xmlns:p14="http://schemas.microsoft.com/office/powerpoint/2010/main" val="218912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Knit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35" y="1841230"/>
            <a:ext cx="4547649" cy="36756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B03BD0-AD56-C25A-6CD3-09B6E4D9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84" y="1424800"/>
            <a:ext cx="5256616" cy="4292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0A155A-E76D-9362-B1B7-7F226D473F98}"/>
              </a:ext>
            </a:extLst>
          </p:cNvPr>
          <p:cNvCxnSpPr/>
          <p:nvPr/>
        </p:nvCxnSpPr>
        <p:spPr>
          <a:xfrm flipV="1">
            <a:off x="3869268" y="1841230"/>
            <a:ext cx="4321831" cy="4955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5E8458-2A8A-37F6-A94A-F60E92F2739A}"/>
              </a:ext>
            </a:extLst>
          </p:cNvPr>
          <p:cNvCxnSpPr>
            <a:cxnSpLocks/>
          </p:cNvCxnSpPr>
          <p:nvPr/>
        </p:nvCxnSpPr>
        <p:spPr>
          <a:xfrm flipV="1">
            <a:off x="3869268" y="1974904"/>
            <a:ext cx="4387647" cy="556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4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Knit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35" y="1841230"/>
            <a:ext cx="4547649" cy="36756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B03BD0-AD56-C25A-6CD3-09B6E4D9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84" y="1424800"/>
            <a:ext cx="5256616" cy="42926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583434FB-7420-C199-C780-BC365CF79367}"/>
              </a:ext>
            </a:extLst>
          </p:cNvPr>
          <p:cNvSpPr/>
          <p:nvPr/>
        </p:nvSpPr>
        <p:spPr>
          <a:xfrm>
            <a:off x="2896937" y="3820133"/>
            <a:ext cx="4406747" cy="434233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FDF7B5B-163B-D2BE-3BB2-C63D33BF2CCB}"/>
              </a:ext>
            </a:extLst>
          </p:cNvPr>
          <p:cNvSpPr/>
          <p:nvPr/>
        </p:nvSpPr>
        <p:spPr>
          <a:xfrm>
            <a:off x="8248851" y="2541069"/>
            <a:ext cx="3604484" cy="864920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24F9A53-4362-FA25-43F6-3E01EAA68092}"/>
              </a:ext>
            </a:extLst>
          </p:cNvPr>
          <p:cNvSpPr/>
          <p:nvPr/>
        </p:nvSpPr>
        <p:spPr>
          <a:xfrm>
            <a:off x="8182153" y="3690190"/>
            <a:ext cx="3756927" cy="1743009"/>
          </a:xfrm>
          <a:prstGeom prst="frame">
            <a:avLst>
              <a:gd name="adj1" fmla="val 31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BDA4EB0-EC64-6DE0-80AE-C93FC2FA4C0E}"/>
              </a:ext>
            </a:extLst>
          </p:cNvPr>
          <p:cNvSpPr/>
          <p:nvPr/>
        </p:nvSpPr>
        <p:spPr>
          <a:xfrm>
            <a:off x="2889295" y="4588316"/>
            <a:ext cx="4406747" cy="434233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44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Knit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10A78D-219D-95BB-E3E8-075A868F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35" y="1841230"/>
            <a:ext cx="4547649" cy="367564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B03BD0-AD56-C25A-6CD3-09B6E4D9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84" y="1424800"/>
            <a:ext cx="5256616" cy="42926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583434FB-7420-C199-C780-BC365CF79367}"/>
              </a:ext>
            </a:extLst>
          </p:cNvPr>
          <p:cNvSpPr/>
          <p:nvPr/>
        </p:nvSpPr>
        <p:spPr>
          <a:xfrm>
            <a:off x="2937420" y="3136867"/>
            <a:ext cx="4406747" cy="751739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FDF7B5B-163B-D2BE-3BB2-C63D33BF2CCB}"/>
              </a:ext>
            </a:extLst>
          </p:cNvPr>
          <p:cNvSpPr/>
          <p:nvPr/>
        </p:nvSpPr>
        <p:spPr>
          <a:xfrm>
            <a:off x="8248851" y="3367261"/>
            <a:ext cx="3454790" cy="338465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24F9A53-4362-FA25-43F6-3E01EAA68092}"/>
              </a:ext>
            </a:extLst>
          </p:cNvPr>
          <p:cNvSpPr/>
          <p:nvPr/>
        </p:nvSpPr>
        <p:spPr>
          <a:xfrm>
            <a:off x="8248851" y="5399100"/>
            <a:ext cx="3454790" cy="235557"/>
          </a:xfrm>
          <a:prstGeom prst="frame">
            <a:avLst>
              <a:gd name="adj1" fmla="val 31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BDA4EB0-EC64-6DE0-80AE-C93FC2FA4C0E}"/>
              </a:ext>
            </a:extLst>
          </p:cNvPr>
          <p:cNvSpPr/>
          <p:nvPr/>
        </p:nvSpPr>
        <p:spPr>
          <a:xfrm>
            <a:off x="2937420" y="4232181"/>
            <a:ext cx="4406747" cy="455322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2A54027-F9B2-000D-C347-FA7B0E5117A6}"/>
              </a:ext>
            </a:extLst>
          </p:cNvPr>
          <p:cNvSpPr/>
          <p:nvPr/>
        </p:nvSpPr>
        <p:spPr>
          <a:xfrm>
            <a:off x="2937420" y="4949574"/>
            <a:ext cx="4406747" cy="455322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E65D0C7-057D-87B0-E833-783B0C88A74F}"/>
              </a:ext>
            </a:extLst>
          </p:cNvPr>
          <p:cNvSpPr/>
          <p:nvPr/>
        </p:nvSpPr>
        <p:spPr>
          <a:xfrm>
            <a:off x="8248851" y="2001647"/>
            <a:ext cx="3454790" cy="577924"/>
          </a:xfrm>
          <a:prstGeom prst="frame">
            <a:avLst>
              <a:gd name="adj1" fmla="val 42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Packages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6BF62-2FB0-4CB6-F94D-9C33BD73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144028"/>
            <a:ext cx="7772400" cy="8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3A7032-FFB6-956B-9661-400F2F6C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8" y="1267320"/>
            <a:ext cx="4724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FA4CF0-89AE-ABBE-0D87-579FD286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05" y="1229220"/>
            <a:ext cx="4673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24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reading a CSV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2EE773-6DFA-DB56-64DA-2DB10339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260573"/>
            <a:ext cx="7772400" cy="450166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D70CE04-59D7-DA3E-4D30-AA3C0056E943}"/>
              </a:ext>
            </a:extLst>
          </p:cNvPr>
          <p:cNvSpPr/>
          <p:nvPr/>
        </p:nvSpPr>
        <p:spPr>
          <a:xfrm>
            <a:off x="3869268" y="2753833"/>
            <a:ext cx="4339067" cy="48909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9D4CA42-A00B-635B-F032-859CB9FE38C8}"/>
              </a:ext>
            </a:extLst>
          </p:cNvPr>
          <p:cNvSpPr/>
          <p:nvPr/>
        </p:nvSpPr>
        <p:spPr>
          <a:xfrm>
            <a:off x="5357017" y="3473882"/>
            <a:ext cx="1180254" cy="685800"/>
          </a:xfrm>
          <a:prstGeom prst="wedgeRoundRectCallout">
            <a:avLst>
              <a:gd name="adj1" fmla="val -82042"/>
              <a:gd name="adj2" fmla="val -11568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5955E8E-E034-2B01-04EB-A520C9D6C431}"/>
              </a:ext>
            </a:extLst>
          </p:cNvPr>
          <p:cNvSpPr/>
          <p:nvPr/>
        </p:nvSpPr>
        <p:spPr>
          <a:xfrm>
            <a:off x="3869269" y="3816782"/>
            <a:ext cx="1487748" cy="685800"/>
          </a:xfrm>
          <a:prstGeom prst="wedgeRoundRectCallout">
            <a:avLst>
              <a:gd name="adj1" fmla="val -7270"/>
              <a:gd name="adj2" fmla="val -1637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333017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R Studio</a:t>
            </a:r>
            <a:br>
              <a:rPr lang="en-US" dirty="0"/>
            </a:br>
            <a:r>
              <a:rPr lang="en-US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R is a programming language</a:t>
            </a:r>
          </a:p>
          <a:p>
            <a:r>
              <a:rPr lang="en-US" sz="2400" dirty="0"/>
              <a:t>R Studio is an interface for coding </a:t>
            </a:r>
          </a:p>
          <a:p>
            <a:r>
              <a:rPr lang="en-US" sz="2400" dirty="0"/>
              <a:t>R Markdown is a type of file that allows you to intersperse writing, code, and output </a:t>
            </a:r>
          </a:p>
        </p:txBody>
      </p:sp>
    </p:spTree>
    <p:extLst>
      <p:ext uri="{BB962C8B-B14F-4D97-AF65-F5344CB8AC3E}">
        <p14:creationId xmlns:p14="http://schemas.microsoft.com/office/powerpoint/2010/main" val="2439786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reading a CSV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2EE773-6DFA-DB56-64DA-2DB10339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260573"/>
            <a:ext cx="7772400" cy="450166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D70CE04-59D7-DA3E-4D30-AA3C0056E943}"/>
              </a:ext>
            </a:extLst>
          </p:cNvPr>
          <p:cNvSpPr/>
          <p:nvPr/>
        </p:nvSpPr>
        <p:spPr>
          <a:xfrm>
            <a:off x="3869268" y="2753833"/>
            <a:ext cx="4339067" cy="48909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9D4CA42-A00B-635B-F032-859CB9FE38C8}"/>
              </a:ext>
            </a:extLst>
          </p:cNvPr>
          <p:cNvSpPr/>
          <p:nvPr/>
        </p:nvSpPr>
        <p:spPr>
          <a:xfrm>
            <a:off x="5357017" y="3473882"/>
            <a:ext cx="1180254" cy="685800"/>
          </a:xfrm>
          <a:prstGeom prst="wedgeRoundRectCallout">
            <a:avLst>
              <a:gd name="adj1" fmla="val -82042"/>
              <a:gd name="adj2" fmla="val -115689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5955E8E-E034-2B01-04EB-A520C9D6C431}"/>
              </a:ext>
            </a:extLst>
          </p:cNvPr>
          <p:cNvSpPr/>
          <p:nvPr/>
        </p:nvSpPr>
        <p:spPr>
          <a:xfrm>
            <a:off x="3869269" y="3816782"/>
            <a:ext cx="1487748" cy="685800"/>
          </a:xfrm>
          <a:prstGeom prst="wedgeRoundRectCallout">
            <a:avLst>
              <a:gd name="adj1" fmla="val -7270"/>
              <a:gd name="adj2" fmla="val -1637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assignment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F70E77F7-AB01-4FD1-0BDF-6AA5338CC7BA}"/>
              </a:ext>
            </a:extLst>
          </p:cNvPr>
          <p:cNvSpPr/>
          <p:nvPr/>
        </p:nvSpPr>
        <p:spPr>
          <a:xfrm>
            <a:off x="8104571" y="1518106"/>
            <a:ext cx="3537097" cy="1522806"/>
          </a:xfrm>
          <a:prstGeom prst="frame">
            <a:avLst>
              <a:gd name="adj1" fmla="val 34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99FC26E-3B27-E5F0-7135-FEB6E7E273AE}"/>
              </a:ext>
            </a:extLst>
          </p:cNvPr>
          <p:cNvSpPr/>
          <p:nvPr/>
        </p:nvSpPr>
        <p:spPr>
          <a:xfrm>
            <a:off x="8975631" y="3248826"/>
            <a:ext cx="1180254" cy="685800"/>
          </a:xfrm>
          <a:prstGeom prst="wedgeRoundRectCallout">
            <a:avLst>
              <a:gd name="adj1" fmla="val -64926"/>
              <a:gd name="adj2" fmla="val -18700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objects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5FCB5BC-D198-FE21-FBA2-76B2BC403D32}"/>
              </a:ext>
            </a:extLst>
          </p:cNvPr>
          <p:cNvSpPr/>
          <p:nvPr/>
        </p:nvSpPr>
        <p:spPr>
          <a:xfrm>
            <a:off x="10076863" y="2264736"/>
            <a:ext cx="767296" cy="489097"/>
          </a:xfrm>
          <a:prstGeom prst="wedgeRoundRectCallout">
            <a:avLst>
              <a:gd name="adj1" fmla="val -69083"/>
              <a:gd name="adj2" fmla="val -11744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30719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viewing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A9BF190-3D31-76A5-C5CE-FA0E9B3C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15" y="1301897"/>
            <a:ext cx="5849336" cy="42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9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viewing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0408F3-BE77-3EE5-B01B-07BEA9F1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8" y="1376296"/>
            <a:ext cx="7772400" cy="409626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810B887-24F8-7EBE-DD5B-47746B978FDD}"/>
              </a:ext>
            </a:extLst>
          </p:cNvPr>
          <p:cNvSpPr/>
          <p:nvPr/>
        </p:nvSpPr>
        <p:spPr>
          <a:xfrm rot="1904170">
            <a:off x="7592211" y="1394473"/>
            <a:ext cx="722433" cy="57135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16655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viewing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E473D5-8707-6F14-D204-B6773E9A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35" y="1963183"/>
            <a:ext cx="7382661" cy="24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1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viewing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E473D5-8707-6F14-D204-B6773E9A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35" y="1963183"/>
            <a:ext cx="7382661" cy="248122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96CB12A-3B83-6105-DAA0-4D34AA9B032D}"/>
              </a:ext>
            </a:extLst>
          </p:cNvPr>
          <p:cNvSpPr/>
          <p:nvPr/>
        </p:nvSpPr>
        <p:spPr>
          <a:xfrm>
            <a:off x="4433777" y="2785730"/>
            <a:ext cx="956930" cy="44656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0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viewing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E473D5-8707-6F14-D204-B6773E9A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35" y="1963183"/>
            <a:ext cx="7382661" cy="248122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96CB12A-3B83-6105-DAA0-4D34AA9B032D}"/>
              </a:ext>
            </a:extLst>
          </p:cNvPr>
          <p:cNvSpPr/>
          <p:nvPr/>
        </p:nvSpPr>
        <p:spPr>
          <a:xfrm>
            <a:off x="4433776" y="3125972"/>
            <a:ext cx="1662223" cy="1148316"/>
          </a:xfrm>
          <a:prstGeom prst="frame">
            <a:avLst>
              <a:gd name="adj1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58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viewing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4E473D5-8707-6F14-D204-B6773E9A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35" y="1963183"/>
            <a:ext cx="7382661" cy="2481225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96CB12A-3B83-6105-DAA0-4D34AA9B032D}"/>
              </a:ext>
            </a:extLst>
          </p:cNvPr>
          <p:cNvSpPr/>
          <p:nvPr/>
        </p:nvSpPr>
        <p:spPr>
          <a:xfrm>
            <a:off x="5864645" y="3072809"/>
            <a:ext cx="5214481" cy="1169582"/>
          </a:xfrm>
          <a:prstGeom prst="frame">
            <a:avLst>
              <a:gd name="adj1" fmla="val 601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6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– single column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2DCA94-37DC-B6D4-CA09-F49D9DF7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39" y="1349449"/>
            <a:ext cx="5629349" cy="4497360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F8548F1-FB64-B603-3F48-9EA6A00BD6A1}"/>
              </a:ext>
            </a:extLst>
          </p:cNvPr>
          <p:cNvSpPr/>
          <p:nvPr/>
        </p:nvSpPr>
        <p:spPr>
          <a:xfrm>
            <a:off x="3485030" y="3598129"/>
            <a:ext cx="1487748" cy="685800"/>
          </a:xfrm>
          <a:prstGeom prst="wedgeRoundRectCallout">
            <a:avLst>
              <a:gd name="adj1" fmla="val 61339"/>
              <a:gd name="adj2" fmla="val -13429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is a vector</a:t>
            </a:r>
          </a:p>
        </p:txBody>
      </p:sp>
    </p:spTree>
    <p:extLst>
      <p:ext uri="{BB962C8B-B14F-4D97-AF65-F5344CB8AC3E}">
        <p14:creationId xmlns:p14="http://schemas.microsoft.com/office/powerpoint/2010/main" val="2523699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Visualization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074144F-7B9A-AAF8-B640-06790546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87" y="1227069"/>
            <a:ext cx="6554381" cy="476682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5A613BE-1C55-5152-C191-FE42F05342D1}"/>
              </a:ext>
            </a:extLst>
          </p:cNvPr>
          <p:cNvSpPr/>
          <p:nvPr/>
        </p:nvSpPr>
        <p:spPr>
          <a:xfrm>
            <a:off x="3336174" y="2056408"/>
            <a:ext cx="1487748" cy="685800"/>
          </a:xfrm>
          <a:prstGeom prst="wedgeRoundRectCallout">
            <a:avLst>
              <a:gd name="adj1" fmla="val 61339"/>
              <a:gd name="adj2" fmla="val -13429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“quick plot”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809A324-38D1-101A-BB1B-7655F4AE7AB8}"/>
              </a:ext>
            </a:extLst>
          </p:cNvPr>
          <p:cNvSpPr/>
          <p:nvPr/>
        </p:nvSpPr>
        <p:spPr>
          <a:xfrm>
            <a:off x="5125988" y="2251338"/>
            <a:ext cx="1487748" cy="685800"/>
          </a:xfrm>
          <a:prstGeom prst="wedgeRoundRectCallout">
            <a:avLst>
              <a:gd name="adj1" fmla="val -19419"/>
              <a:gd name="adj2" fmla="val -1606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x-axis variable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85619B3-784F-02B9-4649-624F1B879376}"/>
              </a:ext>
            </a:extLst>
          </p:cNvPr>
          <p:cNvSpPr/>
          <p:nvPr/>
        </p:nvSpPr>
        <p:spPr>
          <a:xfrm>
            <a:off x="6782994" y="2251338"/>
            <a:ext cx="1487748" cy="685800"/>
          </a:xfrm>
          <a:prstGeom prst="wedgeRoundRectCallout">
            <a:avLst>
              <a:gd name="adj1" fmla="val -82310"/>
              <a:gd name="adj2" fmla="val -162202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y-axis variable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9AC45E9-CC95-8E9A-93FD-53D77F65A394}"/>
              </a:ext>
            </a:extLst>
          </p:cNvPr>
          <p:cNvSpPr/>
          <p:nvPr/>
        </p:nvSpPr>
        <p:spPr>
          <a:xfrm>
            <a:off x="8440000" y="1565538"/>
            <a:ext cx="1487748" cy="685800"/>
          </a:xfrm>
          <a:prstGeom prst="wedgeRoundRectCallout">
            <a:avLst>
              <a:gd name="adj1" fmla="val -140913"/>
              <a:gd name="adj2" fmla="val -6297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4596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Visualization</a:t>
            </a:r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2006409-100D-B7DA-DB9E-CACC9B65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67" y="1372629"/>
            <a:ext cx="6558811" cy="4352391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D7EBC8E-C577-D25F-E13A-3CB0B1DD0AE2}"/>
              </a:ext>
            </a:extLst>
          </p:cNvPr>
          <p:cNvSpPr/>
          <p:nvPr/>
        </p:nvSpPr>
        <p:spPr>
          <a:xfrm>
            <a:off x="8875936" y="1029729"/>
            <a:ext cx="1487748" cy="685800"/>
          </a:xfrm>
          <a:prstGeom prst="wedgeRoundRectCallout">
            <a:avLst>
              <a:gd name="adj1" fmla="val -128764"/>
              <a:gd name="adj2" fmla="val 5950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“geometry”</a:t>
            </a:r>
          </a:p>
        </p:txBody>
      </p:sp>
    </p:spTree>
    <p:extLst>
      <p:ext uri="{BB962C8B-B14F-4D97-AF65-F5344CB8AC3E}">
        <p14:creationId xmlns:p14="http://schemas.microsoft.com/office/powerpoint/2010/main" val="26221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Launch R Studio:</a:t>
            </a:r>
          </a:p>
          <a:p>
            <a:r>
              <a:rPr lang="en-US" sz="5400" dirty="0">
                <a:hlinkClick r:id="rId2"/>
              </a:rPr>
              <a:t>https://posit.cloud/</a:t>
            </a:r>
            <a:r>
              <a:rPr lang="en-US" sz="5400" dirty="0"/>
              <a:t>  </a:t>
            </a:r>
          </a:p>
          <a:p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BC1BFA-A056-B8D6-AFD5-F648C26F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793" y="2201883"/>
            <a:ext cx="7772400" cy="42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8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Documentation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90CE9-DB9E-A923-219B-B121CD3C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41" y="1281089"/>
            <a:ext cx="7529771" cy="4880197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E7BD669B-9D13-AB55-DEA4-9E1ED3B1CB82}"/>
              </a:ext>
            </a:extLst>
          </p:cNvPr>
          <p:cNvSpPr/>
          <p:nvPr/>
        </p:nvSpPr>
        <p:spPr>
          <a:xfrm>
            <a:off x="3944679" y="5209953"/>
            <a:ext cx="3551274" cy="51506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89A38C6-8BA1-2B33-4031-6391DB7B7DBF}"/>
              </a:ext>
            </a:extLst>
          </p:cNvPr>
          <p:cNvSpPr/>
          <p:nvPr/>
        </p:nvSpPr>
        <p:spPr>
          <a:xfrm>
            <a:off x="7393171" y="3076353"/>
            <a:ext cx="4263013" cy="3207489"/>
          </a:xfrm>
          <a:prstGeom prst="frame">
            <a:avLst>
              <a:gd name="adj1" fmla="val 189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85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Adding Variables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BDD99641-48D3-72DD-6251-3A3F9FB1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51" y="1391093"/>
            <a:ext cx="6613633" cy="884274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1D7135A-3377-FFC8-DAA8-A1C507B56924}"/>
              </a:ext>
            </a:extLst>
          </p:cNvPr>
          <p:cNvSpPr/>
          <p:nvPr/>
        </p:nvSpPr>
        <p:spPr>
          <a:xfrm>
            <a:off x="7526867" y="900126"/>
            <a:ext cx="1487748" cy="685800"/>
          </a:xfrm>
          <a:prstGeom prst="wedgeRoundRectCallout">
            <a:avLst>
              <a:gd name="adj1" fmla="val -128764"/>
              <a:gd name="adj2" fmla="val 59503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“pipe”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E551E-2507-09CA-5A51-E7D6E34FA5AD}"/>
              </a:ext>
            </a:extLst>
          </p:cNvPr>
          <p:cNvSpPr txBox="1"/>
          <p:nvPr/>
        </p:nvSpPr>
        <p:spPr>
          <a:xfrm>
            <a:off x="4220051" y="2802352"/>
            <a:ext cx="5847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%&gt;% strings functions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output of pervious expression and sends it as first parameter to next function in the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%&gt;% f(y) </a:t>
            </a:r>
            <a:r>
              <a:rPr lang="en-US" dirty="0"/>
              <a:t>is equivalent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f(x, y)  </a:t>
            </a:r>
          </a:p>
        </p:txBody>
      </p:sp>
    </p:spTree>
    <p:extLst>
      <p:ext uri="{BB962C8B-B14F-4D97-AF65-F5344CB8AC3E}">
        <p14:creationId xmlns:p14="http://schemas.microsoft.com/office/powerpoint/2010/main" val="1920886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Adding Variables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BDD99641-48D3-72DD-6251-3A3F9FB1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51" y="1391093"/>
            <a:ext cx="6613633" cy="88427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7D1EFD7-D9C0-8B3C-F1CF-570D10404B31}"/>
              </a:ext>
            </a:extLst>
          </p:cNvPr>
          <p:cNvSpPr/>
          <p:nvPr/>
        </p:nvSpPr>
        <p:spPr>
          <a:xfrm>
            <a:off x="3200402" y="2562350"/>
            <a:ext cx="1903226" cy="685800"/>
          </a:xfrm>
          <a:prstGeom prst="wedgeRoundRectCallout">
            <a:avLst>
              <a:gd name="adj1" fmla="val 45617"/>
              <a:gd name="adj2" fmla="val -14359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magazines by 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D1B3A62-AE40-753F-D80E-F73FDF883057}"/>
              </a:ext>
            </a:extLst>
          </p:cNvPr>
          <p:cNvSpPr/>
          <p:nvPr/>
        </p:nvSpPr>
        <p:spPr>
          <a:xfrm>
            <a:off x="5295046" y="2466753"/>
            <a:ext cx="1793327" cy="411318"/>
          </a:xfrm>
          <a:prstGeom prst="wedgeRoundRectCallout">
            <a:avLst>
              <a:gd name="adj1" fmla="val -32841"/>
              <a:gd name="adj2" fmla="val -17978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new var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E5CFF76-7258-11B1-AF65-7E0E5B1A591A}"/>
              </a:ext>
            </a:extLst>
          </p:cNvPr>
          <p:cNvSpPr/>
          <p:nvPr/>
        </p:nvSpPr>
        <p:spPr>
          <a:xfrm>
            <a:off x="7578832" y="2631752"/>
            <a:ext cx="2064898" cy="616397"/>
          </a:xfrm>
          <a:prstGeom prst="wedgeRoundRectCallout">
            <a:avLst>
              <a:gd name="adj1" fmla="val -156801"/>
              <a:gd name="adj2" fmla="val -18833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magazines to new dataset</a:t>
            </a:r>
          </a:p>
        </p:txBody>
      </p:sp>
    </p:spTree>
    <p:extLst>
      <p:ext uri="{BB962C8B-B14F-4D97-AF65-F5344CB8AC3E}">
        <p14:creationId xmlns:p14="http://schemas.microsoft.com/office/powerpoint/2010/main" val="625903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Adding Variables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BDD99641-48D3-72DD-6251-3A3F9FB1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51" y="1391093"/>
            <a:ext cx="6613633" cy="884274"/>
          </a:xfrm>
          <a:prstGeom prst="rect">
            <a:avLst/>
          </a:prstGeom>
        </p:spPr>
      </p:pic>
      <p:pic>
        <p:nvPicPr>
          <p:cNvPr id="10" name="Picture 9" descr="A screenshot of a data&#10;&#10;Description automatically generated">
            <a:extLst>
              <a:ext uri="{FF2B5EF4-FFF2-40B4-BE49-F238E27FC236}">
                <a16:creationId xmlns:a16="http://schemas.microsoft.com/office/drawing/2014/main" id="{0A904E43-75D2-6F43-670D-F5BC7430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587" y="2110758"/>
            <a:ext cx="5219700" cy="4038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A5E031-51CF-753F-90E5-245ACAAE8252}"/>
              </a:ext>
            </a:extLst>
          </p:cNvPr>
          <p:cNvCxnSpPr/>
          <p:nvPr/>
        </p:nvCxnSpPr>
        <p:spPr>
          <a:xfrm>
            <a:off x="5677786" y="1945758"/>
            <a:ext cx="3455581" cy="5209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9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Adding Variables</a:t>
            </a:r>
          </a:p>
        </p:txBody>
      </p:sp>
      <p:pic>
        <p:nvPicPr>
          <p:cNvPr id="5" name="Picture 4" descr="A close-up of a person&#10;&#10;Description automatically generated">
            <a:extLst>
              <a:ext uri="{FF2B5EF4-FFF2-40B4-BE49-F238E27FC236}">
                <a16:creationId xmlns:a16="http://schemas.microsoft.com/office/drawing/2014/main" id="{5AEA31C2-A0B8-9355-EC42-6E8D958B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797" y="1548956"/>
            <a:ext cx="7548470" cy="108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85F3B-E707-1990-ED74-7EF47D18446B}"/>
              </a:ext>
            </a:extLst>
          </p:cNvPr>
          <p:cNvSpPr txBox="1"/>
          <p:nvPr/>
        </p:nvSpPr>
        <p:spPr>
          <a:xfrm>
            <a:off x="5996763" y="3148568"/>
            <a:ext cx="3026930" cy="5788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4258571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Adding Variables</a:t>
            </a:r>
          </a:p>
        </p:txBody>
      </p:sp>
      <p:pic>
        <p:nvPicPr>
          <p:cNvPr id="5" name="Picture 4" descr="A close-up of a person&#10;&#10;Description automatically generated">
            <a:extLst>
              <a:ext uri="{FF2B5EF4-FFF2-40B4-BE49-F238E27FC236}">
                <a16:creationId xmlns:a16="http://schemas.microsoft.com/office/drawing/2014/main" id="{5AEA31C2-A0B8-9355-EC42-6E8D958B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797" y="1548956"/>
            <a:ext cx="7548470" cy="108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85F3B-E707-1990-ED74-7EF47D18446B}"/>
              </a:ext>
            </a:extLst>
          </p:cNvPr>
          <p:cNvSpPr txBox="1"/>
          <p:nvPr/>
        </p:nvSpPr>
        <p:spPr>
          <a:xfrm>
            <a:off x="5996763" y="3148568"/>
            <a:ext cx="3026930" cy="5788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944785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Adding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85F3B-E707-1990-ED74-7EF47D18446B}"/>
              </a:ext>
            </a:extLst>
          </p:cNvPr>
          <p:cNvSpPr txBox="1"/>
          <p:nvPr/>
        </p:nvSpPr>
        <p:spPr>
          <a:xfrm>
            <a:off x="6858001" y="671182"/>
            <a:ext cx="2812456" cy="5788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What did this do?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D17E0EB-3232-BEAA-CFAB-D45A468F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558999"/>
            <a:ext cx="7484703" cy="32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35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Try on your own! </a:t>
            </a:r>
          </a:p>
          <a:p>
            <a:r>
              <a:rPr lang="en-US" sz="2400" dirty="0"/>
              <a:t>Lab is on the </a:t>
            </a:r>
            <a:r>
              <a:rPr lang="en-US" sz="2400"/>
              <a:t>course website under “Labs” tab (</a:t>
            </a:r>
            <a:r>
              <a:rPr lang="en-US" sz="2400">
                <a:hlinkClick r:id="rId3"/>
              </a:rPr>
              <a:t>https://amosca01.github.io/Intro-DS-F23/</a:t>
            </a:r>
            <a:r>
              <a:rPr lang="en-US" sz="2400"/>
              <a:t>) </a:t>
            </a:r>
            <a:endParaRPr lang="en-US" sz="2400" dirty="0"/>
          </a:p>
          <a:p>
            <a:r>
              <a:rPr lang="en-US" sz="2400" dirty="0"/>
              <a:t>Go to the “More Practice” section of the lab for today and complete as much as you can </a:t>
            </a:r>
          </a:p>
          <a:p>
            <a:r>
              <a:rPr lang="en-US" sz="2400" dirty="0"/>
              <a:t>Ask questions when they come up!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50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Move to your personal space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BC1BFA-A056-B8D6-AFD5-F648C26F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608116"/>
            <a:ext cx="7772400" cy="4251569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2E6C37E4-EF30-36EA-2E20-2A555238658F}"/>
              </a:ext>
            </a:extLst>
          </p:cNvPr>
          <p:cNvSpPr/>
          <p:nvPr/>
        </p:nvSpPr>
        <p:spPr>
          <a:xfrm>
            <a:off x="3640668" y="2316480"/>
            <a:ext cx="1195492" cy="33528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2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Start a new project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4601D2-2ADD-0DED-86B4-75179DEF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477443"/>
            <a:ext cx="7772400" cy="4247577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DDC45CEC-51B4-07B0-4B65-237837059ACF}"/>
              </a:ext>
            </a:extLst>
          </p:cNvPr>
          <p:cNvSpPr/>
          <p:nvPr/>
        </p:nvSpPr>
        <p:spPr>
          <a:xfrm>
            <a:off x="10217576" y="1889760"/>
            <a:ext cx="1195492" cy="33528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Start a new project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F5B30F-BD8B-32A8-1E79-E3978083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499681"/>
            <a:ext cx="7772400" cy="422533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ECD9EAC-6CEE-D422-9FD7-98A616746B2D}"/>
              </a:ext>
            </a:extLst>
          </p:cNvPr>
          <p:cNvSpPr/>
          <p:nvPr/>
        </p:nvSpPr>
        <p:spPr>
          <a:xfrm>
            <a:off x="9734130" y="2367280"/>
            <a:ext cx="1450338" cy="3556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New project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11EAD0B-4B74-A4D1-C72D-812F9C79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505718"/>
            <a:ext cx="7772400" cy="42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8BB0-DBD0-3B91-408A-BBDA40B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5C5F-DB74-70EE-4C5E-702438AC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Console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11EAD0B-4B74-A4D1-C72D-812F9C79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505718"/>
            <a:ext cx="7772400" cy="4219302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E41DE82A-A2AE-9B02-17C4-B85F99FCBD63}"/>
              </a:ext>
            </a:extLst>
          </p:cNvPr>
          <p:cNvSpPr/>
          <p:nvPr/>
        </p:nvSpPr>
        <p:spPr>
          <a:xfrm>
            <a:off x="4785360" y="1996300"/>
            <a:ext cx="3596640" cy="3728720"/>
          </a:xfrm>
          <a:prstGeom prst="frame">
            <a:avLst>
              <a:gd name="adj1" fmla="val 233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489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707</Words>
  <Application>Microsoft Macintosh PowerPoint</Application>
  <PresentationFormat>Widescreen</PresentationFormat>
  <Paragraphs>180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 2</vt:lpstr>
      <vt:lpstr>Frame</vt:lpstr>
      <vt:lpstr>Data Science for Everyone – Intro to Coding with R</vt:lpstr>
      <vt:lpstr>Plan for Today</vt:lpstr>
      <vt:lpstr>R R Studio R Markdown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Studio </vt:lpstr>
      <vt:lpstr>R Markdown </vt:lpstr>
      <vt:lpstr>R Markdown </vt:lpstr>
      <vt:lpstr>R Markdown </vt:lpstr>
      <vt:lpstr>R Markdown </vt:lpstr>
      <vt:lpstr>R Markdown </vt:lpstr>
      <vt:lpstr>R Markdown </vt:lpstr>
      <vt:lpstr>R Markdown </vt:lpstr>
      <vt:lpstr>R Markdown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  <vt:lpstr>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22</cp:revision>
  <dcterms:created xsi:type="dcterms:W3CDTF">2023-08-03T18:49:17Z</dcterms:created>
  <dcterms:modified xsi:type="dcterms:W3CDTF">2023-09-18T16:09:16Z</dcterms:modified>
</cp:coreProperties>
</file>