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7"/>
  </p:notesMasterIdLst>
  <p:sldIdLst>
    <p:sldId id="282" r:id="rId2"/>
    <p:sldId id="257" r:id="rId3"/>
    <p:sldId id="283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6" r:id="rId19"/>
    <p:sldId id="277" r:id="rId20"/>
    <p:sldId id="278" r:id="rId21"/>
    <p:sldId id="307" r:id="rId22"/>
    <p:sldId id="308" r:id="rId23"/>
    <p:sldId id="309" r:id="rId24"/>
    <p:sldId id="310" r:id="rId25"/>
    <p:sldId id="31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339135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3488788" y="1406769"/>
            <a:ext cx="2729132" cy="61897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6808762" y="2250831"/>
            <a:ext cx="3516923" cy="1178169"/>
          </a:xfrm>
          <a:prstGeom prst="wedgeRoundRectCallout">
            <a:avLst>
              <a:gd name="adj1" fmla="val -74283"/>
              <a:gd name="adj2" fmla="val -7242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What you want the function to be called</a:t>
            </a:r>
          </a:p>
        </p:txBody>
      </p:sp>
    </p:spTree>
    <p:extLst>
      <p:ext uri="{BB962C8B-B14F-4D97-AF65-F5344CB8AC3E}">
        <p14:creationId xmlns:p14="http://schemas.microsoft.com/office/powerpoint/2010/main" val="136234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6096000" y="1434904"/>
            <a:ext cx="1936652" cy="61897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7258927" y="2832893"/>
            <a:ext cx="4594408" cy="3274971"/>
          </a:xfrm>
          <a:prstGeom prst="wedgeRoundRectCallout">
            <a:avLst>
              <a:gd name="adj1" fmla="val -59892"/>
              <a:gd name="adj2" fmla="val -7543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ourier" pitchFamily="2" charset="0"/>
              </a:rPr>
              <a:t>function</a:t>
            </a:r>
            <a:r>
              <a:rPr lang="en-US" sz="2800" dirty="0"/>
              <a:t> is the key word that tells R “I’m creating a function”</a:t>
            </a:r>
          </a:p>
          <a:p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&lt;-</a:t>
            </a:r>
            <a:r>
              <a:rPr lang="en-US" sz="2800" dirty="0"/>
              <a:t> assigns the function definition to the variable  </a:t>
            </a:r>
            <a:r>
              <a:rPr lang="en-US" sz="2800" dirty="0" err="1">
                <a:latin typeface="Courier" pitchFamily="2" charset="0"/>
              </a:rPr>
              <a:t>name_of_function</a:t>
            </a: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6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Inputs</a:t>
            </a:r>
          </a:p>
          <a:p>
            <a:pPr lvl="1"/>
            <a:r>
              <a:rPr lang="en-US" sz="2400" i="1" dirty="0"/>
              <a:t>arguments</a:t>
            </a:r>
            <a:r>
              <a:rPr lang="en-US" sz="2400" dirty="0"/>
              <a:t>: data, var</a:t>
            </a:r>
          </a:p>
          <a:p>
            <a:pPr lvl="1"/>
            <a:r>
              <a:rPr lang="en-US" sz="2400" dirty="0"/>
              <a:t>data is required</a:t>
            </a:r>
          </a:p>
          <a:p>
            <a:pPr lvl="1"/>
            <a:r>
              <a:rPr lang="en-US" sz="2400" dirty="0"/>
              <a:t>var is optional -- has a default value of "value"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7854460" y="1434904"/>
            <a:ext cx="3330007" cy="61897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7854460" y="2747795"/>
            <a:ext cx="2630661" cy="951316"/>
          </a:xfrm>
          <a:prstGeom prst="wedgeRoundRectCallout">
            <a:avLst>
              <a:gd name="adj1" fmla="val -2354"/>
              <a:gd name="adj2" fmla="val -12338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Input / arguments </a:t>
            </a:r>
          </a:p>
        </p:txBody>
      </p:sp>
    </p:spTree>
    <p:extLst>
      <p:ext uri="{BB962C8B-B14F-4D97-AF65-F5344CB8AC3E}">
        <p14:creationId xmlns:p14="http://schemas.microsoft.com/office/powerpoint/2010/main" val="427790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Body </a:t>
            </a:r>
          </a:p>
          <a:p>
            <a:pPr lvl="1"/>
            <a:r>
              <a:rPr lang="en-US" sz="2400" dirty="0"/>
              <a:t>Defines what the function should do </a:t>
            </a:r>
          </a:p>
          <a:p>
            <a:pPr lvl="1"/>
            <a:r>
              <a:rPr lang="en-US" sz="2400" dirty="0"/>
              <a:t>Everything between </a:t>
            </a:r>
            <a:r>
              <a:rPr lang="en-US" sz="2400" dirty="0">
                <a:latin typeface="Courier" pitchFamily="2" charset="0"/>
              </a:rPr>
              <a:t>{</a:t>
            </a:r>
            <a:r>
              <a:rPr lang="en-US" sz="2400" dirty="0"/>
              <a:t> and </a:t>
            </a:r>
            <a:r>
              <a:rPr lang="en-US" sz="2400" dirty="0">
                <a:latin typeface="Courier" pitchFamily="2" charset="0"/>
              </a:rPr>
              <a:t>} </a:t>
            </a:r>
            <a:endParaRPr lang="en-US" sz="3200" dirty="0">
              <a:latin typeface="Courier" pitchFamily="2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2B8DB7B-E8CC-EB07-A47A-093161730141}"/>
              </a:ext>
            </a:extLst>
          </p:cNvPr>
          <p:cNvSpPr/>
          <p:nvPr/>
        </p:nvSpPr>
        <p:spPr>
          <a:xfrm>
            <a:off x="3742006" y="1941342"/>
            <a:ext cx="2743200" cy="1828800"/>
          </a:xfrm>
          <a:prstGeom prst="frame">
            <a:avLst>
              <a:gd name="adj1" fmla="val 433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422BA041-20EA-F4F9-B22C-D24D3AB41D72}"/>
              </a:ext>
            </a:extLst>
          </p:cNvPr>
          <p:cNvSpPr/>
          <p:nvPr/>
        </p:nvSpPr>
        <p:spPr>
          <a:xfrm>
            <a:off x="7854460" y="2747795"/>
            <a:ext cx="1359878" cy="681205"/>
          </a:xfrm>
          <a:prstGeom prst="wedgeRoundRectCallout">
            <a:avLst>
              <a:gd name="adj1" fmla="val -149344"/>
              <a:gd name="adj2" fmla="val -6069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03254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Output</a:t>
            </a:r>
          </a:p>
          <a:p>
            <a:pPr lvl="1"/>
            <a:r>
              <a:rPr lang="en-US" sz="2400" dirty="0"/>
              <a:t>the </a:t>
            </a:r>
            <a:r>
              <a:rPr lang="en-US" sz="2400" i="1" dirty="0"/>
              <a:t>return</a:t>
            </a:r>
            <a:r>
              <a:rPr lang="en-US" sz="2400" dirty="0"/>
              <a:t> value</a:t>
            </a:r>
          </a:p>
          <a:p>
            <a:pPr lvl="1"/>
            <a:r>
              <a:rPr lang="en-US" sz="2400" dirty="0"/>
              <a:t>by default output of last line in function body</a:t>
            </a:r>
          </a:p>
          <a:p>
            <a:pPr lvl="1"/>
            <a:r>
              <a:rPr lang="en-US" sz="2400" dirty="0"/>
              <a:t>here, explicitly the object x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3962399" y="3379236"/>
            <a:ext cx="1636544" cy="419042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7854461" y="3066757"/>
            <a:ext cx="1636544" cy="632354"/>
          </a:xfrm>
          <a:prstGeom prst="wedgeRoundRectCallout">
            <a:avLst>
              <a:gd name="adj1" fmla="val -179578"/>
              <a:gd name="adj2" fmla="val 325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9390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pic>
        <p:nvPicPr>
          <p:cNvPr id="7" name="Picture 2" descr="Recipe Cards Printable Recipe Card Doodles Recipe Card DIY - Etsy">
            <a:extLst>
              <a:ext uri="{FF2B5EF4-FFF2-40B4-BE49-F238E27FC236}">
                <a16:creationId xmlns:a16="http://schemas.microsoft.com/office/drawing/2014/main" id="{5F5A1BB6-3FC5-853F-BABE-ACA9A60AB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/>
          <a:stretch/>
        </p:blipFill>
        <p:spPr bwMode="auto">
          <a:xfrm>
            <a:off x="3509262" y="1364566"/>
            <a:ext cx="6821659" cy="47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A4599-978D-32CA-4160-A551969B6212}"/>
              </a:ext>
            </a:extLst>
          </p:cNvPr>
          <p:cNvSpPr txBox="1"/>
          <p:nvPr/>
        </p:nvSpPr>
        <p:spPr>
          <a:xfrm>
            <a:off x="4075487" y="270609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tbl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8975C-183D-02D0-A718-97EEE8413941}"/>
              </a:ext>
            </a:extLst>
          </p:cNvPr>
          <p:cNvSpPr txBox="1"/>
          <p:nvPr/>
        </p:nvSpPr>
        <p:spPr>
          <a:xfrm>
            <a:off x="4075487" y="2982105"/>
            <a:ext cx="20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v1, v2, v3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AADF5-E1F8-4490-D9AA-0E27E8FD4D79}"/>
              </a:ext>
            </a:extLst>
          </p:cNvPr>
          <p:cNvSpPr txBox="1"/>
          <p:nvPr/>
        </p:nvSpPr>
        <p:spPr>
          <a:xfrm>
            <a:off x="6081164" y="2734226"/>
            <a:ext cx="3837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Take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pivot_wider</a:t>
            </a:r>
            <a:r>
              <a:rPr lang="en-US" sz="2000" dirty="0">
                <a:latin typeface="Courier" pitchFamily="2" charset="0"/>
              </a:rPr>
              <a:t>() using </a:t>
            </a:r>
            <a:r>
              <a:rPr lang="en-US" sz="2000" dirty="0" err="1">
                <a:latin typeface="Courier" pitchFamily="2" charset="0"/>
              </a:rPr>
              <a:t>names_from</a:t>
            </a:r>
            <a:r>
              <a:rPr lang="en-US" sz="2000" dirty="0">
                <a:latin typeface="Courier" pitchFamily="2" charset="0"/>
              </a:rPr>
              <a:t> v1 and </a:t>
            </a:r>
            <a:r>
              <a:rPr lang="en-US" sz="2000" dirty="0" err="1">
                <a:latin typeface="Courier" pitchFamily="2" charset="0"/>
              </a:rPr>
              <a:t>values_from</a:t>
            </a:r>
            <a:r>
              <a:rPr lang="en-US" sz="2000" dirty="0">
                <a:latin typeface="Courier" pitchFamily="2" charset="0"/>
              </a:rPr>
              <a:t> v2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group_by</a:t>
            </a:r>
            <a:r>
              <a:rPr lang="en-US" sz="2000" dirty="0">
                <a:latin typeface="Courier" pitchFamily="2" charset="0"/>
              </a:rPr>
              <a:t>()  v3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summarize() using 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09262" y="4748886"/>
            <a:ext cx="81861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72C052-12E5-9358-47B1-D639458F9BEE}"/>
              </a:ext>
            </a:extLst>
          </p:cNvPr>
          <p:cNvSpPr/>
          <p:nvPr/>
        </p:nvSpPr>
        <p:spPr>
          <a:xfrm>
            <a:off x="3800372" y="226199"/>
            <a:ext cx="7119419" cy="1113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turn our recipe into a function. </a:t>
            </a:r>
          </a:p>
        </p:txBody>
      </p:sp>
    </p:spTree>
    <p:extLst>
      <p:ext uri="{BB962C8B-B14F-4D97-AF65-F5344CB8AC3E}">
        <p14:creationId xmlns:p14="http://schemas.microsoft.com/office/powerpoint/2010/main" val="294396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pic>
        <p:nvPicPr>
          <p:cNvPr id="7" name="Picture 2" descr="Recipe Cards Printable Recipe Card Doodles Recipe Card DIY - Etsy">
            <a:extLst>
              <a:ext uri="{FF2B5EF4-FFF2-40B4-BE49-F238E27FC236}">
                <a16:creationId xmlns:a16="http://schemas.microsoft.com/office/drawing/2014/main" id="{5F5A1BB6-3FC5-853F-BABE-ACA9A60AB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/>
          <a:stretch/>
        </p:blipFill>
        <p:spPr bwMode="auto">
          <a:xfrm>
            <a:off x="3509262" y="1364566"/>
            <a:ext cx="6821659" cy="47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A4599-978D-32CA-4160-A551969B6212}"/>
              </a:ext>
            </a:extLst>
          </p:cNvPr>
          <p:cNvSpPr txBox="1"/>
          <p:nvPr/>
        </p:nvSpPr>
        <p:spPr>
          <a:xfrm>
            <a:off x="4075487" y="270609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tbl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8975C-183D-02D0-A718-97EEE8413941}"/>
              </a:ext>
            </a:extLst>
          </p:cNvPr>
          <p:cNvSpPr txBox="1"/>
          <p:nvPr/>
        </p:nvSpPr>
        <p:spPr>
          <a:xfrm>
            <a:off x="4075487" y="2982105"/>
            <a:ext cx="20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v1, v2, v3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AADF5-E1F8-4490-D9AA-0E27E8FD4D79}"/>
              </a:ext>
            </a:extLst>
          </p:cNvPr>
          <p:cNvSpPr txBox="1"/>
          <p:nvPr/>
        </p:nvSpPr>
        <p:spPr>
          <a:xfrm>
            <a:off x="6081164" y="2734226"/>
            <a:ext cx="3837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Take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pivot_wider</a:t>
            </a:r>
            <a:r>
              <a:rPr lang="en-US" sz="2000" dirty="0">
                <a:latin typeface="Courier" pitchFamily="2" charset="0"/>
              </a:rPr>
              <a:t>() using </a:t>
            </a:r>
            <a:r>
              <a:rPr lang="en-US" sz="2000" dirty="0" err="1">
                <a:latin typeface="Courier" pitchFamily="2" charset="0"/>
              </a:rPr>
              <a:t>names_from</a:t>
            </a:r>
            <a:r>
              <a:rPr lang="en-US" sz="2000" dirty="0">
                <a:latin typeface="Courier" pitchFamily="2" charset="0"/>
              </a:rPr>
              <a:t> v1 and </a:t>
            </a:r>
            <a:r>
              <a:rPr lang="en-US" sz="2000" dirty="0" err="1">
                <a:latin typeface="Courier" pitchFamily="2" charset="0"/>
              </a:rPr>
              <a:t>values_from</a:t>
            </a:r>
            <a:r>
              <a:rPr lang="en-US" sz="2000" dirty="0">
                <a:latin typeface="Courier" pitchFamily="2" charset="0"/>
              </a:rPr>
              <a:t> v2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group_by</a:t>
            </a:r>
            <a:r>
              <a:rPr lang="en-US" sz="2000" dirty="0">
                <a:latin typeface="Courier" pitchFamily="2" charset="0"/>
              </a:rPr>
              <a:t>()  v3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summarize() using 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139111" y="4755524"/>
            <a:ext cx="879997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A8817C-4DFC-E013-124C-F386E406717C}"/>
              </a:ext>
            </a:extLst>
          </p:cNvPr>
          <p:cNvSpPr/>
          <p:nvPr/>
        </p:nvSpPr>
        <p:spPr>
          <a:xfrm>
            <a:off x="3800372" y="226199"/>
            <a:ext cx="7119419" cy="1113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turn our recipe into a function. </a:t>
            </a:r>
          </a:p>
        </p:txBody>
      </p:sp>
    </p:spTree>
    <p:extLst>
      <p:ext uri="{BB962C8B-B14F-4D97-AF65-F5344CB8AC3E}">
        <p14:creationId xmlns:p14="http://schemas.microsoft.com/office/powerpoint/2010/main" val="378925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Defining your own functions</a:t>
            </a:r>
          </a:p>
          <a:p>
            <a:r>
              <a:rPr lang="en-US" sz="2400" dirty="0"/>
              <a:t>To use a function you defined, you “call” it with the appropriate arguments </a:t>
            </a:r>
          </a:p>
          <a:p>
            <a:r>
              <a:rPr lang="en-US" sz="2400" dirty="0"/>
              <a:t>Ex. Let’s call </a:t>
            </a:r>
            <a:r>
              <a:rPr lang="en-US" sz="2400" dirty="0" err="1">
                <a:latin typeface="Courier" pitchFamily="2" charset="0"/>
              </a:rPr>
              <a:t>clean_data</a:t>
            </a:r>
            <a:r>
              <a:rPr lang="en-US" sz="2400" dirty="0">
                <a:latin typeface="Courier" pitchFamily="2" charset="0"/>
              </a:rPr>
              <a:t>()</a:t>
            </a:r>
            <a:r>
              <a:rPr lang="en-US" sz="2400" dirty="0"/>
              <a:t>to make </a:t>
            </a:r>
            <a:r>
              <a:rPr lang="en-US" sz="2400" dirty="0">
                <a:latin typeface="Courier" pitchFamily="2" charset="0"/>
              </a:rPr>
              <a:t>my_df1 </a:t>
            </a:r>
            <a:r>
              <a:rPr lang="en-US" sz="2400" dirty="0"/>
              <a:t>from earlier tidy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0B94-AED9-09E0-4294-5D9429886CD5}"/>
              </a:ext>
            </a:extLst>
          </p:cNvPr>
          <p:cNvSpPr/>
          <p:nvPr/>
        </p:nvSpPr>
        <p:spPr>
          <a:xfrm>
            <a:off x="3777829" y="4107762"/>
            <a:ext cx="7940559" cy="2750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Define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Call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my_tidy_df1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(my_df1,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varA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varB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varC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580290-8038-F2BC-6B69-71ABF86AD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3" b="66496"/>
          <a:stretch/>
        </p:blipFill>
        <p:spPr>
          <a:xfrm>
            <a:off x="3707490" y="2912010"/>
            <a:ext cx="7638756" cy="11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0B94-AED9-09E0-4294-5D9429886CD5}"/>
              </a:ext>
            </a:extLst>
          </p:cNvPr>
          <p:cNvSpPr/>
          <p:nvPr/>
        </p:nvSpPr>
        <p:spPr>
          <a:xfrm>
            <a:off x="3594949" y="267282"/>
            <a:ext cx="7940559" cy="2081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Define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433B2C-3536-A73F-A2D5-1B625878F859}"/>
              </a:ext>
            </a:extLst>
          </p:cNvPr>
          <p:cNvSpPr/>
          <p:nvPr/>
        </p:nvSpPr>
        <p:spPr>
          <a:xfrm>
            <a:off x="3594949" y="2743710"/>
            <a:ext cx="7940559" cy="11301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call </a:t>
            </a:r>
            <a:r>
              <a:rPr lang="en-US" sz="2400" dirty="0" err="1">
                <a:latin typeface="Courier" pitchFamily="2" charset="0"/>
              </a:rPr>
              <a:t>clean_data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my_df2 </a:t>
            </a:r>
            <a:r>
              <a:rPr lang="en-US" sz="2400" dirty="0"/>
              <a:t>and </a:t>
            </a:r>
            <a:r>
              <a:rPr lang="en-US" sz="2400" dirty="0">
                <a:latin typeface="Courier" pitchFamily="2" charset="0"/>
              </a:rPr>
              <a:t>my_df3</a:t>
            </a:r>
            <a:r>
              <a:rPr lang="en-US" sz="2400" dirty="0"/>
              <a:t>.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87884FA-5515-835F-C35D-881EC919A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03" b="-5958"/>
          <a:stretch/>
        </p:blipFill>
        <p:spPr>
          <a:xfrm>
            <a:off x="3745850" y="4268748"/>
            <a:ext cx="7638756" cy="28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8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Built in functions </a:t>
            </a:r>
          </a:p>
          <a:p>
            <a:r>
              <a:rPr lang="en-US" sz="3200" dirty="0"/>
              <a:t>User </a:t>
            </a:r>
            <a:r>
              <a:rPr lang="en-US" sz="3200"/>
              <a:t>defined functions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0B94-AED9-09E0-4294-5D9429886CD5}"/>
              </a:ext>
            </a:extLst>
          </p:cNvPr>
          <p:cNvSpPr/>
          <p:nvPr/>
        </p:nvSpPr>
        <p:spPr>
          <a:xfrm>
            <a:off x="3594949" y="267282"/>
            <a:ext cx="7940559" cy="2081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Define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87884FA-5515-835F-C35D-881EC919A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03" r="4655" b="-5958"/>
          <a:stretch/>
        </p:blipFill>
        <p:spPr>
          <a:xfrm>
            <a:off x="-98473" y="3995218"/>
            <a:ext cx="7283221" cy="2856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7ADF73-24F4-931A-D6C2-A3144536A0B2}"/>
              </a:ext>
            </a:extLst>
          </p:cNvPr>
          <p:cNvSpPr/>
          <p:nvPr/>
        </p:nvSpPr>
        <p:spPr>
          <a:xfrm>
            <a:off x="7283221" y="4178102"/>
            <a:ext cx="4815294" cy="2573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my_tidy_df2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(my_df2, 							  var1,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var2,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var3) 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my_tidy_df3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(my_df3, 							  beep,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boop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blerp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F84FD5-A07D-CBC0-BC54-3DE14002DAD9}"/>
              </a:ext>
            </a:extLst>
          </p:cNvPr>
          <p:cNvSpPr/>
          <p:nvPr/>
        </p:nvSpPr>
        <p:spPr>
          <a:xfrm>
            <a:off x="3594949" y="2743710"/>
            <a:ext cx="7940559" cy="11301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call </a:t>
            </a:r>
            <a:r>
              <a:rPr lang="en-US" sz="2400" dirty="0" err="1">
                <a:latin typeface="Courier" pitchFamily="2" charset="0"/>
              </a:rPr>
              <a:t>clean_data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my_df2 </a:t>
            </a:r>
            <a:r>
              <a:rPr lang="en-US" sz="2400" dirty="0"/>
              <a:t>and </a:t>
            </a:r>
            <a:r>
              <a:rPr lang="en-US" sz="2400" dirty="0">
                <a:latin typeface="Courier" pitchFamily="2" charset="0"/>
              </a:rPr>
              <a:t>my_df3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009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ED5-0476-22A7-229B-3340E22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1C1-B828-61E1-5BCC-38B0681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Write a function that uses the </a:t>
            </a:r>
            <a:r>
              <a:rPr lang="en-US" sz="2800" dirty="0" err="1"/>
              <a:t>babynames</a:t>
            </a:r>
            <a:r>
              <a:rPr lang="en-US" sz="2800" dirty="0"/>
              <a:t> dataset to find the year a baby name was most popular. The function should work for any name. </a:t>
            </a:r>
          </a:p>
          <a:p>
            <a:pPr lvl="1"/>
            <a:r>
              <a:rPr lang="en-US" sz="2600" dirty="0"/>
              <a:t>What are the inputs?</a:t>
            </a:r>
          </a:p>
          <a:p>
            <a:pPr lvl="1"/>
            <a:r>
              <a:rPr lang="en-US" sz="2600" dirty="0"/>
              <a:t>What will be returned?</a:t>
            </a:r>
          </a:p>
          <a:p>
            <a:pPr lvl="1"/>
            <a:r>
              <a:rPr lang="en-US" sz="2600" dirty="0"/>
              <a:t>What steps does the function need to take? </a:t>
            </a:r>
          </a:p>
        </p:txBody>
      </p:sp>
    </p:spTree>
    <p:extLst>
      <p:ext uri="{BB962C8B-B14F-4D97-AF65-F5344CB8AC3E}">
        <p14:creationId xmlns:p14="http://schemas.microsoft.com/office/powerpoint/2010/main" val="36556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ED5-0476-22A7-229B-3340E22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1C1-B828-61E1-5BCC-38B0681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Write a function that uses the </a:t>
            </a:r>
            <a:r>
              <a:rPr lang="en-US" sz="2800" dirty="0" err="1"/>
              <a:t>babynames</a:t>
            </a:r>
            <a:r>
              <a:rPr lang="en-US" sz="2800" dirty="0"/>
              <a:t> dataset to find the year a baby name was most popular. The function should work for any name. </a:t>
            </a:r>
          </a:p>
          <a:p>
            <a:pPr lvl="1"/>
            <a:r>
              <a:rPr lang="en-US" sz="2600" dirty="0"/>
              <a:t>What are the inputs?</a:t>
            </a:r>
          </a:p>
          <a:p>
            <a:pPr lvl="1"/>
            <a:r>
              <a:rPr lang="en-US" sz="2600" dirty="0"/>
              <a:t>What will be returned?</a:t>
            </a:r>
          </a:p>
          <a:p>
            <a:pPr lvl="1"/>
            <a:r>
              <a:rPr lang="en-US" sz="2600" dirty="0"/>
              <a:t>What steps does the function need to take? </a:t>
            </a:r>
          </a:p>
        </p:txBody>
      </p:sp>
      <p:pic>
        <p:nvPicPr>
          <p:cNvPr id="5" name="Picture 4" descr="A computer screen shot of a function&#10;&#10;Description automatically generated">
            <a:extLst>
              <a:ext uri="{FF2B5EF4-FFF2-40B4-BE49-F238E27FC236}">
                <a16:creationId xmlns:a16="http://schemas.microsoft.com/office/drawing/2014/main" id="{0F4065BD-B95A-9973-98A9-39C44D78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2504109"/>
            <a:ext cx="8393694" cy="40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46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ED5-0476-22A7-229B-3340E22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1C1-B828-61E1-5BCC-38B0681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Write a function that uses the </a:t>
            </a:r>
            <a:r>
              <a:rPr lang="en-US" sz="2800" dirty="0" err="1"/>
              <a:t>babynames</a:t>
            </a:r>
            <a:r>
              <a:rPr lang="en-US" sz="2800" dirty="0"/>
              <a:t> dataset to find the year a baby name was most popular. The function should work for any name. </a:t>
            </a:r>
          </a:p>
          <a:p>
            <a:pPr lvl="1"/>
            <a:r>
              <a:rPr lang="en-US" sz="2600" dirty="0"/>
              <a:t>What are the inputs?</a:t>
            </a:r>
          </a:p>
          <a:p>
            <a:pPr lvl="1"/>
            <a:r>
              <a:rPr lang="en-US" sz="2600" dirty="0"/>
              <a:t>What will be returned?</a:t>
            </a:r>
          </a:p>
          <a:p>
            <a:pPr lvl="1"/>
            <a:r>
              <a:rPr lang="en-US" sz="2600" dirty="0"/>
              <a:t>What steps does the function need to take? </a:t>
            </a:r>
          </a:p>
        </p:txBody>
      </p:sp>
      <p:pic>
        <p:nvPicPr>
          <p:cNvPr id="5" name="Picture 4" descr="A computer screen shot of a function&#10;&#10;Description automatically generated">
            <a:extLst>
              <a:ext uri="{FF2B5EF4-FFF2-40B4-BE49-F238E27FC236}">
                <a16:creationId xmlns:a16="http://schemas.microsoft.com/office/drawing/2014/main" id="{0F4065BD-B95A-9973-98A9-39C44D78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2504109"/>
            <a:ext cx="8393694" cy="4095474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C5244EA-24F0-73ED-6907-6DB0F429F730}"/>
              </a:ext>
            </a:extLst>
          </p:cNvPr>
          <p:cNvSpPr/>
          <p:nvPr/>
        </p:nvSpPr>
        <p:spPr>
          <a:xfrm>
            <a:off x="7182676" y="2091993"/>
            <a:ext cx="2597427" cy="544638"/>
          </a:xfrm>
          <a:prstGeom prst="wedgeRoundRectCallout">
            <a:avLst>
              <a:gd name="adj1" fmla="val 23045"/>
              <a:gd name="adj2" fmla="val 14522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= name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3D1B93D-24AF-6740-2A61-3C45996C61E6}"/>
              </a:ext>
            </a:extLst>
          </p:cNvPr>
          <p:cNvSpPr/>
          <p:nvPr/>
        </p:nvSpPr>
        <p:spPr>
          <a:xfrm>
            <a:off x="7902768" y="5852226"/>
            <a:ext cx="2597427" cy="544638"/>
          </a:xfrm>
          <a:prstGeom prst="wedgeRoundRectCallout">
            <a:avLst>
              <a:gd name="adj1" fmla="val -99914"/>
              <a:gd name="adj2" fmla="val -6402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 = vector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C95588C-B81E-3715-A819-1D2F55D723BC}"/>
              </a:ext>
            </a:extLst>
          </p:cNvPr>
          <p:cNvSpPr/>
          <p:nvPr/>
        </p:nvSpPr>
        <p:spPr>
          <a:xfrm>
            <a:off x="1629832" y="2364312"/>
            <a:ext cx="2597427" cy="544638"/>
          </a:xfrm>
          <a:prstGeom prst="wedgeRoundRectCallout">
            <a:avLst>
              <a:gd name="adj1" fmla="val 57739"/>
              <a:gd name="adj2" fmla="val 8683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function’s name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6528B3A-7603-FEE4-8194-7E540D6C16ED}"/>
              </a:ext>
            </a:extLst>
          </p:cNvPr>
          <p:cNvSpPr/>
          <p:nvPr/>
        </p:nvSpPr>
        <p:spPr>
          <a:xfrm>
            <a:off x="1090006" y="4409154"/>
            <a:ext cx="2597427" cy="544638"/>
          </a:xfrm>
          <a:prstGeom prst="wedgeRoundRectCallout">
            <a:avLst>
              <a:gd name="adj1" fmla="val 57739"/>
              <a:gd name="adj2" fmla="val -1293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3EE5CCD-26CA-DED8-EB39-3C79A3E4D92A}"/>
              </a:ext>
            </a:extLst>
          </p:cNvPr>
          <p:cNvSpPr/>
          <p:nvPr/>
        </p:nvSpPr>
        <p:spPr>
          <a:xfrm>
            <a:off x="3869269" y="3424429"/>
            <a:ext cx="702732" cy="2300592"/>
          </a:xfrm>
          <a:prstGeom prst="leftBrace">
            <a:avLst>
              <a:gd name="adj1" fmla="val 8333"/>
              <a:gd name="adj2" fmla="val 51721"/>
            </a:avLst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ED5-0476-22A7-229B-3340E22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1C1-B828-61E1-5BCC-38B0681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Use the function you wrote to find the most popular years for: </a:t>
            </a:r>
          </a:p>
          <a:p>
            <a:pPr lvl="1"/>
            <a:r>
              <a:rPr lang="en-US" sz="2400" dirty="0"/>
              <a:t>Olivia</a:t>
            </a:r>
          </a:p>
          <a:p>
            <a:pPr lvl="1"/>
            <a:r>
              <a:rPr lang="en-US" sz="2400" dirty="0"/>
              <a:t>Regina</a:t>
            </a:r>
          </a:p>
          <a:p>
            <a:pPr lvl="1"/>
            <a:r>
              <a:rPr lang="en-US" sz="2400" dirty="0"/>
              <a:t>Rami</a:t>
            </a:r>
          </a:p>
          <a:p>
            <a:pPr lvl="1"/>
            <a:r>
              <a:rPr lang="en-US" sz="2400" dirty="0"/>
              <a:t>Mable</a:t>
            </a:r>
          </a:p>
        </p:txBody>
      </p:sp>
    </p:spTree>
    <p:extLst>
      <p:ext uri="{BB962C8B-B14F-4D97-AF65-F5344CB8AC3E}">
        <p14:creationId xmlns:p14="http://schemas.microsoft.com/office/powerpoint/2010/main" val="250636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ED5-0476-22A7-229B-3340E22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1C1-B828-61E1-5BCC-38B0681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Use the function you wrote to find the most popular years for: </a:t>
            </a:r>
          </a:p>
          <a:p>
            <a:pPr lvl="1"/>
            <a:r>
              <a:rPr lang="en-US" sz="2400" dirty="0"/>
              <a:t>Olivia - 2014</a:t>
            </a:r>
          </a:p>
          <a:p>
            <a:pPr lvl="1"/>
            <a:r>
              <a:rPr lang="en-US" sz="2400" dirty="0"/>
              <a:t>Regina – 1964 </a:t>
            </a:r>
          </a:p>
          <a:p>
            <a:pPr lvl="1"/>
            <a:r>
              <a:rPr lang="en-US" sz="2400" dirty="0"/>
              <a:t>Rami - 2005</a:t>
            </a:r>
          </a:p>
          <a:p>
            <a:pPr lvl="1"/>
            <a:r>
              <a:rPr lang="en-US" sz="2400" dirty="0"/>
              <a:t>Mable - 1905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E132F0B-E2EA-E86B-FE3E-C2EF4CC7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709" y="3424428"/>
            <a:ext cx="7764318" cy="31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9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B0C-834E-8FF7-718A-ABDDD12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9D1C-3ED3-ECC6-056F-799890E1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735" y="864108"/>
            <a:ext cx="8253345" cy="5120640"/>
          </a:xfrm>
        </p:spPr>
        <p:txBody>
          <a:bodyPr anchor="t">
            <a:normAutofit/>
          </a:bodyPr>
          <a:lstStyle/>
          <a:p>
            <a:r>
              <a:rPr lang="en-US" sz="2400" dirty="0"/>
              <a:t>Suppose you’re a data scientist given weekly datasets to analyze</a:t>
            </a:r>
          </a:p>
          <a:p>
            <a:r>
              <a:rPr lang="en-US" sz="2400" dirty="0"/>
              <a:t>The datasets are similar; each is a </a:t>
            </a:r>
            <a:r>
              <a:rPr lang="en-US" sz="2400" dirty="0" err="1">
                <a:latin typeface="Courier" pitchFamily="2" charset="0"/>
              </a:rPr>
              <a:t>tbl</a:t>
            </a:r>
            <a:r>
              <a:rPr lang="en-US" sz="2400" dirty="0"/>
              <a:t> with three variables </a:t>
            </a:r>
          </a:p>
          <a:p>
            <a:r>
              <a:rPr lang="en-US" sz="2400" dirty="0"/>
              <a:t>They come un-tidy, so first you must make them tidy </a:t>
            </a:r>
          </a:p>
          <a:p>
            <a:r>
              <a:rPr lang="en-US" sz="2400" dirty="0"/>
              <a:t>For three weeks use the following code: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E7F7C8F-4BF0-9F2A-99B3-CDDB43B0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03" y="3026168"/>
            <a:ext cx="7236963" cy="37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0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B0C-834E-8FF7-718A-ABDDD12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E7F7C8F-4BF0-9F2A-99B3-CDDB43B0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07" y="423642"/>
            <a:ext cx="7638756" cy="394218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1122C8-747A-E08A-A75C-5F1508FCEAE5}"/>
              </a:ext>
            </a:extLst>
          </p:cNvPr>
          <p:cNvSpPr/>
          <p:nvPr/>
        </p:nvSpPr>
        <p:spPr>
          <a:xfrm>
            <a:off x="3643533" y="4365831"/>
            <a:ext cx="8060786" cy="1359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find similarities in each code chunk above. Is there a common set of steps you take for each dataset?</a:t>
            </a:r>
          </a:p>
        </p:txBody>
      </p:sp>
    </p:spTree>
    <p:extLst>
      <p:ext uri="{BB962C8B-B14F-4D97-AF65-F5344CB8AC3E}">
        <p14:creationId xmlns:p14="http://schemas.microsoft.com/office/powerpoint/2010/main" val="98057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B0C-834E-8FF7-718A-ABDDD12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E7F7C8F-4BF0-9F2A-99B3-CDDB43B0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07" y="423642"/>
            <a:ext cx="7638756" cy="3942189"/>
          </a:xfrm>
          <a:prstGeom prst="rect">
            <a:avLst/>
          </a:prstGeom>
        </p:spPr>
      </p:pic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DFA7F299-0AE6-6069-35BD-C4DE9E0D9DEA}"/>
              </a:ext>
            </a:extLst>
          </p:cNvPr>
          <p:cNvSpPr/>
          <p:nvPr/>
        </p:nvSpPr>
        <p:spPr>
          <a:xfrm>
            <a:off x="7258929" y="887438"/>
            <a:ext cx="548640" cy="279775"/>
          </a:xfrm>
          <a:prstGeom prst="flowChartAlternateProcess">
            <a:avLst/>
          </a:prstGeom>
          <a:solidFill>
            <a:schemeClr val="accent2">
              <a:lumMod val="5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863CE042-04F3-4B8A-27B2-DF5B50F08D9F}"/>
              </a:ext>
            </a:extLst>
          </p:cNvPr>
          <p:cNvSpPr/>
          <p:nvPr/>
        </p:nvSpPr>
        <p:spPr>
          <a:xfrm>
            <a:off x="7258929" y="2123934"/>
            <a:ext cx="548640" cy="279775"/>
          </a:xfrm>
          <a:prstGeom prst="flowChartAlternateProcess">
            <a:avLst/>
          </a:prstGeom>
          <a:solidFill>
            <a:schemeClr val="accent2">
              <a:lumMod val="5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0BB9F229-8214-D2DA-518E-5F0230D0B90A}"/>
              </a:ext>
            </a:extLst>
          </p:cNvPr>
          <p:cNvSpPr/>
          <p:nvPr/>
        </p:nvSpPr>
        <p:spPr>
          <a:xfrm>
            <a:off x="7258929" y="3360430"/>
            <a:ext cx="548640" cy="279775"/>
          </a:xfrm>
          <a:prstGeom prst="flowChartAlternateProcess">
            <a:avLst/>
          </a:prstGeom>
          <a:solidFill>
            <a:schemeClr val="accent2">
              <a:lumMod val="5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852D8F0F-FD2D-AA38-13AF-1305EB629B3D}"/>
              </a:ext>
            </a:extLst>
          </p:cNvPr>
          <p:cNvSpPr/>
          <p:nvPr/>
        </p:nvSpPr>
        <p:spPr>
          <a:xfrm>
            <a:off x="9727809" y="887437"/>
            <a:ext cx="548640" cy="279775"/>
          </a:xfrm>
          <a:prstGeom prst="flowChartAlternateProcess">
            <a:avLst/>
          </a:prstGeom>
          <a:solidFill>
            <a:schemeClr val="accent2">
              <a:lumMod val="75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4E3881E6-36B4-8366-8CD3-2D35DAF08C54}"/>
              </a:ext>
            </a:extLst>
          </p:cNvPr>
          <p:cNvSpPr/>
          <p:nvPr/>
        </p:nvSpPr>
        <p:spPr>
          <a:xfrm>
            <a:off x="9727809" y="3369712"/>
            <a:ext cx="548640" cy="279775"/>
          </a:xfrm>
          <a:prstGeom prst="flowChartAlternateProcess">
            <a:avLst/>
          </a:prstGeom>
          <a:solidFill>
            <a:schemeClr val="accent2">
              <a:lumMod val="75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990351B0-3B5A-13B5-D948-D3FA5B8E47D3}"/>
              </a:ext>
            </a:extLst>
          </p:cNvPr>
          <p:cNvSpPr/>
          <p:nvPr/>
        </p:nvSpPr>
        <p:spPr>
          <a:xfrm>
            <a:off x="9727809" y="2123934"/>
            <a:ext cx="548640" cy="279775"/>
          </a:xfrm>
          <a:prstGeom prst="flowChartAlternateProcess">
            <a:avLst/>
          </a:prstGeom>
          <a:solidFill>
            <a:schemeClr val="accent2">
              <a:lumMod val="75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C62E4833-815F-247B-4CF8-83BAEB6FD137}"/>
              </a:ext>
            </a:extLst>
          </p:cNvPr>
          <p:cNvSpPr/>
          <p:nvPr/>
        </p:nvSpPr>
        <p:spPr>
          <a:xfrm>
            <a:off x="5277729" y="1145704"/>
            <a:ext cx="548640" cy="279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35DEB3E6-98D1-654D-F018-A2D2CD226953}"/>
              </a:ext>
            </a:extLst>
          </p:cNvPr>
          <p:cNvSpPr/>
          <p:nvPr/>
        </p:nvSpPr>
        <p:spPr>
          <a:xfrm>
            <a:off x="5277729" y="2389975"/>
            <a:ext cx="548640" cy="279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95578956-7F53-FD1F-A66A-4DFA288B6D7D}"/>
              </a:ext>
            </a:extLst>
          </p:cNvPr>
          <p:cNvSpPr/>
          <p:nvPr/>
        </p:nvSpPr>
        <p:spPr>
          <a:xfrm>
            <a:off x="5262489" y="3634247"/>
            <a:ext cx="701040" cy="279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1FFBA3B2-B079-AF64-EC28-70BA62F36344}"/>
              </a:ext>
            </a:extLst>
          </p:cNvPr>
          <p:cNvSpPr/>
          <p:nvPr/>
        </p:nvSpPr>
        <p:spPr>
          <a:xfrm>
            <a:off x="4038600" y="887437"/>
            <a:ext cx="1554479" cy="27977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3">
              <a:lumMod val="75000"/>
              <a:alpha val="2982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72BF2276-AA60-C356-9694-B33E4D28651A}"/>
              </a:ext>
            </a:extLst>
          </p:cNvPr>
          <p:cNvSpPr/>
          <p:nvPr/>
        </p:nvSpPr>
        <p:spPr>
          <a:xfrm>
            <a:off x="4074942" y="2108416"/>
            <a:ext cx="1554479" cy="27977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3">
              <a:lumMod val="75000"/>
              <a:alpha val="2982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75FE1541-092F-72CC-D224-9389255081C8}"/>
              </a:ext>
            </a:extLst>
          </p:cNvPr>
          <p:cNvSpPr/>
          <p:nvPr/>
        </p:nvSpPr>
        <p:spPr>
          <a:xfrm>
            <a:off x="4063219" y="3354470"/>
            <a:ext cx="1554479" cy="27977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3">
              <a:lumMod val="75000"/>
              <a:alpha val="2982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8A89501C-1CFA-C54B-B149-63125EE78705}"/>
              </a:ext>
            </a:extLst>
          </p:cNvPr>
          <p:cNvSpPr/>
          <p:nvPr/>
        </p:nvSpPr>
        <p:spPr>
          <a:xfrm>
            <a:off x="4058530" y="1179165"/>
            <a:ext cx="1203959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  <a:alpha val="297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A04C21F3-EE2A-B160-0923-87856D06D9E8}"/>
              </a:ext>
            </a:extLst>
          </p:cNvPr>
          <p:cNvSpPr/>
          <p:nvPr/>
        </p:nvSpPr>
        <p:spPr>
          <a:xfrm>
            <a:off x="4063219" y="2403709"/>
            <a:ext cx="1203959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  <a:alpha val="297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70261CB3-DAEB-0D2C-8047-C59188DC5A17}"/>
              </a:ext>
            </a:extLst>
          </p:cNvPr>
          <p:cNvSpPr/>
          <p:nvPr/>
        </p:nvSpPr>
        <p:spPr>
          <a:xfrm>
            <a:off x="4074941" y="3652469"/>
            <a:ext cx="1203959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  <a:alpha val="297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E2A745E7-9A93-DA00-95A3-918F2C50505E}"/>
              </a:ext>
            </a:extLst>
          </p:cNvPr>
          <p:cNvSpPr/>
          <p:nvPr/>
        </p:nvSpPr>
        <p:spPr>
          <a:xfrm>
            <a:off x="4085492" y="1470080"/>
            <a:ext cx="1324708" cy="2414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ABA2F950-156A-AD5B-2D5D-8B7CA349B7A8}"/>
              </a:ext>
            </a:extLst>
          </p:cNvPr>
          <p:cNvSpPr/>
          <p:nvPr/>
        </p:nvSpPr>
        <p:spPr>
          <a:xfrm>
            <a:off x="4090181" y="2694624"/>
            <a:ext cx="1324708" cy="2414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03DED80C-45B1-3C22-3006-1CE8ABE4D69A}"/>
              </a:ext>
            </a:extLst>
          </p:cNvPr>
          <p:cNvSpPr/>
          <p:nvPr/>
        </p:nvSpPr>
        <p:spPr>
          <a:xfrm>
            <a:off x="4101903" y="3943384"/>
            <a:ext cx="1324708" cy="2414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DBFE533B-C539-32B8-8ADE-4BF1A7677893}"/>
              </a:ext>
            </a:extLst>
          </p:cNvPr>
          <p:cNvSpPr/>
          <p:nvPr/>
        </p:nvSpPr>
        <p:spPr>
          <a:xfrm>
            <a:off x="7516837" y="1411411"/>
            <a:ext cx="548640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0940CF0A-132A-DF12-272D-101C318617D3}"/>
              </a:ext>
            </a:extLst>
          </p:cNvPr>
          <p:cNvSpPr/>
          <p:nvPr/>
        </p:nvSpPr>
        <p:spPr>
          <a:xfrm>
            <a:off x="7521526" y="2635955"/>
            <a:ext cx="548640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5" name="Snip Diagonal Corner Rectangle 24">
            <a:extLst>
              <a:ext uri="{FF2B5EF4-FFF2-40B4-BE49-F238E27FC236}">
                <a16:creationId xmlns:a16="http://schemas.microsoft.com/office/drawing/2014/main" id="{45057084-84DA-C1D9-6D75-C5505EE5822A}"/>
              </a:ext>
            </a:extLst>
          </p:cNvPr>
          <p:cNvSpPr/>
          <p:nvPr/>
        </p:nvSpPr>
        <p:spPr>
          <a:xfrm>
            <a:off x="7533248" y="3884715"/>
            <a:ext cx="548640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ipe Cards Printable Recipe Card Doodles Recipe Card DIY - Etsy">
            <a:extLst>
              <a:ext uri="{FF2B5EF4-FFF2-40B4-BE49-F238E27FC236}">
                <a16:creationId xmlns:a16="http://schemas.microsoft.com/office/drawing/2014/main" id="{72D2458A-EE0C-2A5D-C84D-303996EE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61" y="2811960"/>
            <a:ext cx="6821659" cy="54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631BFC-AB23-571C-EC39-75A54F0B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64" y="486511"/>
            <a:ext cx="5960012" cy="3043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077287-6ECD-932B-7DDA-01FA5A6C416A}"/>
              </a:ext>
            </a:extLst>
          </p:cNvPr>
          <p:cNvSpPr txBox="1"/>
          <p:nvPr/>
        </p:nvSpPr>
        <p:spPr>
          <a:xfrm>
            <a:off x="5486986" y="480574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tbl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97529-51D9-9861-365E-E9643F0C9051}"/>
              </a:ext>
            </a:extLst>
          </p:cNvPr>
          <p:cNvSpPr txBox="1"/>
          <p:nvPr/>
        </p:nvSpPr>
        <p:spPr>
          <a:xfrm>
            <a:off x="5486986" y="5081761"/>
            <a:ext cx="20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v1, v2, v3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42684-B7BA-CF90-C8C1-D54E4D0EACD1}"/>
              </a:ext>
            </a:extLst>
          </p:cNvPr>
          <p:cNvSpPr txBox="1"/>
          <p:nvPr/>
        </p:nvSpPr>
        <p:spPr>
          <a:xfrm>
            <a:off x="7492663" y="4833882"/>
            <a:ext cx="3837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Take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pivot_wider</a:t>
            </a:r>
            <a:r>
              <a:rPr lang="en-US" sz="2000" dirty="0">
                <a:latin typeface="Courier" pitchFamily="2" charset="0"/>
              </a:rPr>
              <a:t>() using </a:t>
            </a:r>
            <a:r>
              <a:rPr lang="en-US" sz="2000" dirty="0" err="1">
                <a:latin typeface="Courier" pitchFamily="2" charset="0"/>
              </a:rPr>
              <a:t>names_from</a:t>
            </a:r>
            <a:r>
              <a:rPr lang="en-US" sz="2000" dirty="0">
                <a:latin typeface="Courier" pitchFamily="2" charset="0"/>
              </a:rPr>
              <a:t> v1 and </a:t>
            </a:r>
            <a:r>
              <a:rPr lang="en-US" sz="2000" dirty="0" err="1">
                <a:latin typeface="Courier" pitchFamily="2" charset="0"/>
              </a:rPr>
              <a:t>values_from</a:t>
            </a:r>
            <a:r>
              <a:rPr lang="en-US" sz="2000" dirty="0">
                <a:latin typeface="Courier" pitchFamily="2" charset="0"/>
              </a:rPr>
              <a:t> v2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group_by</a:t>
            </a:r>
            <a:r>
              <a:rPr lang="en-US" sz="2000" dirty="0">
                <a:latin typeface="Courier" pitchFamily="2" charset="0"/>
              </a:rPr>
              <a:t>()  v3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summarize() using n()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7C1D70F-E508-EAC4-25CC-B79EACE7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176295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Format: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function_name</a:t>
            </a:r>
            <a:r>
              <a:rPr lang="en-US" sz="2000" dirty="0">
                <a:latin typeface="Courier" pitchFamily="2" charset="0"/>
              </a:rPr>
              <a:t>(argument1, argument2, …)</a:t>
            </a:r>
            <a:endParaRPr lang="en-US" sz="2400" dirty="0"/>
          </a:p>
          <a:p>
            <a:r>
              <a:rPr lang="en-US" sz="2400" dirty="0"/>
              <a:t>Inputs</a:t>
            </a:r>
          </a:p>
          <a:p>
            <a:pPr lvl="1"/>
            <a:r>
              <a:rPr lang="en-US" sz="2400" dirty="0"/>
              <a:t>Arguments 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  <a:endParaRPr lang="en-US" sz="2400" dirty="0"/>
          </a:p>
          <a:p>
            <a:r>
              <a:rPr lang="en-US" sz="2400" dirty="0"/>
              <a:t>We’ve been using built in functions! Ex.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ncol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Input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Output</a:t>
            </a:r>
            <a:r>
              <a:rPr lang="en-US" sz="2000" dirty="0">
                <a:latin typeface="Courier" pitchFamily="2" charset="0"/>
              </a:rPr>
              <a:t> = int </a:t>
            </a:r>
            <a:r>
              <a:rPr lang="en-US" sz="2000" dirty="0"/>
              <a:t>(number of columns in 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/>
              <a:t>)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2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Format: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function_name</a:t>
            </a:r>
            <a:r>
              <a:rPr lang="en-US" sz="2000" dirty="0">
                <a:latin typeface="Courier" pitchFamily="2" charset="0"/>
              </a:rPr>
              <a:t>(argument1, argument2, …)</a:t>
            </a:r>
            <a:endParaRPr lang="en-US" sz="2400" dirty="0"/>
          </a:p>
          <a:p>
            <a:r>
              <a:rPr lang="en-US" sz="2400" dirty="0"/>
              <a:t>Inputs</a:t>
            </a:r>
          </a:p>
          <a:p>
            <a:pPr lvl="1"/>
            <a:r>
              <a:rPr lang="en-US" sz="2400" dirty="0"/>
              <a:t>Arguments 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  <a:endParaRPr lang="en-US" sz="2400" dirty="0"/>
          </a:p>
          <a:p>
            <a:r>
              <a:rPr lang="en-US" sz="2400" dirty="0"/>
              <a:t>We’ve been using built in functions! Ex.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ncol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Input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Output</a:t>
            </a:r>
            <a:r>
              <a:rPr lang="en-US" sz="2000" dirty="0">
                <a:latin typeface="Courier" pitchFamily="2" charset="0"/>
              </a:rPr>
              <a:t> = int </a:t>
            </a:r>
            <a:r>
              <a:rPr lang="en-US" sz="2000" dirty="0"/>
              <a:t>(number of columns in 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/>
              <a:t>)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66876A-85BB-AE39-5C98-790A372CB70A}"/>
              </a:ext>
            </a:extLst>
          </p:cNvPr>
          <p:cNvSpPr/>
          <p:nvPr/>
        </p:nvSpPr>
        <p:spPr>
          <a:xfrm>
            <a:off x="3629465" y="5234236"/>
            <a:ext cx="8074854" cy="10207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What other built in functions have we used? What is the input and output?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59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We can (temporarily) add functions to R by defining them ourselves </a:t>
            </a:r>
          </a:p>
          <a:p>
            <a:pPr lvl="1"/>
            <a:r>
              <a:rPr lang="en-US" sz="2800" dirty="0"/>
              <a:t>We call these user-defined functions</a:t>
            </a:r>
          </a:p>
          <a:p>
            <a:pPr lvl="1"/>
            <a:endParaRPr lang="en-US" sz="2800" dirty="0"/>
          </a:p>
          <a:p>
            <a:r>
              <a:rPr lang="en-US" sz="3200" dirty="0"/>
              <a:t>This is </a:t>
            </a:r>
            <a:r>
              <a:rPr lang="en-US" sz="3200" b="1" i="1" dirty="0"/>
              <a:t>very</a:t>
            </a:r>
            <a:r>
              <a:rPr lang="en-US" sz="3200" dirty="0"/>
              <a:t> useful for repetitive tasks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8101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737</TotalTime>
  <Words>1387</Words>
  <Application>Microsoft Macintosh PowerPoint</Application>
  <PresentationFormat>Widescreen</PresentationFormat>
  <Paragraphs>265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Corbel</vt:lpstr>
      <vt:lpstr>Courier</vt:lpstr>
      <vt:lpstr>Wingdings 2</vt:lpstr>
      <vt:lpstr>Frame</vt:lpstr>
      <vt:lpstr>Data Science for Everyone – Functions</vt:lpstr>
      <vt:lpstr>Plan for Today</vt:lpstr>
      <vt:lpstr>Repetition</vt:lpstr>
      <vt:lpstr>Repetition</vt:lpstr>
      <vt:lpstr>Repetition</vt:lpstr>
      <vt:lpstr>Repetition</vt:lpstr>
      <vt:lpstr>Functions </vt:lpstr>
      <vt:lpstr>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Practice</vt:lpstr>
      <vt:lpstr>Practice</vt:lpstr>
      <vt:lpstr>Practice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 E.</cp:lastModifiedBy>
  <cp:revision>41</cp:revision>
  <dcterms:created xsi:type="dcterms:W3CDTF">2022-07-07T13:23:27Z</dcterms:created>
  <dcterms:modified xsi:type="dcterms:W3CDTF">2023-11-06T12:50:38Z</dcterms:modified>
</cp:coreProperties>
</file>