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sldIdLst>
    <p:sldId id="256" r:id="rId2"/>
    <p:sldId id="257" r:id="rId3"/>
    <p:sldId id="267" r:id="rId4"/>
    <p:sldId id="271" r:id="rId5"/>
    <p:sldId id="273" r:id="rId6"/>
    <p:sldId id="265" r:id="rId7"/>
    <p:sldId id="272" r:id="rId8"/>
    <p:sldId id="278" r:id="rId9"/>
    <p:sldId id="274" r:id="rId10"/>
    <p:sldId id="276" r:id="rId11"/>
    <p:sldId id="275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7"/>
    <p:restoredTop sz="95707"/>
  </p:normalViewPr>
  <p:slideViewPr>
    <p:cSldViewPr snapToGrid="0">
      <p:cViewPr varScale="1">
        <p:scale>
          <a:sx n="81" d="100"/>
          <a:sy n="81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Grammar of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Home.Value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5" name="Picture 4" descr="A graph with dots and numbers&#10;&#10;Description automatically generated">
            <a:extLst>
              <a:ext uri="{FF2B5EF4-FFF2-40B4-BE49-F238E27FC236}">
                <a16:creationId xmlns:a16="http://schemas.microsoft.com/office/drawing/2014/main" id="{04B7A788-4A6F-16BF-6F3B-926900EDB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55513"/>
            <a:ext cx="7772400" cy="39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2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??)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7E24F19-B127-39BA-ACBD-55E833C04C4E}"/>
              </a:ext>
            </a:extLst>
          </p:cNvPr>
          <p:cNvSpPr/>
          <p:nvPr/>
        </p:nvSpPr>
        <p:spPr>
          <a:xfrm>
            <a:off x="5263662" y="3010978"/>
            <a:ext cx="3294184" cy="1962981"/>
          </a:xfrm>
          <a:prstGeom prst="wedgeRoundRectCallout">
            <a:avLst>
              <a:gd name="adj1" fmla="val -71456"/>
              <a:gd name="adj2" fmla="val -7377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Remember visual channels? Is “color” hue or value? </a:t>
            </a:r>
          </a:p>
        </p:txBody>
      </p:sp>
    </p:spTree>
    <p:extLst>
      <p:ext uri="{BB962C8B-B14F-4D97-AF65-F5344CB8AC3E}">
        <p14:creationId xmlns:p14="http://schemas.microsoft.com/office/powerpoint/2010/main" val="222232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??)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5" name="Picture 4" descr="A graph with dots and numbers&#10;&#10;Description automatically generated">
            <a:extLst>
              <a:ext uri="{FF2B5EF4-FFF2-40B4-BE49-F238E27FC236}">
                <a16:creationId xmlns:a16="http://schemas.microsoft.com/office/drawing/2014/main" id="{D3458789-4C71-8BD2-D225-8121EA17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8" y="3259014"/>
            <a:ext cx="4951363" cy="2532185"/>
          </a:xfrm>
          <a:prstGeom prst="rect">
            <a:avLst/>
          </a:prstGeom>
        </p:spPr>
      </p:pic>
      <p:pic>
        <p:nvPicPr>
          <p:cNvPr id="7" name="Picture 6" descr="A graph with dots and numbers&#10;&#10;Description automatically generated">
            <a:extLst>
              <a:ext uri="{FF2B5EF4-FFF2-40B4-BE49-F238E27FC236}">
                <a16:creationId xmlns:a16="http://schemas.microsoft.com/office/drawing/2014/main" id="{2B2B726F-06A8-3537-0566-85B05BA1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80" y="3157966"/>
            <a:ext cx="4951364" cy="2508913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7E24F19-B127-39BA-ACBD-55E833C04C4E}"/>
              </a:ext>
            </a:extLst>
          </p:cNvPr>
          <p:cNvSpPr/>
          <p:nvPr/>
        </p:nvSpPr>
        <p:spPr>
          <a:xfrm>
            <a:off x="5263662" y="3010978"/>
            <a:ext cx="3294184" cy="1962981"/>
          </a:xfrm>
          <a:prstGeom prst="wedgeRoundRectCallout">
            <a:avLst>
              <a:gd name="adj1" fmla="val -71456"/>
              <a:gd name="adj2" fmla="val -7377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Remember visual channels? Is “color” hue or value?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960EE4-3B06-2CED-EB70-5A751A327980}"/>
              </a:ext>
            </a:extLst>
          </p:cNvPr>
          <p:cNvSpPr/>
          <p:nvPr/>
        </p:nvSpPr>
        <p:spPr>
          <a:xfrm>
            <a:off x="5744307" y="4677508"/>
            <a:ext cx="2672861" cy="12074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Both! If you do not select a specific color pallet, R automatically picks based on data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8F3068B-5052-3720-0908-C775A073DFF4}"/>
              </a:ext>
            </a:extLst>
          </p:cNvPr>
          <p:cNvSpPr/>
          <p:nvPr/>
        </p:nvSpPr>
        <p:spPr>
          <a:xfrm>
            <a:off x="4530808" y="3890335"/>
            <a:ext cx="656818" cy="1160584"/>
          </a:xfrm>
          <a:prstGeom prst="frame">
            <a:avLst>
              <a:gd name="adj1" fmla="val 536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C716A78-46E0-81B3-DFCE-DC30C31B7D03}"/>
              </a:ext>
            </a:extLst>
          </p:cNvPr>
          <p:cNvSpPr/>
          <p:nvPr/>
        </p:nvSpPr>
        <p:spPr>
          <a:xfrm>
            <a:off x="11181620" y="3733349"/>
            <a:ext cx="885324" cy="1155174"/>
          </a:xfrm>
          <a:prstGeom prst="frame">
            <a:avLst>
              <a:gd name="adj1" fmla="val 536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0B631-DE35-8D77-5D94-08A5BA879404}"/>
              </a:ext>
            </a:extLst>
          </p:cNvPr>
          <p:cNvSpPr txBox="1"/>
          <p:nvPr/>
        </p:nvSpPr>
        <p:spPr>
          <a:xfrm>
            <a:off x="1619227" y="6170222"/>
            <a:ext cx="3224388" cy="4086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region is categorical, so use hue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6CE7B-44C7-2FCA-F875-2029A6D834AB}"/>
              </a:ext>
            </a:extLst>
          </p:cNvPr>
          <p:cNvSpPr txBox="1"/>
          <p:nvPr/>
        </p:nvSpPr>
        <p:spPr>
          <a:xfrm>
            <a:off x="7332785" y="6168525"/>
            <a:ext cx="4046848" cy="4086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Home.Value</a:t>
            </a:r>
            <a:r>
              <a:rPr lang="en-US" dirty="0"/>
              <a:t> is quantitative, so use value</a:t>
            </a:r>
          </a:p>
        </p:txBody>
      </p:sp>
    </p:spTree>
    <p:extLst>
      <p:ext uri="{BB962C8B-B14F-4D97-AF65-F5344CB8AC3E}">
        <p14:creationId xmlns:p14="http://schemas.microsoft.com/office/powerpoint/2010/main" val="65661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Note: Assignment vs. Aesthetic Mapping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??)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7E24F19-B127-39BA-ACBD-55E833C04C4E}"/>
              </a:ext>
            </a:extLst>
          </p:cNvPr>
          <p:cNvSpPr/>
          <p:nvPr/>
        </p:nvSpPr>
        <p:spPr>
          <a:xfrm>
            <a:off x="5263662" y="3010978"/>
            <a:ext cx="3106615" cy="681791"/>
          </a:xfrm>
          <a:prstGeom prst="wedgeRoundRectCallout">
            <a:avLst>
              <a:gd name="adj1" fmla="val -52211"/>
              <a:gd name="adj2" fmla="val -12708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Maps color to variable</a:t>
            </a:r>
          </a:p>
        </p:txBody>
      </p:sp>
    </p:spTree>
    <p:extLst>
      <p:ext uri="{BB962C8B-B14F-4D97-AF65-F5344CB8AC3E}">
        <p14:creationId xmlns:p14="http://schemas.microsoft.com/office/powerpoint/2010/main" val="135090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Note: Assignment vs. Aesthetic Mapping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color = red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CB74A083-F148-BF7F-630F-552EFB7F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84989"/>
            <a:ext cx="7772400" cy="3925454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7E24F19-B127-39BA-ACBD-55E833C04C4E}"/>
              </a:ext>
            </a:extLst>
          </p:cNvPr>
          <p:cNvSpPr/>
          <p:nvPr/>
        </p:nvSpPr>
        <p:spPr>
          <a:xfrm>
            <a:off x="5263662" y="3010978"/>
            <a:ext cx="3950676" cy="681791"/>
          </a:xfrm>
          <a:prstGeom prst="wedgeRoundRectCallout">
            <a:avLst>
              <a:gd name="adj1" fmla="val -52211"/>
              <a:gd name="adj2" fmla="val -12708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Assigns a color to all points</a:t>
            </a:r>
          </a:p>
        </p:txBody>
      </p:sp>
    </p:spTree>
    <p:extLst>
      <p:ext uri="{BB962C8B-B14F-4D97-AF65-F5344CB8AC3E}">
        <p14:creationId xmlns:p14="http://schemas.microsoft.com/office/powerpoint/2010/main" val="106777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79625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  <a:p>
            <a:r>
              <a:rPr lang="en-US" sz="3200" dirty="0"/>
              <a:t>Ex.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A8B571-043E-9D32-7051-F556D1BA71CD}"/>
              </a:ext>
            </a:extLst>
          </p:cNvPr>
          <p:cNvSpPr/>
          <p:nvPr/>
        </p:nvSpPr>
        <p:spPr>
          <a:xfrm>
            <a:off x="503766" y="2273893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Home.Value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3F7D41C-76ED-09DE-6BCC-A07AB7F42662}"/>
              </a:ext>
            </a:extLst>
          </p:cNvPr>
          <p:cNvSpPr/>
          <p:nvPr/>
        </p:nvSpPr>
        <p:spPr>
          <a:xfrm>
            <a:off x="5017477" y="4769915"/>
            <a:ext cx="4396154" cy="1214833"/>
          </a:xfrm>
          <a:prstGeom prst="wedgeRoundRectCallout">
            <a:avLst>
              <a:gd name="adj1" fmla="val -52211"/>
              <a:gd name="adj2" fmla="val -10295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Maps color to </a:t>
            </a:r>
            <a:r>
              <a:rPr lang="en-US" sz="2400" dirty="0" err="1"/>
              <a:t>Home.Value</a:t>
            </a:r>
            <a:r>
              <a:rPr lang="en-US" sz="2400" dirty="0"/>
              <a:t>, but doesn’t specify </a:t>
            </a:r>
            <a:r>
              <a:rPr lang="en-US" sz="2400" i="1" dirty="0"/>
              <a:t>what</a:t>
            </a:r>
            <a:r>
              <a:rPr lang="en-US" sz="2400" dirty="0"/>
              <a:t> color</a:t>
            </a:r>
          </a:p>
        </p:txBody>
      </p:sp>
    </p:spTree>
    <p:extLst>
      <p:ext uri="{BB962C8B-B14F-4D97-AF65-F5344CB8AC3E}">
        <p14:creationId xmlns:p14="http://schemas.microsoft.com/office/powerpoint/2010/main" val="127456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  <a:p>
            <a:r>
              <a:rPr lang="en-US" sz="3200" dirty="0"/>
              <a:t>This is controlled through scales </a:t>
            </a:r>
          </a:p>
          <a:p>
            <a:r>
              <a:rPr lang="en-US" sz="3200" dirty="0"/>
              <a:t>In </a:t>
            </a:r>
            <a:r>
              <a:rPr lang="en-US" sz="3200" dirty="0" err="1"/>
              <a:t>ggplot</a:t>
            </a:r>
            <a:r>
              <a:rPr lang="en-US" sz="3200" dirty="0"/>
              <a:t> scales include: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and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fill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</a:p>
          <a:p>
            <a:pPr lvl="1"/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linetype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40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  <a:p>
            <a:r>
              <a:rPr lang="en-US" sz="3200" dirty="0"/>
              <a:t>This is controlled through scales </a:t>
            </a:r>
          </a:p>
          <a:p>
            <a:r>
              <a:rPr lang="en-US" sz="3200" dirty="0"/>
              <a:t>In </a:t>
            </a:r>
            <a:r>
              <a:rPr lang="en-US" sz="3200" dirty="0" err="1"/>
              <a:t>ggplot</a:t>
            </a:r>
            <a:r>
              <a:rPr lang="en-US" sz="3200" dirty="0"/>
              <a:t> scales include: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and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fill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</a:p>
          <a:p>
            <a:pPr lvl="1"/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linetype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0B49027A-70FA-D345-2462-7EAF78974B42}"/>
              </a:ext>
            </a:extLst>
          </p:cNvPr>
          <p:cNvSpPr/>
          <p:nvPr/>
        </p:nvSpPr>
        <p:spPr>
          <a:xfrm>
            <a:off x="4384431" y="3317631"/>
            <a:ext cx="3458307" cy="48064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2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  <a:p>
            <a:r>
              <a:rPr lang="en-US" sz="3200" dirty="0"/>
              <a:t>This is controlled through scales </a:t>
            </a:r>
          </a:p>
          <a:p>
            <a:r>
              <a:rPr lang="en-US" sz="3200" dirty="0"/>
              <a:t>The following arguments are common to most scales in ggplot2: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3000" dirty="0"/>
              <a:t>:  the first argument specifies the axis or legend title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limits</a:t>
            </a:r>
            <a:r>
              <a:rPr lang="en-US" sz="3000" dirty="0"/>
              <a:t>: the minimum and maximum of the scale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breaks</a:t>
            </a:r>
            <a:r>
              <a:rPr lang="en-US" sz="3000" dirty="0"/>
              <a:t>:  the points along the scale where labels should appear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labels</a:t>
            </a:r>
            <a:r>
              <a:rPr lang="en-US" sz="3000" dirty="0"/>
              <a:t>: the text that appears at each break</a:t>
            </a:r>
          </a:p>
        </p:txBody>
      </p:sp>
    </p:spTree>
    <p:extLst>
      <p:ext uri="{BB962C8B-B14F-4D97-AF65-F5344CB8AC3E}">
        <p14:creationId xmlns:p14="http://schemas.microsoft.com/office/powerpoint/2010/main" val="29506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what we know about visualizations to </a:t>
            </a:r>
            <a:r>
              <a:rPr lang="en-US" sz="3200" dirty="0" err="1"/>
              <a:t>ggplot</a:t>
            </a:r>
            <a:r>
              <a:rPr lang="en-US" sz="3200" dirty="0"/>
              <a:t> in R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F956F-B01F-4676-C7E2-9B296BE44F26}"/>
              </a:ext>
            </a:extLst>
          </p:cNvPr>
          <p:cNvSpPr/>
          <p:nvPr/>
        </p:nvSpPr>
        <p:spPr>
          <a:xfrm>
            <a:off x="146538" y="709130"/>
            <a:ext cx="11898923" cy="943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p1 &lt;-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(color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Home.Value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</p:txBody>
      </p:sp>
      <p:pic>
        <p:nvPicPr>
          <p:cNvPr id="6" name="Picture 5" descr="A graph with dots and numbers&#10;&#10;Description automatically generated">
            <a:extLst>
              <a:ext uri="{FF2B5EF4-FFF2-40B4-BE49-F238E27FC236}">
                <a16:creationId xmlns:a16="http://schemas.microsoft.com/office/drawing/2014/main" id="{145DDABA-1F20-2347-BBE4-3E90C6B9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197961"/>
            <a:ext cx="7772400" cy="39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8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F956F-B01F-4676-C7E2-9B296BE44F26}"/>
              </a:ext>
            </a:extLst>
          </p:cNvPr>
          <p:cNvSpPr/>
          <p:nvPr/>
        </p:nvSpPr>
        <p:spPr>
          <a:xfrm>
            <a:off x="146538" y="673961"/>
            <a:ext cx="11898923" cy="2282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change color scale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p1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scale_color_continuous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(name = "",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breaks = c(200001, 500001, 800001),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labels = c(200000, 500000, 800000),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low = "blue", high = "red")</a:t>
            </a:r>
          </a:p>
        </p:txBody>
      </p:sp>
      <p:pic>
        <p:nvPicPr>
          <p:cNvPr id="5" name="Picture 4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0256F026-BFE5-3B89-7C50-582BD09F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956383"/>
            <a:ext cx="7772400" cy="39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2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F956F-B01F-4676-C7E2-9B296BE44F26}"/>
              </a:ext>
            </a:extLst>
          </p:cNvPr>
          <p:cNvSpPr/>
          <p:nvPr/>
        </p:nvSpPr>
        <p:spPr>
          <a:xfrm>
            <a:off x="146538" y="673960"/>
            <a:ext cx="11898923" cy="2755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change color scale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p1 + scale_color_gradient2(name = ”Home Value",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breaks = c(200001, 500001, 800001),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labels = c(200000, 500000, 800000),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low = "blue", high = "red",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mid = "gray60",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midpoint = 400000)</a:t>
            </a:r>
          </a:p>
        </p:txBody>
      </p:sp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27617C71-C5DA-7740-14A8-1E3D599E5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23" y="3289135"/>
            <a:ext cx="6758353" cy="34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38" y="164123"/>
            <a:ext cx="760893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 – </a:t>
            </a:r>
            <a:r>
              <a:rPr lang="en-US" sz="3200" b="1" dirty="0" err="1"/>
              <a:t>colorbrewer</a:t>
            </a:r>
            <a:endParaRPr lang="en-US" sz="3200" b="1" dirty="0"/>
          </a:p>
          <a:p>
            <a:r>
              <a:rPr lang="en-US" sz="3200" dirty="0"/>
              <a:t>We can also use built in color maps</a:t>
            </a:r>
          </a:p>
          <a:p>
            <a:r>
              <a:rPr lang="en-US" sz="3200" dirty="0"/>
              <a:t>Be sure to choose the correct map for your data type </a:t>
            </a:r>
          </a:p>
        </p:txBody>
      </p:sp>
    </p:spTree>
    <p:extLst>
      <p:ext uri="{BB962C8B-B14F-4D97-AF65-F5344CB8AC3E}">
        <p14:creationId xmlns:p14="http://schemas.microsoft.com/office/powerpoint/2010/main" val="4334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F956F-B01F-4676-C7E2-9B296BE44F26}"/>
              </a:ext>
            </a:extLst>
          </p:cNvPr>
          <p:cNvSpPr/>
          <p:nvPr/>
        </p:nvSpPr>
        <p:spPr>
          <a:xfrm>
            <a:off x="146538" y="1154606"/>
            <a:ext cx="11898923" cy="1565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use existing color scale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(color = region))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scale_colour_brewer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(palette = "Accent") </a:t>
            </a:r>
          </a:p>
          <a:p>
            <a:endParaRPr lang="en-US" sz="24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CC5CFD-ACF3-51E2-1FBF-E8AE00EE7854}"/>
              </a:ext>
            </a:extLst>
          </p:cNvPr>
          <p:cNvSpPr txBox="1">
            <a:spLocks/>
          </p:cNvSpPr>
          <p:nvPr/>
        </p:nvSpPr>
        <p:spPr>
          <a:xfrm>
            <a:off x="3575538" y="164123"/>
            <a:ext cx="7608930" cy="582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/>
              <a:t>Controlling Aesthetic Mapping – </a:t>
            </a:r>
            <a:r>
              <a:rPr lang="en-US" sz="3200" b="1" dirty="0" err="1"/>
              <a:t>colorbrewer</a:t>
            </a:r>
            <a:endParaRPr lang="en-US" sz="3200" b="1" dirty="0"/>
          </a:p>
        </p:txBody>
      </p:sp>
      <p:pic>
        <p:nvPicPr>
          <p:cNvPr id="9" name="Picture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B4F89C2-7D43-E87E-B25B-85DB9EE6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696306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CC5CFD-ACF3-51E2-1FBF-E8AE00EE7854}"/>
              </a:ext>
            </a:extLst>
          </p:cNvPr>
          <p:cNvSpPr txBox="1">
            <a:spLocks/>
          </p:cNvSpPr>
          <p:nvPr/>
        </p:nvSpPr>
        <p:spPr>
          <a:xfrm>
            <a:off x="3575538" y="164123"/>
            <a:ext cx="7608930" cy="582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/>
              <a:t>Controlling Aesthetic Mapping – </a:t>
            </a:r>
            <a:r>
              <a:rPr lang="en-US" sz="3200" b="1" dirty="0" err="1"/>
              <a:t>colorbrewer</a:t>
            </a:r>
            <a:endParaRPr lang="en-US" sz="3200" b="1" dirty="0"/>
          </a:p>
        </p:txBody>
      </p:sp>
      <p:pic>
        <p:nvPicPr>
          <p:cNvPr id="4" name="Picture 3" descr="A close-up of a color chart&#10;&#10;Description automatically generated">
            <a:extLst>
              <a:ext uri="{FF2B5EF4-FFF2-40B4-BE49-F238E27FC236}">
                <a16:creationId xmlns:a16="http://schemas.microsoft.com/office/drawing/2014/main" id="{5E95AD55-8850-B2A0-698D-6833F594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36" y="1221053"/>
            <a:ext cx="4532513" cy="54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7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74587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ggplot2 </a:t>
            </a:r>
            <a:r>
              <a:rPr lang="en-US" sz="3200" dirty="0"/>
              <a:t>tips</a:t>
            </a:r>
          </a:p>
          <a:p>
            <a:r>
              <a:rPr lang="en-US" sz="2800" dirty="0" err="1"/>
              <a:t>Cheatsheet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https://www.rstudio.com/resources/cheatsheets/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Now, try it out!</a:t>
            </a:r>
          </a:p>
          <a:p>
            <a:pPr marL="0" indent="0">
              <a:buNone/>
            </a:pPr>
            <a:r>
              <a:rPr lang="en-US" sz="2800" dirty="0"/>
              <a:t>Work with 1-2 </a:t>
            </a:r>
            <a:r>
              <a:rPr lang="en-US" sz="2800"/>
              <a:t>other people.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Ask a question you can answer with the </a:t>
            </a:r>
            <a:r>
              <a:rPr lang="en-US" sz="2800" dirty="0" err="1"/>
              <a:t>landdata</a:t>
            </a:r>
            <a:r>
              <a:rPr lang="en-US" sz="2800" dirty="0"/>
              <a:t> dataset. Make a graph to answer your question that uses ggplot2, and a colormap. </a:t>
            </a:r>
          </a:p>
        </p:txBody>
      </p:sp>
    </p:spTree>
    <p:extLst>
      <p:ext uri="{BB962C8B-B14F-4D97-AF65-F5344CB8AC3E}">
        <p14:creationId xmlns:p14="http://schemas.microsoft.com/office/powerpoint/2010/main" val="380264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8764" y="1884218"/>
            <a:ext cx="6192981" cy="1302325"/>
          </a:xfrm>
          <a:prstGeom prst="frame">
            <a:avLst>
              <a:gd name="adj1" fmla="val 559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E1850-F814-AD13-5428-33090F244FD2}"/>
              </a:ext>
            </a:extLst>
          </p:cNvPr>
          <p:cNvSpPr/>
          <p:nvPr/>
        </p:nvSpPr>
        <p:spPr>
          <a:xfrm>
            <a:off x="3869269" y="4475362"/>
            <a:ext cx="7103532" cy="1177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(data,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_*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82B69B9-96DD-A1C8-E0D5-61067214E9BE}"/>
              </a:ext>
            </a:extLst>
          </p:cNvPr>
          <p:cNvSpPr/>
          <p:nvPr/>
        </p:nvSpPr>
        <p:spPr>
          <a:xfrm>
            <a:off x="5645519" y="6256532"/>
            <a:ext cx="2790832" cy="425866"/>
          </a:xfrm>
          <a:prstGeom prst="wedgeRoundRectCallout">
            <a:avLst>
              <a:gd name="adj1" fmla="val -80179"/>
              <a:gd name="adj2" fmla="val -27909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geometric object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1BDA69-C33C-B2C4-D367-17AF889E3A13}"/>
              </a:ext>
            </a:extLst>
          </p:cNvPr>
          <p:cNvSpPr/>
          <p:nvPr/>
        </p:nvSpPr>
        <p:spPr>
          <a:xfrm>
            <a:off x="8436351" y="5005296"/>
            <a:ext cx="3173758" cy="522668"/>
          </a:xfrm>
          <a:prstGeom prst="wedgeRoundRectCallout">
            <a:avLst>
              <a:gd name="adj1" fmla="val -100016"/>
              <a:gd name="adj2" fmla="val -7353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aesthetic mapping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7A7B46A-E982-1ED7-F310-81A0CC8DCED3}"/>
              </a:ext>
            </a:extLst>
          </p:cNvPr>
          <p:cNvSpPr/>
          <p:nvPr/>
        </p:nvSpPr>
        <p:spPr>
          <a:xfrm>
            <a:off x="6169167" y="5128987"/>
            <a:ext cx="1003512" cy="398977"/>
          </a:xfrm>
          <a:prstGeom prst="wedgeRoundRectCallout">
            <a:avLst>
              <a:gd name="adj1" fmla="val -94178"/>
              <a:gd name="adj2" fmla="val -11957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3012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2370" y="1884218"/>
            <a:ext cx="6199376" cy="2591144"/>
          </a:xfrm>
          <a:prstGeom prst="frame">
            <a:avLst>
              <a:gd name="adj1" fmla="val 333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E1850-F814-AD13-5428-33090F244FD2}"/>
              </a:ext>
            </a:extLst>
          </p:cNvPr>
          <p:cNvSpPr/>
          <p:nvPr/>
        </p:nvSpPr>
        <p:spPr>
          <a:xfrm>
            <a:off x="3869269" y="4475362"/>
            <a:ext cx="7103532" cy="1177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(data,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_*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82B69B9-96DD-A1C8-E0D5-61067214E9BE}"/>
              </a:ext>
            </a:extLst>
          </p:cNvPr>
          <p:cNvSpPr/>
          <p:nvPr/>
        </p:nvSpPr>
        <p:spPr>
          <a:xfrm>
            <a:off x="5645519" y="6256532"/>
            <a:ext cx="2790832" cy="425866"/>
          </a:xfrm>
          <a:prstGeom prst="wedgeRoundRectCallout">
            <a:avLst>
              <a:gd name="adj1" fmla="val -80179"/>
              <a:gd name="adj2" fmla="val -27909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geometric object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1BDA69-C33C-B2C4-D367-17AF889E3A13}"/>
              </a:ext>
            </a:extLst>
          </p:cNvPr>
          <p:cNvSpPr/>
          <p:nvPr/>
        </p:nvSpPr>
        <p:spPr>
          <a:xfrm>
            <a:off x="8436351" y="5005296"/>
            <a:ext cx="3173758" cy="522668"/>
          </a:xfrm>
          <a:prstGeom prst="wedgeRoundRectCallout">
            <a:avLst>
              <a:gd name="adj1" fmla="val -100016"/>
              <a:gd name="adj2" fmla="val -7353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aesthetic mapping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7A7B46A-E982-1ED7-F310-81A0CC8DCED3}"/>
              </a:ext>
            </a:extLst>
          </p:cNvPr>
          <p:cNvSpPr/>
          <p:nvPr/>
        </p:nvSpPr>
        <p:spPr>
          <a:xfrm>
            <a:off x="6169167" y="5128987"/>
            <a:ext cx="1003512" cy="398977"/>
          </a:xfrm>
          <a:prstGeom prst="wedgeRoundRectCallout">
            <a:avLst>
              <a:gd name="adj1" fmla="val -94178"/>
              <a:gd name="adj2" fmla="val -11957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039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  <a:cs typeface="Calibri" panose="020F0502020204030204" pitchFamily="34" charset="0"/>
              </a:rPr>
              <a:t>Data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For today, upload the </a:t>
            </a:r>
            <a:r>
              <a:rPr lang="en-US" sz="2400" dirty="0" err="1">
                <a:latin typeface="+mj-lt"/>
                <a:cs typeface="Calibri" panose="020F0502020204030204" pitchFamily="34" charset="0"/>
              </a:rPr>
              <a:t>landdata-states.csv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 from the course website (under Labs tab) to your R Studio working directory 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Load the data and look at it</a:t>
            </a:r>
          </a:p>
          <a:p>
            <a:pPr marL="0" indent="0">
              <a:buNone/>
            </a:pPr>
            <a:endParaRPr lang="en-US" sz="32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42574-B1D6-D718-605F-1DB53A9D9D4D}"/>
              </a:ext>
            </a:extLst>
          </p:cNvPr>
          <p:cNvSpPr/>
          <p:nvPr/>
        </p:nvSpPr>
        <p:spPr>
          <a:xfrm>
            <a:off x="3153508" y="2995109"/>
            <a:ext cx="8534399" cy="858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housing_ds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read_csv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(“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landdata-states.csv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”)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glimpse(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housing_ds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11" name="Picture 10" descr="A white background with black numbers&#10;&#10;Description automatically generated">
            <a:extLst>
              <a:ext uri="{FF2B5EF4-FFF2-40B4-BE49-F238E27FC236}">
                <a16:creationId xmlns:a16="http://schemas.microsoft.com/office/drawing/2014/main" id="{E73F11FA-4F58-BA4B-7165-704D1E67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733" y="3853747"/>
            <a:ext cx="8794270" cy="30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4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8" name="Picture 7" descr="A graph with black dots&#10;&#10;Description automatically generated">
            <a:extLst>
              <a:ext uri="{FF2B5EF4-FFF2-40B4-BE49-F238E27FC236}">
                <a16:creationId xmlns:a16="http://schemas.microsoft.com/office/drawing/2014/main" id="{3EB29D97-FB12-8A0D-1CA0-3797AC9B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32629"/>
            <a:ext cx="7772400" cy="39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5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 + Aesthetics</a:t>
            </a:r>
          </a:p>
          <a:p>
            <a:r>
              <a:rPr lang="en-US" sz="2800" dirty="0"/>
              <a:t>Apply aesthetics to geometric objects </a:t>
            </a:r>
          </a:p>
          <a:p>
            <a:r>
              <a:rPr lang="en-US" sz="2800" dirty="0"/>
              <a:t>Ex.</a:t>
            </a:r>
          </a:p>
          <a:p>
            <a:pPr lvl="1"/>
            <a:r>
              <a:rPr lang="en-US" sz="2600" dirty="0"/>
              <a:t>position (i.e., on the x and y axes)</a:t>
            </a:r>
          </a:p>
          <a:p>
            <a:pPr lvl="1"/>
            <a:r>
              <a:rPr lang="en-US" sz="2600" dirty="0"/>
              <a:t>color (“outside” color)</a:t>
            </a:r>
          </a:p>
          <a:p>
            <a:pPr lvl="1"/>
            <a:r>
              <a:rPr lang="en-US" sz="2600" dirty="0"/>
              <a:t>fill (“inside” color)</a:t>
            </a:r>
          </a:p>
          <a:p>
            <a:pPr lvl="1"/>
            <a:r>
              <a:rPr lang="en-US" sz="2600" dirty="0"/>
              <a:t>shape (of points)</a:t>
            </a:r>
          </a:p>
          <a:p>
            <a:pPr lvl="1"/>
            <a:r>
              <a:rPr lang="en-US" sz="2600" dirty="0"/>
              <a:t>line type</a:t>
            </a:r>
          </a:p>
          <a:p>
            <a:pPr lvl="1"/>
            <a:r>
              <a:rPr lang="en-US" sz="2600" dirty="0"/>
              <a:t>size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52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 + Aesthetics</a:t>
            </a:r>
          </a:p>
          <a:p>
            <a:r>
              <a:rPr lang="en-US" sz="2800" dirty="0"/>
              <a:t>Apply aesthetics to geometric objects </a:t>
            </a:r>
          </a:p>
          <a:p>
            <a:r>
              <a:rPr lang="en-US" sz="2800" dirty="0"/>
              <a:t>Ex.</a:t>
            </a:r>
          </a:p>
          <a:p>
            <a:pPr lvl="1"/>
            <a:r>
              <a:rPr lang="en-US" sz="2600" dirty="0"/>
              <a:t>position (i.e., on the x and y axes)</a:t>
            </a:r>
          </a:p>
          <a:p>
            <a:pPr lvl="1"/>
            <a:r>
              <a:rPr lang="en-US" sz="2600" dirty="0"/>
              <a:t>color (“outside” color)</a:t>
            </a:r>
          </a:p>
          <a:p>
            <a:pPr lvl="1"/>
            <a:r>
              <a:rPr lang="en-US" sz="2600" dirty="0"/>
              <a:t>fill (“inside” color)</a:t>
            </a:r>
          </a:p>
          <a:p>
            <a:pPr lvl="1"/>
            <a:r>
              <a:rPr lang="en-US" sz="2600" dirty="0"/>
              <a:t>shape (of points)</a:t>
            </a:r>
          </a:p>
          <a:p>
            <a:pPr lvl="1"/>
            <a:r>
              <a:rPr lang="en-US" sz="2600" dirty="0"/>
              <a:t>line type</a:t>
            </a:r>
          </a:p>
          <a:p>
            <a:pPr lvl="1"/>
            <a:r>
              <a:rPr lang="en-US" sz="2600" dirty="0"/>
              <a:t>size</a:t>
            </a:r>
          </a:p>
          <a:p>
            <a:pPr lvl="1"/>
            <a:endParaRPr lang="en-US" sz="26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6EE8094D-761E-C9EC-0CC6-A6FAE70AA4A1}"/>
              </a:ext>
            </a:extLst>
          </p:cNvPr>
          <p:cNvSpPr/>
          <p:nvPr/>
        </p:nvSpPr>
        <p:spPr>
          <a:xfrm>
            <a:off x="4208585" y="2766646"/>
            <a:ext cx="3856892" cy="55098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2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region)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4" name="Picture 3" descr="A graph with dots and numbers&#10;&#10;Description automatically generated">
            <a:extLst>
              <a:ext uri="{FF2B5EF4-FFF2-40B4-BE49-F238E27FC236}">
                <a16:creationId xmlns:a16="http://schemas.microsoft.com/office/drawing/2014/main" id="{FC57772D-60CC-C757-DA00-487FCA9E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18981"/>
            <a:ext cx="7772400" cy="39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1235</Words>
  <Application>Microsoft Macintosh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Consolas</vt:lpstr>
      <vt:lpstr>Corbel</vt:lpstr>
      <vt:lpstr>Courier</vt:lpstr>
      <vt:lpstr>Wingdings 2</vt:lpstr>
      <vt:lpstr>Frame</vt:lpstr>
      <vt:lpstr>Data Science for Everyone – Grammar of Graphics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2023-09-26T17:49:45Z</dcterms:modified>
</cp:coreProperties>
</file>