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16"/>
  </p:notesMasterIdLst>
  <p:sldIdLst>
    <p:sldId id="282" r:id="rId2"/>
    <p:sldId id="257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/>
    <p:restoredTop sz="89110"/>
  </p:normalViewPr>
  <p:slideViewPr>
    <p:cSldViewPr snapToGrid="0" snapToObjects="1">
      <p:cViewPr varScale="1">
        <p:scale>
          <a:sx n="96" d="100"/>
          <a:sy n="96" d="100"/>
        </p:scale>
        <p:origin x="1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1B432-CA49-394F-A532-26B0D002A51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1E88-276F-A443-B3A6-F8B763DB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7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3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5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7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2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9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6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316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8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0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7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Iteration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DF96-9C47-D1ED-AEDB-B47FB74B96C3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691437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library </a:t>
            </a:r>
            <a:r>
              <a:rPr lang="en-US" sz="2400" dirty="0" err="1">
                <a:latin typeface="Courier" pitchFamily="2" charset="0"/>
              </a:rPr>
              <a:t>purrr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/>
              <a:t>makes functional programming with R easier</a:t>
            </a:r>
          </a:p>
          <a:p>
            <a:r>
              <a:rPr lang="en-US" sz="2400" dirty="0"/>
              <a:t>Find the </a:t>
            </a:r>
            <a:r>
              <a:rPr lang="en-US" sz="2400" dirty="0">
                <a:latin typeface="Courier" pitchFamily="2" charset="0"/>
              </a:rPr>
              <a:t>purr</a:t>
            </a:r>
            <a:r>
              <a:rPr lang="en-US" sz="2400" dirty="0"/>
              <a:t> </a:t>
            </a:r>
            <a:r>
              <a:rPr lang="en-US" sz="2400" dirty="0" err="1"/>
              <a:t>cheatsheet</a:t>
            </a:r>
            <a:r>
              <a:rPr lang="en-US" sz="2400" dirty="0"/>
              <a:t> here: </a:t>
            </a:r>
            <a:r>
              <a:rPr lang="en-US" sz="2400" dirty="0">
                <a:hlinkClick r:id="rId2"/>
              </a:rPr>
              <a:t>https://www.rstudio.com/resources/cheatsheets/</a:t>
            </a:r>
            <a:r>
              <a:rPr lang="en-US" sz="2400" dirty="0"/>
              <a:t> </a:t>
            </a:r>
          </a:p>
          <a:p>
            <a:r>
              <a:rPr lang="en-US" sz="2200" dirty="0"/>
              <a:t>We will mostly use the </a:t>
            </a:r>
            <a:r>
              <a:rPr lang="en-US" sz="2200" dirty="0">
                <a:latin typeface="Courier" pitchFamily="2" charset="0"/>
              </a:rPr>
              <a:t>map() </a:t>
            </a:r>
            <a:r>
              <a:rPr lang="en-US" sz="2200" dirty="0"/>
              <a:t>function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653B20-5007-E2DE-7F66-1F009BA4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9" y="2187559"/>
            <a:ext cx="2143494" cy="248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41A36AB-4A48-23EB-C87B-294A64516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660" y="2926077"/>
            <a:ext cx="5120235" cy="380531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557C84C-A8F2-AF55-265D-C201C54E0531}"/>
              </a:ext>
            </a:extLst>
          </p:cNvPr>
          <p:cNvSpPr/>
          <p:nvPr/>
        </p:nvSpPr>
        <p:spPr>
          <a:xfrm>
            <a:off x="3395656" y="6119446"/>
            <a:ext cx="2700344" cy="524020"/>
          </a:xfrm>
          <a:prstGeom prst="wedgeRoundRectCallout">
            <a:avLst>
              <a:gd name="adj1" fmla="val 41928"/>
              <a:gd name="adj2" fmla="val -23077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Input = vector, function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2E78C1FC-AC77-F672-A151-152335F99B9F}"/>
              </a:ext>
            </a:extLst>
          </p:cNvPr>
          <p:cNvSpPr/>
          <p:nvPr/>
        </p:nvSpPr>
        <p:spPr>
          <a:xfrm>
            <a:off x="9768096" y="4566722"/>
            <a:ext cx="2006562" cy="1032220"/>
          </a:xfrm>
          <a:prstGeom prst="wedgeRoundRectCallout">
            <a:avLst>
              <a:gd name="adj1" fmla="val -56703"/>
              <a:gd name="adj2" fmla="val -117818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Output = results vector</a:t>
            </a:r>
          </a:p>
        </p:txBody>
      </p:sp>
    </p:spTree>
    <p:extLst>
      <p:ext uri="{BB962C8B-B14F-4D97-AF65-F5344CB8AC3E}">
        <p14:creationId xmlns:p14="http://schemas.microsoft.com/office/powerpoint/2010/main" val="108451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99077"/>
            <a:ext cx="7315200" cy="6256468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Courier" pitchFamily="2" charset="0"/>
              </a:rPr>
              <a:t>map() </a:t>
            </a:r>
            <a:r>
              <a:rPr lang="en-US" sz="2400" dirty="0"/>
              <a:t>example</a:t>
            </a:r>
            <a:endParaRPr lang="en-US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703BC4-84C1-779A-F724-CCF7DDB5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map()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C42C2-C1D5-5093-4859-6F10662C80E9}"/>
              </a:ext>
            </a:extLst>
          </p:cNvPr>
          <p:cNvSpPr/>
          <p:nvPr/>
        </p:nvSpPr>
        <p:spPr>
          <a:xfrm>
            <a:off x="3869267" y="823281"/>
            <a:ext cx="7624037" cy="1846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vector of values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words &lt;- c("alphabet", "bunny", "cathedral")</a:t>
            </a:r>
          </a:p>
          <a:p>
            <a:endParaRPr lang="en-US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iterate the function over values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return a list of number of characters per word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map(words,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nchar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B861AB-9299-35E4-2EB7-B8C4E8CCBBF6}"/>
              </a:ext>
            </a:extLst>
          </p:cNvPr>
          <p:cNvSpPr/>
          <p:nvPr/>
        </p:nvSpPr>
        <p:spPr>
          <a:xfrm>
            <a:off x="3869267" y="5071726"/>
            <a:ext cx="7624037" cy="962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iterate the function over values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return a vector of number of characters per word</a:t>
            </a:r>
          </a:p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map_int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(words,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nchar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7B60051-8133-B998-038D-97F840103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7" y="2685871"/>
            <a:ext cx="1459395" cy="2272645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AAAE7B4E-513F-AC08-B11B-CAA195CE0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7" y="6115530"/>
            <a:ext cx="1884419" cy="44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21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23281"/>
            <a:ext cx="7315200" cy="5732264"/>
          </a:xfrm>
        </p:spPr>
        <p:txBody>
          <a:bodyPr anchor="t">
            <a:normAutofit/>
          </a:bodyPr>
          <a:lstStyle/>
          <a:p>
            <a:r>
              <a:rPr lang="en-US" dirty="0"/>
              <a:t>We can use </a:t>
            </a:r>
            <a:r>
              <a:rPr lang="en-US" dirty="0" err="1">
                <a:latin typeface="Courier" pitchFamily="2" charset="0"/>
              </a:rPr>
              <a:t>group_by</a:t>
            </a:r>
            <a:r>
              <a:rPr lang="en-US" dirty="0">
                <a:latin typeface="Courier" pitchFamily="2" charset="0"/>
              </a:rPr>
              <a:t>() </a:t>
            </a:r>
            <a:r>
              <a:rPr lang="en-US" dirty="0"/>
              <a:t>and apply different mapping functions to groups within our datasets  </a:t>
            </a:r>
          </a:p>
          <a:p>
            <a:r>
              <a:rPr lang="en-US" dirty="0"/>
              <a:t>Ex. </a:t>
            </a:r>
            <a:r>
              <a:rPr lang="en-US" dirty="0" err="1">
                <a:latin typeface="Courier" pitchFamily="2" charset="0"/>
              </a:rPr>
              <a:t>group_by</a:t>
            </a:r>
            <a:r>
              <a:rPr lang="en-US" dirty="0">
                <a:latin typeface="Courier" pitchFamily="2" charset="0"/>
              </a:rPr>
              <a:t>() + </a:t>
            </a:r>
            <a:r>
              <a:rPr lang="en-US" dirty="0" err="1">
                <a:latin typeface="Courier" pitchFamily="2" charset="0"/>
              </a:rPr>
              <a:t>group_map</a:t>
            </a:r>
            <a:r>
              <a:rPr lang="en-US" dirty="0">
                <a:latin typeface="Courier" pitchFamily="2" charset="0"/>
              </a:rPr>
              <a:t>() 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703BC4-84C1-779A-F724-CCF7DDB5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>
                <a:latin typeface="+mn-lt"/>
              </a:rPr>
              <a:t>Mapping with and grouping </a:t>
            </a:r>
          </a:p>
        </p:txBody>
      </p:sp>
      <p:pic>
        <p:nvPicPr>
          <p:cNvPr id="15" name="Picture 1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0DBD583E-06DC-E46C-CDF8-281F060A9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195" y="4916151"/>
            <a:ext cx="4683888" cy="3559401"/>
          </a:xfrm>
          <a:prstGeom prst="rect">
            <a:avLst/>
          </a:prstGeom>
        </p:spPr>
      </p:pic>
      <p:pic>
        <p:nvPicPr>
          <p:cNvPr id="16" name="Picture 15" descr="A picture containing chart&#10;&#10;Description automatically generated">
            <a:extLst>
              <a:ext uri="{FF2B5EF4-FFF2-40B4-BE49-F238E27FC236}">
                <a16:creationId xmlns:a16="http://schemas.microsoft.com/office/drawing/2014/main" id="{34AC1F26-E139-2668-26E3-B6C4309B5C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49" r="25815" b="6274"/>
          <a:stretch/>
        </p:blipFill>
        <p:spPr>
          <a:xfrm>
            <a:off x="5550520" y="1901349"/>
            <a:ext cx="2932298" cy="1952160"/>
          </a:xfrm>
          <a:prstGeom prst="rect">
            <a:avLst/>
          </a:prstGeom>
        </p:spPr>
      </p:pic>
      <p:pic>
        <p:nvPicPr>
          <p:cNvPr id="18" name="Picture 17" descr="A picture containing chart&#10;&#10;Description automatically generated">
            <a:extLst>
              <a:ext uri="{FF2B5EF4-FFF2-40B4-BE49-F238E27FC236}">
                <a16:creationId xmlns:a16="http://schemas.microsoft.com/office/drawing/2014/main" id="{BB51CD38-30E9-6EE9-0355-AFCE598F2C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13" t="16521" b="71114"/>
          <a:stretch/>
        </p:blipFill>
        <p:spPr>
          <a:xfrm>
            <a:off x="8823884" y="2373084"/>
            <a:ext cx="1070687" cy="298080"/>
          </a:xfrm>
          <a:prstGeom prst="rect">
            <a:avLst/>
          </a:prstGeom>
        </p:spPr>
      </p:pic>
      <p:pic>
        <p:nvPicPr>
          <p:cNvPr id="20" name="Picture 19" descr="A picture containing chart&#10;&#10;Description automatically generated">
            <a:extLst>
              <a:ext uri="{FF2B5EF4-FFF2-40B4-BE49-F238E27FC236}">
                <a16:creationId xmlns:a16="http://schemas.microsoft.com/office/drawing/2014/main" id="{5D54A992-FB0A-A86F-635E-ED6B0A45A2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13" t="16521" b="71114"/>
          <a:stretch/>
        </p:blipFill>
        <p:spPr>
          <a:xfrm>
            <a:off x="8809816" y="3098124"/>
            <a:ext cx="1070687" cy="298080"/>
          </a:xfrm>
          <a:prstGeom prst="rect">
            <a:avLst/>
          </a:prstGeom>
        </p:spPr>
      </p:pic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544C21EA-BBD7-63CA-48FC-7F3ACE047C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924" t="47712" r="10416" b="32544"/>
          <a:stretch/>
        </p:blipFill>
        <p:spPr>
          <a:xfrm>
            <a:off x="8851992" y="2654682"/>
            <a:ext cx="618980" cy="475971"/>
          </a:xfrm>
          <a:prstGeom prst="rect">
            <a:avLst/>
          </a:prstGeom>
        </p:spPr>
      </p:pic>
      <p:pic>
        <p:nvPicPr>
          <p:cNvPr id="22" name="Picture 21" descr="A picture containing chart&#10;&#10;Description automatically generated">
            <a:extLst>
              <a:ext uri="{FF2B5EF4-FFF2-40B4-BE49-F238E27FC236}">
                <a16:creationId xmlns:a16="http://schemas.microsoft.com/office/drawing/2014/main" id="{AA826BF8-3F87-4893-71B2-11662758DC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924" t="69598" r="10416" b="6274"/>
          <a:stretch/>
        </p:blipFill>
        <p:spPr>
          <a:xfrm>
            <a:off x="8842195" y="3409390"/>
            <a:ext cx="618980" cy="581664"/>
          </a:xfrm>
          <a:prstGeom prst="rect">
            <a:avLst/>
          </a:prstGeom>
        </p:spPr>
      </p:pic>
      <p:pic>
        <p:nvPicPr>
          <p:cNvPr id="17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C2719383-FCDB-5F86-84B0-60B5CACDE9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43" t="12749" r="8749" b="52075"/>
          <a:stretch/>
        </p:blipFill>
        <p:spPr>
          <a:xfrm>
            <a:off x="8751971" y="1570872"/>
            <a:ext cx="790887" cy="84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2C42C2-C1D5-5093-4859-6F10662C80E9}"/>
              </a:ext>
            </a:extLst>
          </p:cNvPr>
          <p:cNvSpPr/>
          <p:nvPr/>
        </p:nvSpPr>
        <p:spPr>
          <a:xfrm>
            <a:off x="4018195" y="3821356"/>
            <a:ext cx="7957271" cy="913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mtcars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group_by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cyl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) %&gt;%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creates a *list* of data frames!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group_map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(head, n = 2)</a:t>
            </a:r>
          </a:p>
        </p:txBody>
      </p:sp>
    </p:spTree>
    <p:extLst>
      <p:ext uri="{BB962C8B-B14F-4D97-AF65-F5344CB8AC3E}">
        <p14:creationId xmlns:p14="http://schemas.microsoft.com/office/powerpoint/2010/main" val="3579086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23281"/>
            <a:ext cx="7315200" cy="5732264"/>
          </a:xfrm>
        </p:spPr>
        <p:txBody>
          <a:bodyPr anchor="t">
            <a:normAutofit/>
          </a:bodyPr>
          <a:lstStyle/>
          <a:p>
            <a:r>
              <a:rPr lang="en-US" dirty="0"/>
              <a:t>We can use </a:t>
            </a:r>
            <a:r>
              <a:rPr lang="en-US" dirty="0" err="1">
                <a:latin typeface="Courier" pitchFamily="2" charset="0"/>
              </a:rPr>
              <a:t>group_by</a:t>
            </a:r>
            <a:r>
              <a:rPr lang="en-US" dirty="0">
                <a:latin typeface="Courier" pitchFamily="2" charset="0"/>
              </a:rPr>
              <a:t>() </a:t>
            </a:r>
            <a:r>
              <a:rPr lang="en-US" dirty="0"/>
              <a:t>and apply different mapping functions to groups within our datasets  </a:t>
            </a:r>
          </a:p>
          <a:p>
            <a:r>
              <a:rPr lang="en-US" dirty="0"/>
              <a:t>Ex. </a:t>
            </a:r>
            <a:r>
              <a:rPr lang="en-US" dirty="0" err="1">
                <a:latin typeface="Courier" pitchFamily="2" charset="0"/>
              </a:rPr>
              <a:t>group_split</a:t>
            </a:r>
            <a:r>
              <a:rPr lang="en-US" dirty="0">
                <a:latin typeface="Courier" pitchFamily="2" charset="0"/>
              </a:rPr>
              <a:t>() + </a:t>
            </a:r>
            <a:r>
              <a:rPr lang="en-US" dirty="0" err="1">
                <a:latin typeface="Courier" pitchFamily="2" charset="0"/>
              </a:rPr>
              <a:t>map_dfr</a:t>
            </a:r>
            <a:r>
              <a:rPr lang="en-US" dirty="0">
                <a:latin typeface="Courier" pitchFamily="2" charset="0"/>
              </a:rPr>
              <a:t>() 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703BC4-84C1-779A-F724-CCF7DDB5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>
                <a:latin typeface="+mn-lt"/>
              </a:rPr>
              <a:t>Mapping with and grouping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C42C2-C1D5-5093-4859-6F10662C80E9}"/>
              </a:ext>
            </a:extLst>
          </p:cNvPr>
          <p:cNvSpPr/>
          <p:nvPr/>
        </p:nvSpPr>
        <p:spPr>
          <a:xfrm>
            <a:off x="3981809" y="3779153"/>
            <a:ext cx="7957272" cy="913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mtcars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group_split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cyl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) %&gt;%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creates a grouped data frame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map_dfr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(head, n = 2)</a:t>
            </a:r>
          </a:p>
          <a:p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1990663-D215-91AD-6EAF-2C74C6157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809" y="4801825"/>
            <a:ext cx="7315201" cy="1999903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538944F1-E82F-74ED-FFFF-12FE567885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49" b="6274"/>
          <a:stretch/>
        </p:blipFill>
        <p:spPr>
          <a:xfrm>
            <a:off x="5480181" y="1869098"/>
            <a:ext cx="3952696" cy="19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1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23281"/>
            <a:ext cx="7315200" cy="5732264"/>
          </a:xfrm>
        </p:spPr>
        <p:txBody>
          <a:bodyPr anchor="ctr">
            <a:normAutofit/>
          </a:bodyPr>
          <a:lstStyle/>
          <a:p>
            <a:r>
              <a:rPr lang="en-US" dirty="0"/>
              <a:t>Work with 1-2 other people on the </a:t>
            </a:r>
            <a:r>
              <a:rPr lang="en-US" dirty="0" err="1"/>
              <a:t>functions_and_iteration</a:t>
            </a:r>
            <a:r>
              <a:rPr lang="en-US" dirty="0"/>
              <a:t> lab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703BC4-84C1-779A-F724-CCF7DDB5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>
                <a:latin typeface="+mn-lt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95000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XX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7971-1355-91BA-1E38-028D341A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Suppose you have </a:t>
            </a:r>
            <a:r>
              <a:rPr lang="en-US" sz="2400" dirty="0">
                <a:latin typeface="Courier" pitchFamily="2" charset="0"/>
              </a:rPr>
              <a:t>f(</a:t>
            </a:r>
            <a:r>
              <a:rPr lang="en-US" sz="2400" dirty="0" err="1">
                <a:latin typeface="Courier" pitchFamily="2" charset="0"/>
              </a:rPr>
              <a:t>val</a:t>
            </a:r>
            <a:r>
              <a:rPr lang="en-US" sz="2400" dirty="0">
                <a:latin typeface="Courier" pitchFamily="2" charset="0"/>
              </a:rPr>
              <a:t>)</a:t>
            </a:r>
            <a:r>
              <a:rPr lang="en-US" sz="2400" dirty="0"/>
              <a:t>, which returns a value, and you want to use this function on values </a:t>
            </a:r>
            <a:r>
              <a:rPr lang="en-US" sz="2400" dirty="0">
                <a:latin typeface="Courier" pitchFamily="2" charset="0"/>
              </a:rPr>
              <a:t>1 – 100</a:t>
            </a:r>
          </a:p>
          <a:p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21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7971-1355-91BA-1E38-028D341A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Suppose you have </a:t>
            </a:r>
            <a:r>
              <a:rPr lang="en-US" sz="2400" dirty="0">
                <a:latin typeface="Courier" pitchFamily="2" charset="0"/>
              </a:rPr>
              <a:t>f(</a:t>
            </a:r>
            <a:r>
              <a:rPr lang="en-US" sz="2400" dirty="0" err="1">
                <a:latin typeface="Courier" pitchFamily="2" charset="0"/>
              </a:rPr>
              <a:t>val</a:t>
            </a:r>
            <a:r>
              <a:rPr lang="en-US" sz="2400" dirty="0">
                <a:latin typeface="Courier" pitchFamily="2" charset="0"/>
              </a:rPr>
              <a:t>)</a:t>
            </a:r>
            <a:r>
              <a:rPr lang="en-US" sz="2400" dirty="0"/>
              <a:t>, which returns a value, and you want to use this function on values </a:t>
            </a:r>
            <a:r>
              <a:rPr lang="en-US" sz="2400" dirty="0">
                <a:latin typeface="Courier" pitchFamily="2" charset="0"/>
              </a:rPr>
              <a:t>1 – 100</a:t>
            </a:r>
          </a:p>
          <a:p>
            <a:r>
              <a:rPr lang="en-US" sz="2400" dirty="0"/>
              <a:t>One option for doing this would be to call </a:t>
            </a:r>
            <a:r>
              <a:rPr lang="en-US" sz="2400" dirty="0">
                <a:latin typeface="Courier" pitchFamily="2" charset="0"/>
              </a:rPr>
              <a:t>f(</a:t>
            </a:r>
            <a:r>
              <a:rPr lang="en-US" sz="2400" dirty="0" err="1">
                <a:latin typeface="Courier" pitchFamily="2" charset="0"/>
              </a:rPr>
              <a:t>val</a:t>
            </a:r>
            <a:r>
              <a:rPr lang="en-US" sz="2400" dirty="0">
                <a:latin typeface="Courier" pitchFamily="2" charset="0"/>
              </a:rPr>
              <a:t>) </a:t>
            </a:r>
            <a:r>
              <a:rPr lang="en-US" sz="2400" dirty="0"/>
              <a:t>for </a:t>
            </a:r>
            <a:r>
              <a:rPr lang="en-US" sz="2400" dirty="0">
                <a:latin typeface="Courier" pitchFamily="2" charset="0"/>
              </a:rPr>
              <a:t>1 – 100</a:t>
            </a:r>
          </a:p>
          <a:p>
            <a:pPr lvl="1"/>
            <a:r>
              <a:rPr lang="en-US" sz="2200" dirty="0">
                <a:latin typeface="Courier" pitchFamily="2" charset="0"/>
              </a:rPr>
              <a:t>f(1)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f(2)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f(3)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f(4)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f(4)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f(6)</a:t>
            </a:r>
          </a:p>
          <a:p>
            <a:pPr lvl="1"/>
            <a:r>
              <a:rPr lang="en-US" sz="2200" dirty="0">
                <a:latin typeface="Courier" pitchFamily="2" charset="0"/>
              </a:rPr>
              <a:t>...okay, I’m already bored</a:t>
            </a:r>
          </a:p>
        </p:txBody>
      </p:sp>
    </p:spTree>
    <p:extLst>
      <p:ext uri="{BB962C8B-B14F-4D97-AF65-F5344CB8AC3E}">
        <p14:creationId xmlns:p14="http://schemas.microsoft.com/office/powerpoint/2010/main" val="55175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7971-1355-91BA-1E38-028D341A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691437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Suppose you have </a:t>
            </a:r>
            <a:r>
              <a:rPr lang="en-US" sz="2400" dirty="0">
                <a:latin typeface="Courier" pitchFamily="2" charset="0"/>
              </a:rPr>
              <a:t>f(</a:t>
            </a:r>
            <a:r>
              <a:rPr lang="en-US" sz="2400" dirty="0" err="1">
                <a:latin typeface="Courier" pitchFamily="2" charset="0"/>
              </a:rPr>
              <a:t>val</a:t>
            </a:r>
            <a:r>
              <a:rPr lang="en-US" sz="2400" dirty="0">
                <a:latin typeface="Courier" pitchFamily="2" charset="0"/>
              </a:rPr>
              <a:t>)</a:t>
            </a:r>
            <a:r>
              <a:rPr lang="en-US" sz="2400" dirty="0"/>
              <a:t>, which returns a value, and you want to use this function on a vector of values </a:t>
            </a:r>
            <a:r>
              <a:rPr lang="en-US" sz="2400" dirty="0">
                <a:latin typeface="Courier" pitchFamily="2" charset="0"/>
              </a:rPr>
              <a:t>1 – 100</a:t>
            </a:r>
          </a:p>
          <a:p>
            <a:r>
              <a:rPr lang="en-US" sz="2400" dirty="0"/>
              <a:t>One option for doing this would be to call </a:t>
            </a:r>
            <a:r>
              <a:rPr lang="en-US" sz="2400" dirty="0">
                <a:latin typeface="Courier" pitchFamily="2" charset="0"/>
              </a:rPr>
              <a:t>f(</a:t>
            </a:r>
            <a:r>
              <a:rPr lang="en-US" sz="2400" dirty="0" err="1">
                <a:latin typeface="Courier" pitchFamily="2" charset="0"/>
              </a:rPr>
              <a:t>val</a:t>
            </a:r>
            <a:r>
              <a:rPr lang="en-US" sz="2400" dirty="0">
                <a:latin typeface="Courier" pitchFamily="2" charset="0"/>
              </a:rPr>
              <a:t>) </a:t>
            </a:r>
            <a:r>
              <a:rPr lang="en-US" sz="2400" dirty="0"/>
              <a:t>for </a:t>
            </a:r>
            <a:r>
              <a:rPr lang="en-US" sz="2400" dirty="0">
                <a:latin typeface="Courier" pitchFamily="2" charset="0"/>
              </a:rPr>
              <a:t>1 – 100</a:t>
            </a:r>
          </a:p>
          <a:p>
            <a:pPr lvl="1"/>
            <a:r>
              <a:rPr lang="en-US" sz="2200" dirty="0">
                <a:latin typeface="Courier" pitchFamily="2" charset="0"/>
              </a:rPr>
              <a:t>f(1)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f(2)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f(3)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f(4)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f(4)</a:t>
            </a:r>
          </a:p>
          <a:p>
            <a:pPr lvl="1"/>
            <a:r>
              <a:rPr lang="en-US" sz="2200" dirty="0">
                <a:latin typeface="Courier" pitchFamily="2" charset="0"/>
              </a:rPr>
              <a:t>f(6)</a:t>
            </a:r>
          </a:p>
          <a:p>
            <a:pPr lvl="1"/>
            <a:r>
              <a:rPr lang="en-US" sz="2200" dirty="0">
                <a:latin typeface="Courier" pitchFamily="2" charset="0"/>
              </a:rPr>
              <a:t>...okay, I’m already bored</a:t>
            </a:r>
          </a:p>
          <a:p>
            <a:r>
              <a:rPr lang="en-US" sz="2400" dirty="0"/>
              <a:t>Uh-oh…not only am I bored, but </a:t>
            </a:r>
          </a:p>
          <a:p>
            <a:pPr lvl="1"/>
            <a:r>
              <a:rPr lang="en-US" sz="2200" dirty="0"/>
              <a:t>I accidentally called </a:t>
            </a:r>
            <a:r>
              <a:rPr lang="en-US" sz="2200" dirty="0">
                <a:latin typeface="Courier" pitchFamily="2" charset="0"/>
              </a:rPr>
              <a:t>f(4) </a:t>
            </a:r>
            <a:r>
              <a:rPr lang="en-US" sz="2200" dirty="0"/>
              <a:t>twice and skipped </a:t>
            </a:r>
            <a:r>
              <a:rPr lang="en-US" sz="2200" dirty="0">
                <a:latin typeface="Courier" pitchFamily="2" charset="0"/>
              </a:rPr>
              <a:t>f(5) </a:t>
            </a:r>
          </a:p>
          <a:p>
            <a:pPr lvl="1"/>
            <a:r>
              <a:rPr lang="en-US" sz="2200" dirty="0"/>
              <a:t>and I’m going to get all my results separately, but I’d really like them in a vector</a:t>
            </a:r>
          </a:p>
        </p:txBody>
      </p:sp>
    </p:spTree>
    <p:extLst>
      <p:ext uri="{BB962C8B-B14F-4D97-AF65-F5344CB8AC3E}">
        <p14:creationId xmlns:p14="http://schemas.microsoft.com/office/powerpoint/2010/main" val="218867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7971-1355-91BA-1E38-028D341A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691437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if instead, we could apply </a:t>
            </a:r>
            <a:r>
              <a:rPr lang="en-US" sz="2400" dirty="0">
                <a:latin typeface="Courier" pitchFamily="2" charset="0"/>
              </a:rPr>
              <a:t>f() </a:t>
            </a:r>
            <a:r>
              <a:rPr lang="en-US" sz="2400" dirty="0"/>
              <a:t>to our vector of values, and get a vector of results? </a:t>
            </a:r>
            <a:endParaRPr lang="en-US" sz="2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FC20832-88F4-FD4A-BF36-DECCD15DE8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72"/>
          <a:stretch/>
        </p:blipFill>
        <p:spPr>
          <a:xfrm>
            <a:off x="4411135" y="1876920"/>
            <a:ext cx="6997763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2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7971-1355-91BA-1E38-028D341A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691437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if instead, we could apply </a:t>
            </a:r>
            <a:r>
              <a:rPr lang="en-US" sz="2400" dirty="0">
                <a:latin typeface="Courier" pitchFamily="2" charset="0"/>
              </a:rPr>
              <a:t>f() </a:t>
            </a:r>
            <a:r>
              <a:rPr lang="en-US" sz="2400" dirty="0"/>
              <a:t>to our vector of values, and get a vector of results?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call this mapping, and it falls into the category of something called functional programming</a:t>
            </a:r>
            <a:endParaRPr lang="en-US" sz="2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FC20832-88F4-FD4A-BF36-DECCD15DE8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72" b="9857"/>
          <a:stretch/>
        </p:blipFill>
        <p:spPr>
          <a:xfrm>
            <a:off x="4411135" y="1876920"/>
            <a:ext cx="6997763" cy="346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2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691437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library </a:t>
            </a:r>
            <a:r>
              <a:rPr lang="en-US" sz="2400" dirty="0" err="1">
                <a:latin typeface="Courier" pitchFamily="2" charset="0"/>
              </a:rPr>
              <a:t>purrr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/>
              <a:t>makes functional programming with R easier</a:t>
            </a:r>
          </a:p>
          <a:p>
            <a:r>
              <a:rPr lang="en-US" sz="2400" dirty="0"/>
              <a:t>Find the </a:t>
            </a:r>
            <a:r>
              <a:rPr lang="en-US" sz="2400" dirty="0">
                <a:latin typeface="Courier" pitchFamily="2" charset="0"/>
              </a:rPr>
              <a:t>purr</a:t>
            </a:r>
            <a:r>
              <a:rPr lang="en-US" sz="2400" dirty="0"/>
              <a:t> </a:t>
            </a:r>
            <a:r>
              <a:rPr lang="en-US" sz="2400" dirty="0" err="1"/>
              <a:t>cheatsheet</a:t>
            </a:r>
            <a:r>
              <a:rPr lang="en-US" sz="2400" dirty="0"/>
              <a:t> here: </a:t>
            </a:r>
            <a:r>
              <a:rPr lang="en-US" sz="2400" dirty="0">
                <a:hlinkClick r:id="rId2"/>
              </a:rPr>
              <a:t>https://www.rstudio.com/resources/cheatsheets/</a:t>
            </a:r>
            <a:r>
              <a:rPr lang="en-US" sz="2400" dirty="0"/>
              <a:t> </a:t>
            </a:r>
          </a:p>
          <a:p>
            <a:endParaRPr lang="en-US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653B20-5007-E2DE-7F66-1F009BA4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9" y="2187559"/>
            <a:ext cx="2143494" cy="248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6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FC8E-13E2-39B2-2DFD-7462D439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691437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library </a:t>
            </a:r>
            <a:r>
              <a:rPr lang="en-US" sz="2400" dirty="0" err="1">
                <a:latin typeface="Courier" pitchFamily="2" charset="0"/>
              </a:rPr>
              <a:t>purrr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/>
              <a:t>makes functional programming with R easier</a:t>
            </a:r>
          </a:p>
          <a:p>
            <a:r>
              <a:rPr lang="en-US" sz="2400" dirty="0"/>
              <a:t>Find the </a:t>
            </a:r>
            <a:r>
              <a:rPr lang="en-US" sz="2400" dirty="0">
                <a:latin typeface="Courier" pitchFamily="2" charset="0"/>
              </a:rPr>
              <a:t>purr</a:t>
            </a:r>
            <a:r>
              <a:rPr lang="en-US" sz="2400" dirty="0"/>
              <a:t> </a:t>
            </a:r>
            <a:r>
              <a:rPr lang="en-US" sz="2400" dirty="0" err="1"/>
              <a:t>cheatsheet</a:t>
            </a:r>
            <a:r>
              <a:rPr lang="en-US" sz="2400" dirty="0"/>
              <a:t> here: </a:t>
            </a:r>
            <a:r>
              <a:rPr lang="en-US" sz="2400" dirty="0">
                <a:hlinkClick r:id="rId2"/>
              </a:rPr>
              <a:t>https://www.rstudio.com/resources/cheatsheets/</a:t>
            </a:r>
            <a:r>
              <a:rPr lang="en-US" sz="2400" dirty="0"/>
              <a:t> </a:t>
            </a:r>
          </a:p>
          <a:p>
            <a:r>
              <a:rPr lang="en-US" sz="2200" dirty="0"/>
              <a:t>We will mostly use the </a:t>
            </a:r>
            <a:r>
              <a:rPr lang="en-US" sz="2200" dirty="0">
                <a:latin typeface="Courier" pitchFamily="2" charset="0"/>
              </a:rPr>
              <a:t>map() </a:t>
            </a:r>
            <a:r>
              <a:rPr lang="en-US" sz="2200" dirty="0"/>
              <a:t>function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653B20-5007-E2DE-7F66-1F009BA4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9" y="2187559"/>
            <a:ext cx="2143494" cy="248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41A36AB-4A48-23EB-C87B-294A64516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660" y="2926077"/>
            <a:ext cx="5120235" cy="38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2899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746</TotalTime>
  <Words>618</Words>
  <Application>Microsoft Macintosh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Corbel</vt:lpstr>
      <vt:lpstr>Courier</vt:lpstr>
      <vt:lpstr>Wingdings 2</vt:lpstr>
      <vt:lpstr>Frame</vt:lpstr>
      <vt:lpstr>Data Science for Everyone – Iteration</vt:lpstr>
      <vt:lpstr>Plan for Today</vt:lpstr>
      <vt:lpstr>Iteration</vt:lpstr>
      <vt:lpstr>Iteration</vt:lpstr>
      <vt:lpstr>Iteration</vt:lpstr>
      <vt:lpstr>Iteration</vt:lpstr>
      <vt:lpstr>Iteration</vt:lpstr>
      <vt:lpstr>PowerPoint Presentation</vt:lpstr>
      <vt:lpstr>PowerPoint Presentation</vt:lpstr>
      <vt:lpstr>PowerPoint Presentation</vt:lpstr>
      <vt:lpstr>map()</vt:lpstr>
      <vt:lpstr>Mapping with and grouping </vt:lpstr>
      <vt:lpstr>Mapping with and grouping 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Mosca, Ab</dc:creator>
  <cp:lastModifiedBy>Mosca, Ab E.</cp:lastModifiedBy>
  <cp:revision>42</cp:revision>
  <dcterms:created xsi:type="dcterms:W3CDTF">2022-07-07T13:23:27Z</dcterms:created>
  <dcterms:modified xsi:type="dcterms:W3CDTF">2023-11-14T14:12:23Z</dcterms:modified>
</cp:coreProperties>
</file>