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30"/>
  </p:notesMasterIdLst>
  <p:sldIdLst>
    <p:sldId id="282" r:id="rId2"/>
    <p:sldId id="257" r:id="rId3"/>
    <p:sldId id="266" r:id="rId4"/>
    <p:sldId id="283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8" r:id="rId13"/>
    <p:sldId id="284" r:id="rId14"/>
    <p:sldId id="271" r:id="rId15"/>
    <p:sldId id="272" r:id="rId16"/>
    <p:sldId id="273" r:id="rId17"/>
    <p:sldId id="285" r:id="rId18"/>
    <p:sldId id="274" r:id="rId19"/>
    <p:sldId id="27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89110"/>
  </p:normalViewPr>
  <p:slideViewPr>
    <p:cSldViewPr snapToGrid="0" snapToObjects="1">
      <p:cViewPr>
        <p:scale>
          <a:sx n="95" d="100"/>
          <a:sy n="95" d="100"/>
        </p:scale>
        <p:origin x="11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31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9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/>
              <a:t>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9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3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64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88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68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48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49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Data Wrangling – Joins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B2EF72-7AFB-32DE-2778-1157572884E3}"/>
              </a:ext>
            </a:extLst>
          </p:cNvPr>
          <p:cNvSpPr/>
          <p:nvPr/>
        </p:nvSpPr>
        <p:spPr>
          <a:xfrm>
            <a:off x="3764040" y="1546459"/>
            <a:ext cx="1747156" cy="4413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2060"/>
                </a:solidFill>
                <a:latin typeface="Courier" pitchFamily="2" charset="0"/>
              </a:rPr>
              <a:t>flights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year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month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day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dep_time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sched_dep_time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dep_delay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arr_time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sched_arr_time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arr_delay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carrier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flight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talinum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origin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dest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air_time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distance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hour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minute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time_hour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8B602-849B-4E68-E9B9-4CA5BB62AD85}"/>
              </a:ext>
            </a:extLst>
          </p:cNvPr>
          <p:cNvSpPr/>
          <p:nvPr/>
        </p:nvSpPr>
        <p:spPr>
          <a:xfrm>
            <a:off x="5747660" y="1546459"/>
            <a:ext cx="1191982" cy="209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2060"/>
                </a:solidFill>
                <a:latin typeface="Courier" pitchFamily="2" charset="0"/>
              </a:rPr>
              <a:t>airports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faa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name                         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lat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lon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alt   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tz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dst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tzone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B0075B-8EAE-322E-AE2F-E161E4C0C5A6}"/>
              </a:ext>
            </a:extLst>
          </p:cNvPr>
          <p:cNvSpPr/>
          <p:nvPr/>
        </p:nvSpPr>
        <p:spPr>
          <a:xfrm>
            <a:off x="7176106" y="1546459"/>
            <a:ext cx="1159328" cy="821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2060"/>
                </a:solidFill>
                <a:latin typeface="Courier" pitchFamily="2" charset="0"/>
              </a:rPr>
              <a:t>airlines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carrier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name                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79C98C-1905-B7C9-EC17-8A6E2B8E1CC8}"/>
              </a:ext>
            </a:extLst>
          </p:cNvPr>
          <p:cNvSpPr/>
          <p:nvPr/>
        </p:nvSpPr>
        <p:spPr>
          <a:xfrm>
            <a:off x="8571898" y="1546459"/>
            <a:ext cx="1583868" cy="2290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2060"/>
                </a:solidFill>
                <a:latin typeface="Courier" pitchFamily="2" charset="0"/>
              </a:rPr>
              <a:t>planes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tailnum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year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type   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manufacturer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model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engines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seats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speed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engine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8A027-982A-0C3F-20BF-DB4F3C2372A5}"/>
              </a:ext>
            </a:extLst>
          </p:cNvPr>
          <p:cNvSpPr/>
          <p:nvPr/>
        </p:nvSpPr>
        <p:spPr>
          <a:xfrm>
            <a:off x="10392230" y="1546459"/>
            <a:ext cx="1257295" cy="3564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2060"/>
                </a:solidFill>
                <a:latin typeface="Courier" pitchFamily="2" charset="0"/>
              </a:rPr>
              <a:t>weather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origin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year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month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day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hour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temp 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dewp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humid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wind_dir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wind_speed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wind_gust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precip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pressure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visib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time_hour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A7C56-8755-CB5D-007D-0E837FE379E9}"/>
              </a:ext>
            </a:extLst>
          </p:cNvPr>
          <p:cNvSpPr/>
          <p:nvPr/>
        </p:nvSpPr>
        <p:spPr>
          <a:xfrm>
            <a:off x="5003807" y="5110838"/>
            <a:ext cx="5338840" cy="15885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Work with the person next to you to find which columns are shared between these different tables</a:t>
            </a:r>
          </a:p>
        </p:txBody>
      </p:sp>
    </p:spTree>
    <p:extLst>
      <p:ext uri="{BB962C8B-B14F-4D97-AF65-F5344CB8AC3E}">
        <p14:creationId xmlns:p14="http://schemas.microsoft.com/office/powerpoint/2010/main" val="210090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5038ED-5E95-079D-12DA-C9C8CFD7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739" y="1518556"/>
            <a:ext cx="5666258" cy="357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765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732635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We use shared columns to </a:t>
            </a:r>
            <a:r>
              <a:rPr lang="en-US" sz="3200" dirty="0">
                <a:latin typeface="Courier" pitchFamily="2" charset="0"/>
              </a:rPr>
              <a:t>join</a:t>
            </a:r>
            <a:r>
              <a:rPr lang="en-US" sz="3200" dirty="0"/>
              <a:t> (i.e. connect / merge) tables</a:t>
            </a:r>
          </a:p>
          <a:p>
            <a:r>
              <a:rPr lang="en-US" sz="3200" dirty="0"/>
              <a:t>Ex. We could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join</a:t>
            </a:r>
            <a:r>
              <a:rPr lang="en-US" sz="3200" dirty="0">
                <a:highlight>
                  <a:srgbClr val="FFFF00"/>
                </a:highlight>
              </a:rPr>
              <a:t> the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planes</a:t>
            </a:r>
            <a:r>
              <a:rPr lang="en-US" sz="3200" dirty="0">
                <a:highlight>
                  <a:srgbClr val="FFFF00"/>
                </a:highlight>
              </a:rPr>
              <a:t> and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flights</a:t>
            </a:r>
            <a:r>
              <a:rPr lang="en-US" sz="3200" dirty="0">
                <a:highlight>
                  <a:srgbClr val="FFFF00"/>
                </a:highlight>
              </a:rPr>
              <a:t> tables on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talinum</a:t>
            </a:r>
            <a:r>
              <a:rPr lang="en-US" sz="3200" dirty="0"/>
              <a:t>, their shared column</a:t>
            </a: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5038ED-5E95-079D-12DA-C9C8CFD7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739" y="1189153"/>
            <a:ext cx="5666258" cy="357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97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732635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We use shared columns to </a:t>
            </a:r>
            <a:r>
              <a:rPr lang="en-US" sz="3200" dirty="0">
                <a:latin typeface="Courier" pitchFamily="2" charset="0"/>
              </a:rPr>
              <a:t>join</a:t>
            </a:r>
            <a:r>
              <a:rPr lang="en-US" sz="3200" dirty="0"/>
              <a:t> (i.e. connect / merge) tables</a:t>
            </a:r>
          </a:p>
          <a:p>
            <a:r>
              <a:rPr lang="en-US" sz="3200" dirty="0"/>
              <a:t>Ex. We could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join</a:t>
            </a:r>
            <a:r>
              <a:rPr lang="en-US" sz="3200" dirty="0">
                <a:highlight>
                  <a:srgbClr val="FFFF00"/>
                </a:highlight>
              </a:rPr>
              <a:t> the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planes</a:t>
            </a:r>
            <a:r>
              <a:rPr lang="en-US" sz="3200" dirty="0">
                <a:highlight>
                  <a:srgbClr val="FFFF00"/>
                </a:highlight>
              </a:rPr>
              <a:t> and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flights</a:t>
            </a:r>
            <a:r>
              <a:rPr lang="en-US" sz="3200" dirty="0">
                <a:highlight>
                  <a:srgbClr val="FFFF00"/>
                </a:highlight>
              </a:rPr>
              <a:t> tables on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talinum</a:t>
            </a:r>
            <a:r>
              <a:rPr lang="en-US" sz="3200" dirty="0"/>
              <a:t>, their shared column</a:t>
            </a: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5038ED-5E95-079D-12DA-C9C8CFD7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739" y="1189153"/>
            <a:ext cx="5666258" cy="357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3102377-B61A-2185-5CDA-25B3C89E7121}"/>
              </a:ext>
            </a:extLst>
          </p:cNvPr>
          <p:cNvSpPr/>
          <p:nvPr/>
        </p:nvSpPr>
        <p:spPr>
          <a:xfrm>
            <a:off x="3869268" y="6132916"/>
            <a:ext cx="7315200" cy="5207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What other shared columns could we join on?</a:t>
            </a:r>
          </a:p>
        </p:txBody>
      </p:sp>
    </p:spTree>
    <p:extLst>
      <p:ext uri="{BB962C8B-B14F-4D97-AF65-F5344CB8AC3E}">
        <p14:creationId xmlns:p14="http://schemas.microsoft.com/office/powerpoint/2010/main" val="249814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/>
              <a:t>Join</a:t>
            </a:r>
            <a:r>
              <a:rPr lang="en-US" sz="2800" dirty="0"/>
              <a:t> is the word for connecting or merging two data tables </a:t>
            </a:r>
          </a:p>
          <a:p>
            <a:r>
              <a:rPr lang="en-US" sz="2800" dirty="0"/>
              <a:t>We join tables on shared columns, which we call the </a:t>
            </a:r>
            <a:r>
              <a:rPr lang="en-US" sz="2800" b="1" dirty="0"/>
              <a:t>key</a:t>
            </a:r>
          </a:p>
          <a:p>
            <a:r>
              <a:rPr lang="en-US" sz="2800" dirty="0"/>
              <a:t>Ex.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704BA5-038D-3586-0475-74030E962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01329"/>
              </p:ext>
            </p:extLst>
          </p:nvPr>
        </p:nvGraphicFramePr>
        <p:xfrm>
          <a:off x="4418996" y="3526963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D7FD67-B59C-7650-7B6A-2FD4D8D07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075346"/>
              </p:ext>
            </p:extLst>
          </p:nvPr>
        </p:nvGraphicFramePr>
        <p:xfrm>
          <a:off x="8234439" y="3526964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2F9E022-2F5E-F785-BB35-0D779D61B073}"/>
              </a:ext>
            </a:extLst>
          </p:cNvPr>
          <p:cNvSpPr/>
          <p:nvPr/>
        </p:nvSpPr>
        <p:spPr>
          <a:xfrm>
            <a:off x="3945025" y="2994935"/>
            <a:ext cx="17122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Table_X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909A7D-0D97-C9C8-FDC2-B80DD8885F55}"/>
              </a:ext>
            </a:extLst>
          </p:cNvPr>
          <p:cNvSpPr/>
          <p:nvPr/>
        </p:nvSpPr>
        <p:spPr>
          <a:xfrm>
            <a:off x="7714522" y="2994935"/>
            <a:ext cx="17170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Table_Y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4143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/>
              <a:t>Join</a:t>
            </a:r>
            <a:r>
              <a:rPr lang="en-US" sz="2800" dirty="0"/>
              <a:t> is the word for connecting or merging two data tables </a:t>
            </a:r>
          </a:p>
          <a:p>
            <a:r>
              <a:rPr lang="en-US" sz="2800" dirty="0"/>
              <a:t>We join tables on shared columns, which we call the </a:t>
            </a:r>
            <a:r>
              <a:rPr lang="en-US" sz="2800" b="1" dirty="0"/>
              <a:t>key</a:t>
            </a:r>
          </a:p>
          <a:p>
            <a:r>
              <a:rPr lang="en-US" sz="2800" dirty="0"/>
              <a:t>Ex.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704BA5-038D-3586-0475-74030E962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02133"/>
              </p:ext>
            </p:extLst>
          </p:nvPr>
        </p:nvGraphicFramePr>
        <p:xfrm>
          <a:off x="4418996" y="3526963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D7FD67-B59C-7650-7B6A-2FD4D8D07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90948"/>
              </p:ext>
            </p:extLst>
          </p:nvPr>
        </p:nvGraphicFramePr>
        <p:xfrm>
          <a:off x="8234439" y="3526964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2F9E022-2F5E-F785-BB35-0D779D61B073}"/>
              </a:ext>
            </a:extLst>
          </p:cNvPr>
          <p:cNvSpPr/>
          <p:nvPr/>
        </p:nvSpPr>
        <p:spPr>
          <a:xfrm>
            <a:off x="3945025" y="2994935"/>
            <a:ext cx="17122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Table_X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909A7D-0D97-C9C8-FDC2-B80DD8885F55}"/>
              </a:ext>
            </a:extLst>
          </p:cNvPr>
          <p:cNvSpPr/>
          <p:nvPr/>
        </p:nvSpPr>
        <p:spPr>
          <a:xfrm>
            <a:off x="7714522" y="2994935"/>
            <a:ext cx="17170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Table_Y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355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/>
              <a:t>Join</a:t>
            </a:r>
            <a:r>
              <a:rPr lang="en-US" sz="2800" dirty="0"/>
              <a:t> is the word for connecting or merging two data tables </a:t>
            </a:r>
          </a:p>
          <a:p>
            <a:r>
              <a:rPr lang="en-US" sz="2800" dirty="0"/>
              <a:t>We join tables on shared columns, which we call the </a:t>
            </a:r>
            <a:r>
              <a:rPr lang="en-US" sz="2800" b="1" dirty="0"/>
              <a:t>key</a:t>
            </a:r>
          </a:p>
          <a:p>
            <a:r>
              <a:rPr lang="en-US" sz="2800" dirty="0"/>
              <a:t>Ex.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704BA5-038D-3586-0475-74030E962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06865"/>
              </p:ext>
            </p:extLst>
          </p:nvPr>
        </p:nvGraphicFramePr>
        <p:xfrm>
          <a:off x="4418996" y="3526963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D7FD67-B59C-7650-7B6A-2FD4D8D07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82583"/>
              </p:ext>
            </p:extLst>
          </p:nvPr>
        </p:nvGraphicFramePr>
        <p:xfrm>
          <a:off x="8234439" y="3526964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2F9E022-2F5E-F785-BB35-0D779D61B073}"/>
              </a:ext>
            </a:extLst>
          </p:cNvPr>
          <p:cNvSpPr/>
          <p:nvPr/>
        </p:nvSpPr>
        <p:spPr>
          <a:xfrm>
            <a:off x="3945025" y="2994935"/>
            <a:ext cx="17122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Table_X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909A7D-0D97-C9C8-FDC2-B80DD8885F55}"/>
              </a:ext>
            </a:extLst>
          </p:cNvPr>
          <p:cNvSpPr/>
          <p:nvPr/>
        </p:nvSpPr>
        <p:spPr>
          <a:xfrm>
            <a:off x="7714522" y="2994935"/>
            <a:ext cx="17170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Table_Y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364FDA2-F264-5ABF-7CD8-80A15A760EA6}"/>
              </a:ext>
            </a:extLst>
          </p:cNvPr>
          <p:cNvSpPr/>
          <p:nvPr/>
        </p:nvSpPr>
        <p:spPr>
          <a:xfrm>
            <a:off x="4212771" y="5176155"/>
            <a:ext cx="1698172" cy="71061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29FBF34-D26F-E104-69AB-4D04241F46AF}"/>
              </a:ext>
            </a:extLst>
          </p:cNvPr>
          <p:cNvSpPr/>
          <p:nvPr/>
        </p:nvSpPr>
        <p:spPr>
          <a:xfrm>
            <a:off x="8022772" y="5185299"/>
            <a:ext cx="1698172" cy="71061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613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r>
              <a:rPr lang="en-US" sz="2800" b="1" dirty="0"/>
              <a:t>Join</a:t>
            </a:r>
            <a:r>
              <a:rPr lang="en-US" sz="2800" dirty="0"/>
              <a:t> is the word for connecting or merging two data tables </a:t>
            </a:r>
          </a:p>
          <a:p>
            <a:r>
              <a:rPr lang="en-US" sz="2800" dirty="0"/>
              <a:t>We join tables on shared columns, which we call the </a:t>
            </a:r>
            <a:r>
              <a:rPr lang="en-US" sz="2800" b="1" dirty="0"/>
              <a:t>key</a:t>
            </a:r>
          </a:p>
          <a:p>
            <a:r>
              <a:rPr lang="en-US" sz="2800" dirty="0"/>
              <a:t>Ex.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Different types of joins handle this situation differently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704BA5-038D-3586-0475-74030E96285F}"/>
              </a:ext>
            </a:extLst>
          </p:cNvPr>
          <p:cNvGraphicFramePr>
            <a:graphicFrameLocks noGrp="1"/>
          </p:cNvGraphicFramePr>
          <p:nvPr/>
        </p:nvGraphicFramePr>
        <p:xfrm>
          <a:off x="4418996" y="3526963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D7FD67-B59C-7650-7B6A-2FD4D8D07021}"/>
              </a:ext>
            </a:extLst>
          </p:cNvPr>
          <p:cNvGraphicFramePr>
            <a:graphicFrameLocks noGrp="1"/>
          </p:cNvGraphicFramePr>
          <p:nvPr/>
        </p:nvGraphicFramePr>
        <p:xfrm>
          <a:off x="8234439" y="3526964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2F9E022-2F5E-F785-BB35-0D779D61B073}"/>
              </a:ext>
            </a:extLst>
          </p:cNvPr>
          <p:cNvSpPr/>
          <p:nvPr/>
        </p:nvSpPr>
        <p:spPr>
          <a:xfrm>
            <a:off x="3945025" y="2994935"/>
            <a:ext cx="17122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Table_X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909A7D-0D97-C9C8-FDC2-B80DD8885F55}"/>
              </a:ext>
            </a:extLst>
          </p:cNvPr>
          <p:cNvSpPr/>
          <p:nvPr/>
        </p:nvSpPr>
        <p:spPr>
          <a:xfrm>
            <a:off x="7714522" y="2994935"/>
            <a:ext cx="17170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Table_Y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364FDA2-F264-5ABF-7CD8-80A15A760EA6}"/>
              </a:ext>
            </a:extLst>
          </p:cNvPr>
          <p:cNvSpPr/>
          <p:nvPr/>
        </p:nvSpPr>
        <p:spPr>
          <a:xfrm>
            <a:off x="4212771" y="5176155"/>
            <a:ext cx="1698172" cy="71061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29FBF34-D26F-E104-69AB-4D04241F46AF}"/>
              </a:ext>
            </a:extLst>
          </p:cNvPr>
          <p:cNvSpPr/>
          <p:nvPr/>
        </p:nvSpPr>
        <p:spPr>
          <a:xfrm>
            <a:off x="8022772" y="5185299"/>
            <a:ext cx="1698172" cy="71061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AE0F059-2D86-84C5-F3F3-5FEE653925B0}"/>
              </a:ext>
            </a:extLst>
          </p:cNvPr>
          <p:cNvSpPr/>
          <p:nvPr/>
        </p:nvSpPr>
        <p:spPr>
          <a:xfrm>
            <a:off x="4005134" y="5953023"/>
            <a:ext cx="6744509" cy="9049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could we handle this?</a:t>
            </a:r>
          </a:p>
        </p:txBody>
      </p:sp>
    </p:spTree>
    <p:extLst>
      <p:ext uri="{BB962C8B-B14F-4D97-AF65-F5344CB8AC3E}">
        <p14:creationId xmlns:p14="http://schemas.microsoft.com/office/powerpoint/2010/main" val="2600607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r>
              <a:rPr lang="en-US" sz="2800" b="1" dirty="0"/>
              <a:t>Join</a:t>
            </a:r>
            <a:r>
              <a:rPr lang="en-US" sz="2800" dirty="0"/>
              <a:t> is the word for connecting or merging two data tables </a:t>
            </a:r>
          </a:p>
          <a:p>
            <a:r>
              <a:rPr lang="en-US" sz="2800" dirty="0"/>
              <a:t>We join tables on shared columns, which we call the </a:t>
            </a:r>
            <a:r>
              <a:rPr lang="en-US" sz="2800" b="1" dirty="0"/>
              <a:t>key</a:t>
            </a:r>
          </a:p>
          <a:p>
            <a:r>
              <a:rPr lang="en-US" sz="2800" dirty="0"/>
              <a:t>Ex.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Different types of joins handle this situation differently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704BA5-038D-3586-0475-74030E962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41835"/>
              </p:ext>
            </p:extLst>
          </p:nvPr>
        </p:nvGraphicFramePr>
        <p:xfrm>
          <a:off x="4418996" y="3526963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D7FD67-B59C-7650-7B6A-2FD4D8D07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06946"/>
              </p:ext>
            </p:extLst>
          </p:nvPr>
        </p:nvGraphicFramePr>
        <p:xfrm>
          <a:off x="8234439" y="3526964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2F9E022-2F5E-F785-BB35-0D779D61B073}"/>
              </a:ext>
            </a:extLst>
          </p:cNvPr>
          <p:cNvSpPr/>
          <p:nvPr/>
        </p:nvSpPr>
        <p:spPr>
          <a:xfrm>
            <a:off x="3945025" y="2994935"/>
            <a:ext cx="17122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Table_X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909A7D-0D97-C9C8-FDC2-B80DD8885F55}"/>
              </a:ext>
            </a:extLst>
          </p:cNvPr>
          <p:cNvSpPr/>
          <p:nvPr/>
        </p:nvSpPr>
        <p:spPr>
          <a:xfrm>
            <a:off x="7714522" y="2994935"/>
            <a:ext cx="17170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Table_Y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364FDA2-F264-5ABF-7CD8-80A15A760EA6}"/>
              </a:ext>
            </a:extLst>
          </p:cNvPr>
          <p:cNvSpPr/>
          <p:nvPr/>
        </p:nvSpPr>
        <p:spPr>
          <a:xfrm>
            <a:off x="4212771" y="5176155"/>
            <a:ext cx="1698172" cy="71061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29FBF34-D26F-E104-69AB-4D04241F46AF}"/>
              </a:ext>
            </a:extLst>
          </p:cNvPr>
          <p:cNvSpPr/>
          <p:nvPr/>
        </p:nvSpPr>
        <p:spPr>
          <a:xfrm>
            <a:off x="8022772" y="5185299"/>
            <a:ext cx="1698172" cy="71061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59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CC64C-BF2F-AC5F-7ED0-04B5CE8C94BF}"/>
              </a:ext>
            </a:extLst>
          </p:cNvPr>
          <p:cNvCxnSpPr>
            <a:cxnSpLocks/>
          </p:cNvCxnSpPr>
          <p:nvPr/>
        </p:nvCxnSpPr>
        <p:spPr>
          <a:xfrm flipH="1" flipV="1">
            <a:off x="4904569" y="3352362"/>
            <a:ext cx="1367309" cy="1431906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D514B6-B378-A6A6-C421-58B4E5075231}"/>
              </a:ext>
            </a:extLst>
          </p:cNvPr>
          <p:cNvCxnSpPr>
            <a:cxnSpLocks/>
          </p:cNvCxnSpPr>
          <p:nvPr/>
        </p:nvCxnSpPr>
        <p:spPr>
          <a:xfrm flipH="1" flipV="1">
            <a:off x="5145911" y="3170512"/>
            <a:ext cx="1371600" cy="13410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512994-9E2E-8D11-AE4C-BFEA4D81445F}"/>
              </a:ext>
            </a:extLst>
          </p:cNvPr>
          <p:cNvCxnSpPr>
            <a:cxnSpLocks/>
          </p:cNvCxnSpPr>
          <p:nvPr/>
        </p:nvCxnSpPr>
        <p:spPr>
          <a:xfrm flipH="1" flipV="1">
            <a:off x="5432096" y="2852230"/>
            <a:ext cx="1372164" cy="1403003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A82B6-6ABA-A1F5-0EE4-FFA52367B437}"/>
              </a:ext>
            </a:extLst>
          </p:cNvPr>
          <p:cNvCxnSpPr>
            <a:cxnSpLocks/>
          </p:cNvCxnSpPr>
          <p:nvPr/>
        </p:nvCxnSpPr>
        <p:spPr>
          <a:xfrm flipV="1">
            <a:off x="4518247" y="2887806"/>
            <a:ext cx="1371600" cy="1333114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CAE477-D0CB-A37B-E467-3C490CF640F8}"/>
              </a:ext>
            </a:extLst>
          </p:cNvPr>
          <p:cNvCxnSpPr>
            <a:cxnSpLocks/>
          </p:cNvCxnSpPr>
          <p:nvPr/>
        </p:nvCxnSpPr>
        <p:spPr>
          <a:xfrm flipH="1">
            <a:off x="4753518" y="3160625"/>
            <a:ext cx="1371600" cy="1350181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3168A9-C463-4698-080C-B64A3ACEEFB1}"/>
              </a:ext>
            </a:extLst>
          </p:cNvPr>
          <p:cNvCxnSpPr>
            <a:cxnSpLocks/>
          </p:cNvCxnSpPr>
          <p:nvPr/>
        </p:nvCxnSpPr>
        <p:spPr>
          <a:xfrm flipH="1">
            <a:off x="5007045" y="3479652"/>
            <a:ext cx="1371600" cy="1301269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12E54EE1-E02A-9489-E8BE-21CF6D16B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10" r="3842" b="-1"/>
          <a:stretch/>
        </p:blipFill>
        <p:spPr>
          <a:xfrm rot="18967935">
            <a:off x="3667203" y="3808603"/>
            <a:ext cx="1647076" cy="152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inner_join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only rows in both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17642"/>
            <a:ext cx="7750646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Table_X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inner_join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Table_Y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“ID”) 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D5EFC53-6750-6E69-1356-124FCE15C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014088"/>
              </p:ext>
            </p:extLst>
          </p:nvPr>
        </p:nvGraphicFramePr>
        <p:xfrm>
          <a:off x="8850086" y="3722915"/>
          <a:ext cx="2954290" cy="151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2479167743"/>
                    </a:ext>
                  </a:extLst>
                </a:gridCol>
              </a:tblGrid>
              <a:tr h="4840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</a:tbl>
          </a:graphicData>
        </a:graphic>
      </p:graphicFrame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24E77DE2-46B4-975B-3EB8-CEFC4A842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/>
          <a:stretch/>
        </p:blipFill>
        <p:spPr>
          <a:xfrm rot="2646388">
            <a:off x="6004935" y="3793607"/>
            <a:ext cx="1734720" cy="160020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F078E6CF-3083-9818-5386-2C5D097F3860}"/>
              </a:ext>
            </a:extLst>
          </p:cNvPr>
          <p:cNvSpPr/>
          <p:nvPr/>
        </p:nvSpPr>
        <p:spPr>
          <a:xfrm>
            <a:off x="5521144" y="2955234"/>
            <a:ext cx="275939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E525EB-795E-9981-9262-FB70F76C1FEF}"/>
              </a:ext>
            </a:extLst>
          </p:cNvPr>
          <p:cNvSpPr/>
          <p:nvPr/>
        </p:nvSpPr>
        <p:spPr>
          <a:xfrm>
            <a:off x="5514153" y="3520376"/>
            <a:ext cx="275939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BBEEC3DA-D766-040A-43C1-31A7AB5FC383}"/>
              </a:ext>
            </a:extLst>
          </p:cNvPr>
          <p:cNvSpPr/>
          <p:nvPr/>
        </p:nvSpPr>
        <p:spPr>
          <a:xfrm>
            <a:off x="8051966" y="4121426"/>
            <a:ext cx="694469" cy="65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Relational data</a:t>
            </a:r>
          </a:p>
          <a:p>
            <a:r>
              <a:rPr lang="en-US" sz="3200" dirty="0"/>
              <a:t>Inner joins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CC64C-BF2F-AC5F-7ED0-04B5CE8C94BF}"/>
              </a:ext>
            </a:extLst>
          </p:cNvPr>
          <p:cNvCxnSpPr>
            <a:cxnSpLocks/>
          </p:cNvCxnSpPr>
          <p:nvPr/>
        </p:nvCxnSpPr>
        <p:spPr>
          <a:xfrm flipH="1" flipV="1">
            <a:off x="4904569" y="3352362"/>
            <a:ext cx="1367309" cy="1431906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D514B6-B378-A6A6-C421-58B4E5075231}"/>
              </a:ext>
            </a:extLst>
          </p:cNvPr>
          <p:cNvCxnSpPr>
            <a:cxnSpLocks/>
          </p:cNvCxnSpPr>
          <p:nvPr/>
        </p:nvCxnSpPr>
        <p:spPr>
          <a:xfrm flipH="1" flipV="1">
            <a:off x="5145911" y="3170512"/>
            <a:ext cx="1371600" cy="13410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512994-9E2E-8D11-AE4C-BFEA4D81445F}"/>
              </a:ext>
            </a:extLst>
          </p:cNvPr>
          <p:cNvCxnSpPr>
            <a:cxnSpLocks/>
          </p:cNvCxnSpPr>
          <p:nvPr/>
        </p:nvCxnSpPr>
        <p:spPr>
          <a:xfrm flipH="1" flipV="1">
            <a:off x="5432096" y="2852230"/>
            <a:ext cx="1372164" cy="1403003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A82B6-6ABA-A1F5-0EE4-FFA52367B437}"/>
              </a:ext>
            </a:extLst>
          </p:cNvPr>
          <p:cNvCxnSpPr>
            <a:cxnSpLocks/>
          </p:cNvCxnSpPr>
          <p:nvPr/>
        </p:nvCxnSpPr>
        <p:spPr>
          <a:xfrm flipV="1">
            <a:off x="4518247" y="2887806"/>
            <a:ext cx="1371600" cy="1333114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CAE477-D0CB-A37B-E467-3C490CF640F8}"/>
              </a:ext>
            </a:extLst>
          </p:cNvPr>
          <p:cNvCxnSpPr>
            <a:cxnSpLocks/>
          </p:cNvCxnSpPr>
          <p:nvPr/>
        </p:nvCxnSpPr>
        <p:spPr>
          <a:xfrm flipH="1">
            <a:off x="4753518" y="3160625"/>
            <a:ext cx="1371600" cy="1350181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3168A9-C463-4698-080C-B64A3ACEEFB1}"/>
              </a:ext>
            </a:extLst>
          </p:cNvPr>
          <p:cNvCxnSpPr>
            <a:cxnSpLocks/>
          </p:cNvCxnSpPr>
          <p:nvPr/>
        </p:nvCxnSpPr>
        <p:spPr>
          <a:xfrm flipH="1">
            <a:off x="5007045" y="3479652"/>
            <a:ext cx="1371600" cy="1301269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12E54EE1-E02A-9489-E8BE-21CF6D16B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10" r="3842" b="-1"/>
          <a:stretch/>
        </p:blipFill>
        <p:spPr>
          <a:xfrm rot="18967935">
            <a:off x="3667203" y="3808603"/>
            <a:ext cx="1647076" cy="152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inner_join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only rows in both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17642"/>
            <a:ext cx="7750646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Table_X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inner_join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Table_Y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“ID”) 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D5EFC53-6750-6E69-1356-124FCE15CD8B}"/>
              </a:ext>
            </a:extLst>
          </p:cNvPr>
          <p:cNvGraphicFramePr>
            <a:graphicFrameLocks noGrp="1"/>
          </p:cNvGraphicFramePr>
          <p:nvPr/>
        </p:nvGraphicFramePr>
        <p:xfrm>
          <a:off x="8850086" y="3722915"/>
          <a:ext cx="2954290" cy="151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2479167743"/>
                    </a:ext>
                  </a:extLst>
                </a:gridCol>
              </a:tblGrid>
              <a:tr h="4840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</a:tbl>
          </a:graphicData>
        </a:graphic>
      </p:graphicFrame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24E77DE2-46B4-975B-3EB8-CEFC4A842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/>
          <a:stretch/>
        </p:blipFill>
        <p:spPr>
          <a:xfrm rot="2646388">
            <a:off x="6004935" y="3793607"/>
            <a:ext cx="1734720" cy="160020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F078E6CF-3083-9818-5386-2C5D097F3860}"/>
              </a:ext>
            </a:extLst>
          </p:cNvPr>
          <p:cNvSpPr/>
          <p:nvPr/>
        </p:nvSpPr>
        <p:spPr>
          <a:xfrm>
            <a:off x="5521144" y="2955234"/>
            <a:ext cx="275939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E525EB-795E-9981-9262-FB70F76C1FEF}"/>
              </a:ext>
            </a:extLst>
          </p:cNvPr>
          <p:cNvSpPr/>
          <p:nvPr/>
        </p:nvSpPr>
        <p:spPr>
          <a:xfrm>
            <a:off x="5514153" y="3520376"/>
            <a:ext cx="275939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BBEEC3DA-D766-040A-43C1-31A7AB5FC383}"/>
              </a:ext>
            </a:extLst>
          </p:cNvPr>
          <p:cNvSpPr/>
          <p:nvPr/>
        </p:nvSpPr>
        <p:spPr>
          <a:xfrm>
            <a:off x="8051966" y="4121426"/>
            <a:ext cx="694469" cy="65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82D7466A-FC55-FF70-827B-D602D56DA81E}"/>
              </a:ext>
            </a:extLst>
          </p:cNvPr>
          <p:cNvSpPr/>
          <p:nvPr/>
        </p:nvSpPr>
        <p:spPr>
          <a:xfrm>
            <a:off x="3684104" y="1815548"/>
            <a:ext cx="1929804" cy="59634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B4B2FD9A-F1AF-892E-D986-7848D0D03DFC}"/>
              </a:ext>
            </a:extLst>
          </p:cNvPr>
          <p:cNvSpPr/>
          <p:nvPr/>
        </p:nvSpPr>
        <p:spPr>
          <a:xfrm>
            <a:off x="6561966" y="2227117"/>
            <a:ext cx="1929804" cy="59634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FA42F7C-FF5F-C0EF-963B-A219855466CA}"/>
              </a:ext>
            </a:extLst>
          </p:cNvPr>
          <p:cNvSpPr/>
          <p:nvPr/>
        </p:nvSpPr>
        <p:spPr>
          <a:xfrm>
            <a:off x="9660835" y="3167371"/>
            <a:ext cx="1553702" cy="353005"/>
          </a:xfrm>
          <a:prstGeom prst="wedgeRoundRectCallout">
            <a:avLst>
              <a:gd name="adj1" fmla="val -36186"/>
              <a:gd name="adj2" fmla="val -17673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5707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51C6-8BDE-CEAC-6B8F-A06526E0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F082-890B-191E-0543-10FD93F3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babynames</a:t>
            </a:r>
            <a:r>
              <a:rPr lang="en-US" sz="2400" dirty="0"/>
              <a:t> package comes with other tables</a:t>
            </a:r>
          </a:p>
          <a:p>
            <a:r>
              <a:rPr lang="en-US" sz="2400" dirty="0"/>
              <a:t>Ex.</a:t>
            </a:r>
          </a:p>
          <a:p>
            <a:endParaRPr lang="en-US" sz="2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2E8AE5-A1CB-A4B7-C1DF-8E078788F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126" y="1324252"/>
            <a:ext cx="6913770" cy="55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59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51C6-8BDE-CEAC-6B8F-A06526E0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F082-890B-191E-0543-10FD93F3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err="1"/>
              <a:t>babynames</a:t>
            </a:r>
            <a:r>
              <a:rPr lang="en-US" sz="2400" dirty="0"/>
              <a:t> comes from the social security administration</a:t>
            </a:r>
          </a:p>
          <a:p>
            <a:r>
              <a:rPr lang="en-US" sz="2400" dirty="0"/>
              <a:t>births comes from the us census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6188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51C6-8BDE-CEAC-6B8F-A06526E0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F082-890B-191E-0543-10FD93F3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err="1"/>
              <a:t>babynames</a:t>
            </a:r>
            <a:r>
              <a:rPr lang="en-US" sz="2400" dirty="0"/>
              <a:t> comes from the social security administration</a:t>
            </a:r>
          </a:p>
          <a:p>
            <a:r>
              <a:rPr lang="en-US" sz="2400" dirty="0"/>
              <a:t>births comes from the us census </a:t>
            </a:r>
          </a:p>
          <a:p>
            <a:r>
              <a:rPr lang="en-US" sz="2400" dirty="0"/>
              <a:t>Let’s check that these have the same counts of babies </a:t>
            </a:r>
          </a:p>
          <a:p>
            <a:pPr lvl="1"/>
            <a:r>
              <a:rPr lang="en-US" sz="2200" dirty="0"/>
              <a:t>Rename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babynames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ssa_births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200" dirty="0"/>
              <a:t>Rename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births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census_births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200" dirty="0">
                <a:latin typeface="+mj-lt"/>
                <a:cs typeface="Consolas" panose="020B0609020204030204" pitchFamily="49" charset="0"/>
              </a:rPr>
              <a:t>Condense the SSA data so that it is in the same yearly format as the census data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8856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51C6-8BDE-CEAC-6B8F-A06526E0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F082-890B-191E-0543-10FD93F3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err="1"/>
              <a:t>babynames</a:t>
            </a:r>
            <a:r>
              <a:rPr lang="en-US" sz="2400" dirty="0"/>
              <a:t> comes from the social security administration</a:t>
            </a:r>
          </a:p>
          <a:p>
            <a:r>
              <a:rPr lang="en-US" sz="2400" dirty="0"/>
              <a:t>births comes from the us census </a:t>
            </a:r>
          </a:p>
          <a:p>
            <a:r>
              <a:rPr lang="en-US" sz="2400" dirty="0"/>
              <a:t>Let’s check that these have the same counts of babies </a:t>
            </a:r>
          </a:p>
          <a:p>
            <a:pPr lvl="1"/>
            <a:r>
              <a:rPr lang="en-US" sz="2200" dirty="0"/>
              <a:t>Rename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babynames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ssa_births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200" dirty="0"/>
              <a:t>Rename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births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census_births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200" dirty="0">
                <a:latin typeface="+mj-lt"/>
                <a:cs typeface="Consolas" panose="020B0609020204030204" pitchFamily="49" charset="0"/>
              </a:rPr>
              <a:t>Condense the SSA data so that it is in the same yearly format as the census data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9BABDF6D-1382-B5E7-D1F6-EB2CFC187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1"/>
          <a:stretch/>
        </p:blipFill>
        <p:spPr>
          <a:xfrm>
            <a:off x="3509682" y="3978461"/>
            <a:ext cx="10707757" cy="218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84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51C6-8BDE-CEAC-6B8F-A06526E0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F082-890B-191E-0543-10FD93F3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Let’s check that these have the same counts of babies </a:t>
            </a:r>
          </a:p>
          <a:p>
            <a:pPr lvl="1"/>
            <a:r>
              <a:rPr lang="en-US" sz="2200" dirty="0">
                <a:latin typeface="+mj-lt"/>
                <a:cs typeface="Consolas" panose="020B0609020204030204" pitchFamily="49" charset="0"/>
              </a:rPr>
              <a:t>What column do SSA births and Census births share? </a:t>
            </a:r>
          </a:p>
          <a:p>
            <a:pPr lvl="1"/>
            <a:r>
              <a:rPr lang="en-US" sz="2200" dirty="0">
                <a:latin typeface="+mj-lt"/>
                <a:cs typeface="Consolas" panose="020B0609020204030204" pitchFamily="49" charset="0"/>
              </a:rPr>
              <a:t>Do they have identical values in that column?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8360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51C6-8BDE-CEAC-6B8F-A06526E0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F082-890B-191E-0543-10FD93F3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Let’s check that these have the same counts of babies </a:t>
            </a:r>
          </a:p>
          <a:p>
            <a:pPr lvl="1"/>
            <a:r>
              <a:rPr lang="en-US" sz="2200" dirty="0">
                <a:latin typeface="+mj-lt"/>
                <a:cs typeface="Consolas" panose="020B0609020204030204" pitchFamily="49" charset="0"/>
              </a:rPr>
              <a:t>What column do SSA births and Census births share? </a:t>
            </a:r>
          </a:p>
          <a:p>
            <a:pPr lvl="1"/>
            <a:r>
              <a:rPr lang="en-US" sz="2200" dirty="0">
                <a:latin typeface="+mj-lt"/>
                <a:cs typeface="Consolas" panose="020B0609020204030204" pitchFamily="49" charset="0"/>
              </a:rPr>
              <a:t>Do they have identical values in that column?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A computer screen shot of a math equation&#10;&#10;Description automatically generated">
            <a:extLst>
              <a:ext uri="{FF2B5EF4-FFF2-40B4-BE49-F238E27FC236}">
                <a16:creationId xmlns:a16="http://schemas.microsoft.com/office/drawing/2014/main" id="{597AFAF3-C300-139B-9A1D-70C621119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211" y="2039097"/>
            <a:ext cx="5853314" cy="324217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EDFA1CC-7051-98CB-C527-027A5DC98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937" y="5202102"/>
            <a:ext cx="5257213" cy="167783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53D5041-67D4-14F7-37EF-41A3EAE736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830"/>
          <a:stretch/>
        </p:blipFill>
        <p:spPr>
          <a:xfrm>
            <a:off x="6749584" y="5202102"/>
            <a:ext cx="5103751" cy="158357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073B04-B87B-2689-D066-5BC18BF1F6B7}"/>
              </a:ext>
            </a:extLst>
          </p:cNvPr>
          <p:cNvCxnSpPr/>
          <p:nvPr/>
        </p:nvCxnSpPr>
        <p:spPr>
          <a:xfrm flipH="1">
            <a:off x="3786543" y="2649071"/>
            <a:ext cx="1713304" cy="23532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3581AF-3D22-0901-7D98-819F304C3665}"/>
              </a:ext>
            </a:extLst>
          </p:cNvPr>
          <p:cNvCxnSpPr>
            <a:cxnSpLocks/>
          </p:cNvCxnSpPr>
          <p:nvPr/>
        </p:nvCxnSpPr>
        <p:spPr>
          <a:xfrm>
            <a:off x="7001292" y="3993776"/>
            <a:ext cx="2368719" cy="126194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391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51C6-8BDE-CEAC-6B8F-A06526E0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F082-890B-191E-0543-10FD93F3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Let’s check that these have the same counts of babies </a:t>
            </a:r>
          </a:p>
          <a:p>
            <a:pPr lvl="1"/>
            <a:r>
              <a:rPr lang="en-US" sz="2200" dirty="0">
                <a:latin typeface="+mj-lt"/>
                <a:cs typeface="Consolas" panose="020B0609020204030204" pitchFamily="49" charset="0"/>
              </a:rPr>
              <a:t>What column do SSA births and Census births share? </a:t>
            </a:r>
          </a:p>
          <a:p>
            <a:pPr lvl="1"/>
            <a:r>
              <a:rPr lang="en-US" sz="2200" dirty="0">
                <a:latin typeface="+mj-lt"/>
                <a:cs typeface="Consolas" panose="020B0609020204030204" pitchFamily="49" charset="0"/>
              </a:rPr>
              <a:t>Do they have identical values in that column? </a:t>
            </a:r>
          </a:p>
          <a:p>
            <a:pPr lvl="1"/>
            <a:r>
              <a:rPr lang="en-US" sz="2200" dirty="0">
                <a:latin typeface="+mj-lt"/>
                <a:cs typeface="Consolas" panose="020B0609020204030204" pitchFamily="49" charset="0"/>
              </a:rPr>
              <a:t>What will happen if we do an inner join?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2430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51C6-8BDE-CEAC-6B8F-A06526E0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F082-890B-191E-0543-10FD93F3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Let’s check that these have the same counts of babies </a:t>
            </a:r>
          </a:p>
          <a:p>
            <a:pPr lvl="1"/>
            <a:r>
              <a:rPr lang="en-US" sz="2200" dirty="0">
                <a:latin typeface="+mj-lt"/>
                <a:cs typeface="Consolas" panose="020B0609020204030204" pitchFamily="49" charset="0"/>
              </a:rPr>
              <a:t>What column do SSA births and Census births share? </a:t>
            </a:r>
          </a:p>
          <a:p>
            <a:pPr lvl="1"/>
            <a:r>
              <a:rPr lang="en-US" sz="2200" dirty="0">
                <a:latin typeface="+mj-lt"/>
                <a:cs typeface="Consolas" panose="020B0609020204030204" pitchFamily="49" charset="0"/>
              </a:rPr>
              <a:t>Do they have identical values in that column? </a:t>
            </a:r>
          </a:p>
          <a:p>
            <a:pPr lvl="1"/>
            <a:r>
              <a:rPr lang="en-US" sz="2200" dirty="0">
                <a:latin typeface="+mj-lt"/>
                <a:cs typeface="Consolas" panose="020B0609020204030204" pitchFamily="49" charset="0"/>
              </a:rPr>
              <a:t>What will happen if we do an inner join?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76D9B4F-3127-29C6-CBB1-95CE8F1CD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269" y="2355523"/>
            <a:ext cx="8302274" cy="490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89332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Until now, we’ve completed analyses by look at data in one table</a:t>
            </a:r>
          </a:p>
          <a:p>
            <a:r>
              <a:rPr lang="en-US" sz="3000" dirty="0"/>
              <a:t>Often, one table will not have all the data we need for an analysis</a:t>
            </a:r>
          </a:p>
          <a:p>
            <a:r>
              <a:rPr lang="en-US" sz="3000" dirty="0"/>
              <a:t>In these cases, we use </a:t>
            </a:r>
            <a:r>
              <a:rPr lang="en-US" sz="3000" i="1" dirty="0"/>
              <a:t>multiple tables that are related 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lvl="8"/>
            <a:endParaRPr lang="en-US" sz="2400" dirty="0"/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9429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89332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Relational Data</a:t>
            </a:r>
          </a:p>
          <a:p>
            <a:r>
              <a:rPr lang="en-US" sz="3000" dirty="0"/>
              <a:t>Data from two or more tables that is </a:t>
            </a:r>
            <a:r>
              <a:rPr lang="en-US" sz="3000" i="1" dirty="0"/>
              <a:t>related </a:t>
            </a:r>
          </a:p>
          <a:p>
            <a:r>
              <a:rPr lang="en-US" sz="3000" dirty="0"/>
              <a:t>Ex. </a:t>
            </a:r>
            <a:r>
              <a:rPr lang="en-US" sz="3000" dirty="0">
                <a:latin typeface="Courier" pitchFamily="2" charset="0"/>
              </a:rPr>
              <a:t>nycflights13</a:t>
            </a:r>
            <a:r>
              <a:rPr lang="en-US" sz="3000" dirty="0"/>
              <a:t> data in R  </a:t>
            </a:r>
          </a:p>
          <a:p>
            <a:endParaRPr lang="en-US" sz="3000" dirty="0"/>
          </a:p>
          <a:p>
            <a:pPr lvl="8"/>
            <a:r>
              <a:rPr lang="en-US" sz="2400" dirty="0"/>
              <a:t>Dataset (</a:t>
            </a:r>
            <a:r>
              <a:rPr lang="en-US" sz="2400" dirty="0">
                <a:latin typeface="Courier" pitchFamily="2" charset="0"/>
              </a:rPr>
              <a:t>nycflights13</a:t>
            </a:r>
            <a:r>
              <a:rPr lang="en-US" sz="2400" dirty="0"/>
              <a:t>) is made up of multiple tables of data </a:t>
            </a:r>
          </a:p>
          <a:p>
            <a:pPr lvl="8"/>
            <a:r>
              <a:rPr lang="en-US" sz="2400" dirty="0"/>
              <a:t>All tables have data related to NYC flights in 2013</a:t>
            </a:r>
          </a:p>
          <a:p>
            <a:pPr lvl="8"/>
            <a:r>
              <a:rPr lang="en-US" sz="2400" dirty="0"/>
              <a:t>Some tables repeat columns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lvl="8"/>
            <a:endParaRPr lang="en-US" sz="2400" dirty="0"/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B2384-7A08-C661-B2FE-BEF06C658CE3}"/>
              </a:ext>
            </a:extLst>
          </p:cNvPr>
          <p:cNvSpPr/>
          <p:nvPr/>
        </p:nvSpPr>
        <p:spPr>
          <a:xfrm>
            <a:off x="3542704" y="2742845"/>
            <a:ext cx="3919454" cy="441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library(nycflights13)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2D8FAB-5D92-8C7D-B2C6-F1D7A84E1F64}"/>
              </a:ext>
            </a:extLst>
          </p:cNvPr>
          <p:cNvSpPr/>
          <p:nvPr/>
        </p:nvSpPr>
        <p:spPr>
          <a:xfrm>
            <a:off x="3542704" y="3307525"/>
            <a:ext cx="3919454" cy="25971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## Warning: package ’nycflights13’ was built under R version 3.6.2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flights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airports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airlines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planes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weather</a:t>
            </a:r>
          </a:p>
        </p:txBody>
      </p:sp>
    </p:spTree>
    <p:extLst>
      <p:ext uri="{BB962C8B-B14F-4D97-AF65-F5344CB8AC3E}">
        <p14:creationId xmlns:p14="http://schemas.microsoft.com/office/powerpoint/2010/main" val="384652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flights</a:t>
            </a:r>
            <a:r>
              <a:rPr lang="en-US" dirty="0">
                <a:latin typeface="Courier" pitchFamily="2" charset="0"/>
              </a:rPr>
              <a:t>, airports, airlines, planes, weather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F4A9E-5D1D-6663-ADBF-0272510E430D}"/>
              </a:ext>
            </a:extLst>
          </p:cNvPr>
          <p:cNvSpPr/>
          <p:nvPr/>
        </p:nvSpPr>
        <p:spPr>
          <a:xfrm>
            <a:off x="3200401" y="2036321"/>
            <a:ext cx="8834960" cy="300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flights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A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tibble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: 336,776 x 19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 year month   day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dep_time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sched_dep_time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dep_delay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arr_time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sched_arr_time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&lt;int&gt; &lt;int&gt; &lt;int&gt;    &lt;int&gt;          &lt;int&gt;    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   &lt;int&gt;          &lt;int&gt;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1  2013     1     1      517            515         2      830            819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2  2013     1     1      533            529         4      850            830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3  2013     1     1      542            540         2      923            850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4  2013     1     1      544            545        -1     1004           1022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5  2013     1     1      554            600        -6      812            837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6  2013     1     1      554            558        -4      740            728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… with 336,770 more rows, and 11 more variables: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arr_delay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  carrier &lt;chr&gt;, flight &lt;int&gt;,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tailnum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&lt;chr&gt;, origin &lt;chr&gt;,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dest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&lt;chr&gt;,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air_time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 distance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 hour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 minute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time_hour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dttm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570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  <a:p>
            <a:r>
              <a:rPr lang="en-US" dirty="0">
                <a:latin typeface="Courier" pitchFamily="2" charset="0"/>
              </a:rPr>
              <a:t>flights,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airports</a:t>
            </a:r>
            <a:r>
              <a:rPr lang="en-US" dirty="0">
                <a:latin typeface="Courier" pitchFamily="2" charset="0"/>
              </a:rPr>
              <a:t>, airlines, planes, weather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F4A9E-5D1D-6663-ADBF-0272510E430D}"/>
              </a:ext>
            </a:extLst>
          </p:cNvPr>
          <p:cNvSpPr/>
          <p:nvPr/>
        </p:nvSpPr>
        <p:spPr>
          <a:xfrm>
            <a:off x="3135089" y="2036321"/>
            <a:ext cx="9030904" cy="2503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airports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A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tibble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: 1,458 x 8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faa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name                       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lat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lon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alt 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tz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dst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tzone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&lt;chr&gt; &lt;chr&gt;                      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&lt;chr&gt; &lt;chr&gt; 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1 04G   Lansdowne Airport            41.1 -80.6  1044    -5 A     America/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New_Y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2 06A   Moton Field Municipal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Airp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…  32.5 -85.7   264    -6 A     America/Chica…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3 06C   Schaumburg Regional          42.0 -88.1   801    -6 A     America/Chica…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4 06N   Randall Airport              41.4 -74.4   523    -5 A     America/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New_Y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5 09J   Jekyll Island Airport        31.1 -81.4    11    -5 A     America/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New_Y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6 0A9   Elizabethton Municipal Air…  36.4 -82.2  1593    -5 A     America/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New_Y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… with 1,452 more rows</a:t>
            </a:r>
          </a:p>
        </p:txBody>
      </p:sp>
    </p:spTree>
    <p:extLst>
      <p:ext uri="{BB962C8B-B14F-4D97-AF65-F5344CB8AC3E}">
        <p14:creationId xmlns:p14="http://schemas.microsoft.com/office/powerpoint/2010/main" val="167599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  <a:p>
            <a:r>
              <a:rPr lang="en-US" dirty="0">
                <a:latin typeface="Courier" pitchFamily="2" charset="0"/>
              </a:rPr>
              <a:t>flights, airports,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airlines</a:t>
            </a:r>
            <a:r>
              <a:rPr lang="en-US" dirty="0">
                <a:latin typeface="Courier" pitchFamily="2" charset="0"/>
              </a:rPr>
              <a:t>, planes, weather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F4A9E-5D1D-6663-ADBF-0272510E430D}"/>
              </a:ext>
            </a:extLst>
          </p:cNvPr>
          <p:cNvSpPr/>
          <p:nvPr/>
        </p:nvSpPr>
        <p:spPr>
          <a:xfrm>
            <a:off x="3624943" y="2036321"/>
            <a:ext cx="8017328" cy="300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airlines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A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tibble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: 16 x 2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carrier name            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&lt;chr&gt;   &lt;chr&gt;           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1 9E      Endeavor Air Inc.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2 AA      American Airlines Inc.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3 AS      Alaska Airlines Inc.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4 B6      JetBlue Airways 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5 DL      Delta Air Lines Inc.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6 EV      ExpressJet Airlines Inc.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… with 10 more rows</a:t>
            </a:r>
          </a:p>
        </p:txBody>
      </p:sp>
    </p:spTree>
    <p:extLst>
      <p:ext uri="{BB962C8B-B14F-4D97-AF65-F5344CB8AC3E}">
        <p14:creationId xmlns:p14="http://schemas.microsoft.com/office/powerpoint/2010/main" val="400120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  <a:p>
            <a:r>
              <a:rPr lang="en-US" dirty="0">
                <a:latin typeface="Courier" pitchFamily="2" charset="0"/>
              </a:rPr>
              <a:t>flights, airports, airlines,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planes</a:t>
            </a:r>
            <a:r>
              <a:rPr lang="en-US" dirty="0">
                <a:latin typeface="Courier" pitchFamily="2" charset="0"/>
              </a:rPr>
              <a:t>, weather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F4A9E-5D1D-6663-ADBF-0272510E430D}"/>
              </a:ext>
            </a:extLst>
          </p:cNvPr>
          <p:cNvSpPr/>
          <p:nvPr/>
        </p:nvSpPr>
        <p:spPr>
          <a:xfrm>
            <a:off x="3102432" y="2036321"/>
            <a:ext cx="9079890" cy="263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planes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A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tibble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: 3,322 x 9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tailnum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year type           manufacturer   model  engines seats speed engine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&lt;chr&gt;   &lt;int&gt; &lt;chr&gt;          &lt;chr&gt;          &lt;chr&gt;    &lt;int&gt; &lt;int&gt; &lt;int&gt; &lt;chr&gt;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1 N10156   2004 Fixed wing mu… EMBRAER        EMB-1…       2    55    NA Turbo-…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2 N102UW   1998 Fixed wing mu… AIRBUS INDUST… A320-…       2   182    NA Turbo-…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3 N103US   1999 Fixed wing mu… AIRBUS INDUST… A320-…       2   182    NA Turbo-…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4 N104UW   1999 Fixed wing mu… AIRBUS INDUST… A320-…       2   182    NA Turbo-…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5 N10575   2002 Fixed wing mu… EMBRAER        EMB-1…       2    55    NA Turbo-…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6 N105UW   1999 Fixed wing mu… AIRBUS INDUST… A320-…       2   182    NA Turbo-…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… with 3,316 more rows</a:t>
            </a:r>
          </a:p>
        </p:txBody>
      </p:sp>
    </p:spTree>
    <p:extLst>
      <p:ext uri="{BB962C8B-B14F-4D97-AF65-F5344CB8AC3E}">
        <p14:creationId xmlns:p14="http://schemas.microsoft.com/office/powerpoint/2010/main" val="195344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  <a:p>
            <a:r>
              <a:rPr lang="en-US" dirty="0">
                <a:latin typeface="Courier" pitchFamily="2" charset="0"/>
              </a:rPr>
              <a:t>flights, airports, airlines, planes,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weather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F4A9E-5D1D-6663-ADBF-0272510E430D}"/>
              </a:ext>
            </a:extLst>
          </p:cNvPr>
          <p:cNvSpPr/>
          <p:nvPr/>
        </p:nvSpPr>
        <p:spPr>
          <a:xfrm>
            <a:off x="3118762" y="2036321"/>
            <a:ext cx="9096218" cy="300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weather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A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tibble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: 26,115 x 15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origin  year month   day  hour  temp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dewp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humid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wind_dir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wind_speed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wind_gust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&lt;chr&gt;  &lt;int&gt; &lt;int&gt; &lt;int&gt; &lt;int&gt;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  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    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   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1 EWR     2013     1     1     1  39.0  26.1  59.4      270      10.4         NA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2 EWR     2013     1     1     2  39.0  27.0  61.6      250       8.06        NA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3 EWR     2013     1     1     3  39.0  28.0  64.4      240      11.5         NA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4 EWR     2013     1     1     4  39.9  28.0  62.2      250      12.7         NA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5 EWR     2013     1     1     5  39.0  28.0  64.4      260      12.7         NA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6 EWR     2013     1     1     6  37.9  28.0  67.2      240      11.5         NA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… with 26,109 more rows, and 4 more variables: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precip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 pressure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visib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time_hour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dttm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33147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460</TotalTime>
  <Words>1798</Words>
  <Application>Microsoft Macintosh PowerPoint</Application>
  <PresentationFormat>Widescreen</PresentationFormat>
  <Paragraphs>408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Corbel</vt:lpstr>
      <vt:lpstr>Courier</vt:lpstr>
      <vt:lpstr>Wingdings 2</vt:lpstr>
      <vt:lpstr>Frame</vt:lpstr>
      <vt:lpstr>Data Science for Everyone – Data Wrangling – Joins 1</vt:lpstr>
      <vt:lpstr>Plan for Today</vt:lpstr>
      <vt:lpstr>Single Tables</vt:lpstr>
      <vt:lpstr>Multiple Tables</vt:lpstr>
      <vt:lpstr>Multiple Tables</vt:lpstr>
      <vt:lpstr>Multiple Tables</vt:lpstr>
      <vt:lpstr>Multiple Tables</vt:lpstr>
      <vt:lpstr>Multiple Tables</vt:lpstr>
      <vt:lpstr>Multiple Tables</vt:lpstr>
      <vt:lpstr>Multiple Tables</vt:lpstr>
      <vt:lpstr>Multiple Tables</vt:lpstr>
      <vt:lpstr>Multiple Tables</vt:lpstr>
      <vt:lpstr>Multiple Tables</vt:lpstr>
      <vt:lpstr>Joins</vt:lpstr>
      <vt:lpstr>Joins</vt:lpstr>
      <vt:lpstr>Joins</vt:lpstr>
      <vt:lpstr>Joins</vt:lpstr>
      <vt:lpstr>Joins</vt:lpstr>
      <vt:lpstr>Joins</vt:lpstr>
      <vt:lpstr>Joins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</cp:lastModifiedBy>
  <cp:revision>29</cp:revision>
  <dcterms:created xsi:type="dcterms:W3CDTF">2022-07-07T13:23:27Z</dcterms:created>
  <dcterms:modified xsi:type="dcterms:W3CDTF">2023-10-09T13:44:33Z</dcterms:modified>
</cp:coreProperties>
</file>