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9"/>
  </p:notesMasterIdLst>
  <p:sldIdLst>
    <p:sldId id="282" r:id="rId2"/>
    <p:sldId id="257" r:id="rId3"/>
    <p:sldId id="275" r:id="rId4"/>
    <p:sldId id="276" r:id="rId5"/>
    <p:sldId id="279" r:id="rId6"/>
    <p:sldId id="278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8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key?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91E88-276F-A443-B3A6-F8B763DB4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Data Wrangling – Joins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Left and right joins</a:t>
            </a:r>
          </a:p>
          <a:p>
            <a:r>
              <a:rPr lang="en-US" sz="3200"/>
              <a:t>Full joins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4904569" y="3352362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145911" y="3170512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432096" y="2852230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518247" y="2887806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4753518" y="3160625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007045" y="3479652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67203" y="3808603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inner_join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only rows in both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inner_join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1515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004935" y="3793607"/>
            <a:ext cx="1734720" cy="1600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F078E6CF-3083-9818-5386-2C5D097F3860}"/>
              </a:ext>
            </a:extLst>
          </p:cNvPr>
          <p:cNvSpPr/>
          <p:nvPr/>
        </p:nvSpPr>
        <p:spPr>
          <a:xfrm>
            <a:off x="5521144" y="2955234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E525EB-795E-9981-9262-FB70F76C1FEF}"/>
              </a:ext>
            </a:extLst>
          </p:cNvPr>
          <p:cNvSpPr/>
          <p:nvPr/>
        </p:nvSpPr>
        <p:spPr>
          <a:xfrm>
            <a:off x="5514153" y="3520376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EEC3DA-D766-040A-43C1-31A7AB5FC383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C2842D-20A0-6EF6-165C-E2C23B8187EA}"/>
              </a:ext>
            </a:extLst>
          </p:cNvPr>
          <p:cNvCxnSpPr>
            <a:cxnSpLocks/>
          </p:cNvCxnSpPr>
          <p:nvPr/>
        </p:nvCxnSpPr>
        <p:spPr>
          <a:xfrm flipH="1" flipV="1">
            <a:off x="4904592" y="3973283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left_join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left table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DCC64C-BF2F-AC5F-7ED0-04B5CE8C94BF}"/>
              </a:ext>
            </a:extLst>
          </p:cNvPr>
          <p:cNvCxnSpPr>
            <a:cxnSpLocks/>
          </p:cNvCxnSpPr>
          <p:nvPr/>
        </p:nvCxnSpPr>
        <p:spPr>
          <a:xfrm flipH="1" flipV="1">
            <a:off x="5188877" y="3702040"/>
            <a:ext cx="1367309" cy="1431906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D514B6-B378-A6A6-C421-58B4E5075231}"/>
              </a:ext>
            </a:extLst>
          </p:cNvPr>
          <p:cNvCxnSpPr>
            <a:cxnSpLocks/>
          </p:cNvCxnSpPr>
          <p:nvPr/>
        </p:nvCxnSpPr>
        <p:spPr>
          <a:xfrm flipH="1" flipV="1">
            <a:off x="5430219" y="3520190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512994-9E2E-8D11-AE4C-BFEA4D81445F}"/>
              </a:ext>
            </a:extLst>
          </p:cNvPr>
          <p:cNvCxnSpPr>
            <a:cxnSpLocks/>
          </p:cNvCxnSpPr>
          <p:nvPr/>
        </p:nvCxnSpPr>
        <p:spPr>
          <a:xfrm flipH="1" flipV="1">
            <a:off x="5716404" y="3201908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A82B6-6ABA-A1F5-0EE4-FFA52367B437}"/>
              </a:ext>
            </a:extLst>
          </p:cNvPr>
          <p:cNvCxnSpPr>
            <a:cxnSpLocks/>
          </p:cNvCxnSpPr>
          <p:nvPr/>
        </p:nvCxnSpPr>
        <p:spPr>
          <a:xfrm flipV="1">
            <a:off x="4802555" y="3237484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E477-D0CB-A37B-E467-3C490CF640F8}"/>
              </a:ext>
            </a:extLst>
          </p:cNvPr>
          <p:cNvCxnSpPr>
            <a:cxnSpLocks/>
          </p:cNvCxnSpPr>
          <p:nvPr/>
        </p:nvCxnSpPr>
        <p:spPr>
          <a:xfrm flipH="1">
            <a:off x="5037826" y="3510303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68A9-C463-4698-080C-B64A3ACEEFB1}"/>
              </a:ext>
            </a:extLst>
          </p:cNvPr>
          <p:cNvCxnSpPr>
            <a:cxnSpLocks/>
          </p:cNvCxnSpPr>
          <p:nvPr/>
        </p:nvCxnSpPr>
        <p:spPr>
          <a:xfrm flipH="1">
            <a:off x="5291353" y="382933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2E54EE1-E02A-9489-E8BE-21CF6D16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641542" y="4423325"/>
            <a:ext cx="1647076" cy="152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left_join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4E77DE2-46B4-975B-3EB8-CEFC4A84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9243" y="4143285"/>
            <a:ext cx="173472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4B3D722-2788-6F1E-9C6D-C7264DF7ABB9}"/>
              </a:ext>
            </a:extLst>
          </p:cNvPr>
          <p:cNvSpPr/>
          <p:nvPr/>
        </p:nvSpPr>
        <p:spPr>
          <a:xfrm>
            <a:off x="5805452" y="3304912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BD2AFF-7DB7-09CB-C1E3-7E107C64249D}"/>
              </a:ext>
            </a:extLst>
          </p:cNvPr>
          <p:cNvSpPr/>
          <p:nvPr/>
        </p:nvSpPr>
        <p:spPr>
          <a:xfrm>
            <a:off x="5798461" y="3870054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2858D0A6-5645-4595-0BE5-0D7AAC4F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8803EE9-A36E-984A-46CD-1FF52AEF9D69}"/>
              </a:ext>
            </a:extLst>
          </p:cNvPr>
          <p:cNvSpPr/>
          <p:nvPr/>
        </p:nvSpPr>
        <p:spPr>
          <a:xfrm>
            <a:off x="5538849" y="4659176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6D923F-0E28-203C-3B6E-E912CABBEC40}"/>
              </a:ext>
            </a:extLst>
          </p:cNvPr>
          <p:cNvCxnSpPr>
            <a:cxnSpLocks/>
          </p:cNvCxnSpPr>
          <p:nvPr/>
        </p:nvCxnSpPr>
        <p:spPr>
          <a:xfrm flipH="1">
            <a:off x="5432013" y="3876835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right_join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right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right_join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D5EFC53-6750-6E69-1356-124FCE15CD8B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03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3" name="Right Arrow 22">
            <a:extLst>
              <a:ext uri="{FF2B5EF4-FFF2-40B4-BE49-F238E27FC236}">
                <a16:creationId xmlns:a16="http://schemas.microsoft.com/office/drawing/2014/main" id="{4A79E781-6BDD-168C-7F1F-3092742A1CFA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275A22-A235-5A06-025A-A15EEA2D96C3}"/>
              </a:ext>
            </a:extLst>
          </p:cNvPr>
          <p:cNvCxnSpPr>
            <a:cxnSpLocks/>
          </p:cNvCxnSpPr>
          <p:nvPr/>
        </p:nvCxnSpPr>
        <p:spPr>
          <a:xfrm flipH="1" flipV="1">
            <a:off x="5019620" y="3571661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661B4-EAE1-AB87-8F22-1519E8C50891}"/>
              </a:ext>
            </a:extLst>
          </p:cNvPr>
          <p:cNvCxnSpPr>
            <a:cxnSpLocks/>
          </p:cNvCxnSpPr>
          <p:nvPr/>
        </p:nvCxnSpPr>
        <p:spPr>
          <a:xfrm flipH="1" flipV="1">
            <a:off x="5260962" y="3389811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487882-EE0E-7893-E2F0-1EE170352DA4}"/>
              </a:ext>
            </a:extLst>
          </p:cNvPr>
          <p:cNvCxnSpPr>
            <a:cxnSpLocks/>
          </p:cNvCxnSpPr>
          <p:nvPr/>
        </p:nvCxnSpPr>
        <p:spPr>
          <a:xfrm flipH="1" flipV="1">
            <a:off x="5547147" y="3071529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3419F-C469-85DD-D511-F5C6B8983FDA}"/>
              </a:ext>
            </a:extLst>
          </p:cNvPr>
          <p:cNvCxnSpPr>
            <a:cxnSpLocks/>
          </p:cNvCxnSpPr>
          <p:nvPr/>
        </p:nvCxnSpPr>
        <p:spPr>
          <a:xfrm flipV="1">
            <a:off x="4633298" y="3107105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17CBD8-4E80-B11A-F2E7-91E1A91BD0D0}"/>
              </a:ext>
            </a:extLst>
          </p:cNvPr>
          <p:cNvCxnSpPr>
            <a:cxnSpLocks/>
          </p:cNvCxnSpPr>
          <p:nvPr/>
        </p:nvCxnSpPr>
        <p:spPr>
          <a:xfrm flipH="1">
            <a:off x="4868569" y="3379924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A19514-9FF5-DBD7-CC46-E02F42B5E504}"/>
              </a:ext>
            </a:extLst>
          </p:cNvPr>
          <p:cNvCxnSpPr>
            <a:cxnSpLocks/>
          </p:cNvCxnSpPr>
          <p:nvPr/>
        </p:nvCxnSpPr>
        <p:spPr>
          <a:xfrm flipH="1">
            <a:off x="5202361" y="3634227"/>
            <a:ext cx="1371600" cy="1301269"/>
          </a:xfrm>
          <a:prstGeom prst="line">
            <a:avLst/>
          </a:prstGeom>
          <a:ln w="28575">
            <a:solidFill>
              <a:schemeClr val="dk1"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5D9AFD88-5713-80D8-24F6-400B3311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782254" y="4027902"/>
            <a:ext cx="1647076" cy="1527985"/>
          </a:xfrm>
          <a:prstGeom prst="rect">
            <a:avLst/>
          </a:prstGeom>
        </p:spPr>
      </p:pic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7B281614-9370-3FD6-B210-1EB9F8B20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393793" y="4323690"/>
            <a:ext cx="1734720" cy="1600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54EA1DF-E1C9-B085-4742-A00C817B8A3D}"/>
              </a:ext>
            </a:extLst>
          </p:cNvPr>
          <p:cNvSpPr/>
          <p:nvPr/>
        </p:nvSpPr>
        <p:spPr>
          <a:xfrm>
            <a:off x="5636195" y="3174533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5869-D4DE-F360-9F92-4A0349B92C96}"/>
              </a:ext>
            </a:extLst>
          </p:cNvPr>
          <p:cNvSpPr/>
          <p:nvPr/>
        </p:nvSpPr>
        <p:spPr>
          <a:xfrm>
            <a:off x="5629204" y="3739675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EE78322-15F1-8801-245E-66F4C70D319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4407122" y="5193013"/>
            <a:ext cx="1645920" cy="43180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FAC6008-DA36-6A70-1ED9-46612EBFA518}"/>
              </a:ext>
            </a:extLst>
          </p:cNvPr>
          <p:cNvSpPr/>
          <p:nvPr/>
        </p:nvSpPr>
        <p:spPr>
          <a:xfrm>
            <a:off x="5869255" y="4474103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 pitchFamily="2" charset="0"/>
              </a:rPr>
              <a:t>full_join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r>
              <a:rPr lang="en-US" sz="2800" dirty="0"/>
              <a:t>Resulting table has all rows in both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4574F-24A0-CCD4-13EE-C4369756CC64}"/>
              </a:ext>
            </a:extLst>
          </p:cNvPr>
          <p:cNvSpPr/>
          <p:nvPr/>
        </p:nvSpPr>
        <p:spPr>
          <a:xfrm>
            <a:off x="3839199" y="1917642"/>
            <a:ext cx="7750646" cy="87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Table_X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 %&gt;%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full_join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urier" pitchFamily="2" charset="0"/>
              </a:rPr>
              <a:t>Table_Y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by = “ID”)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042E81-E752-E5EE-62AB-FBD677EF51A5}"/>
              </a:ext>
            </a:extLst>
          </p:cNvPr>
          <p:cNvCxnSpPr>
            <a:cxnSpLocks/>
          </p:cNvCxnSpPr>
          <p:nvPr/>
        </p:nvCxnSpPr>
        <p:spPr>
          <a:xfrm flipH="1">
            <a:off x="5326152" y="3714090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B7E62B3C-1705-998A-F2DC-CFDD531D6375}"/>
              </a:ext>
            </a:extLst>
          </p:cNvPr>
          <p:cNvGraphicFramePr>
            <a:graphicFrameLocks noGrp="1"/>
          </p:cNvGraphicFramePr>
          <p:nvPr/>
        </p:nvGraphicFramePr>
        <p:xfrm>
          <a:off x="8850086" y="3722915"/>
          <a:ext cx="2954290" cy="2546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042">
                  <a:extLst>
                    <a:ext uri="{9D8B030D-6E8A-4147-A177-3AD203B41FA5}">
                      <a16:colId xmlns:a16="http://schemas.microsoft.com/office/drawing/2014/main" val="2343736610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167488324"/>
                    </a:ext>
                  </a:extLst>
                </a:gridCol>
                <a:gridCol w="1132124">
                  <a:extLst>
                    <a:ext uri="{9D8B030D-6E8A-4147-A177-3AD203B41FA5}">
                      <a16:colId xmlns:a16="http://schemas.microsoft.com/office/drawing/2014/main" val="2479167743"/>
                    </a:ext>
                  </a:extLst>
                </a:gridCol>
              </a:tblGrid>
              <a:tr h="4840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DataX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Courier" pitchFamily="2" charset="0"/>
                        </a:rPr>
                        <a:t>DataY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ourier" pitchFamily="2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8225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51529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164195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x3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4467"/>
                  </a:ext>
                </a:extLst>
              </a:tr>
              <a:tr h="515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NA</a:t>
                      </a:r>
                      <a:endParaRPr lang="en-US" sz="2000" dirty="0">
                        <a:latin typeface="Courier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y3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064358"/>
                  </a:ext>
                </a:extLst>
              </a:tr>
            </a:tbl>
          </a:graphicData>
        </a:graphic>
      </p:graphicFrame>
      <p:sp>
        <p:nvSpPr>
          <p:cNvPr id="26" name="Right Arrow 25">
            <a:extLst>
              <a:ext uri="{FF2B5EF4-FFF2-40B4-BE49-F238E27FC236}">
                <a16:creationId xmlns:a16="http://schemas.microsoft.com/office/drawing/2014/main" id="{D9DAEDCF-7578-45C1-C8A2-7E7ADAD90A0B}"/>
              </a:ext>
            </a:extLst>
          </p:cNvPr>
          <p:cNvSpPr/>
          <p:nvPr/>
        </p:nvSpPr>
        <p:spPr>
          <a:xfrm>
            <a:off x="8051966" y="4121426"/>
            <a:ext cx="694469" cy="65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F029AB-5616-0CB9-DB32-A57E4BDE170D}"/>
              </a:ext>
            </a:extLst>
          </p:cNvPr>
          <p:cNvCxnSpPr>
            <a:cxnSpLocks/>
          </p:cNvCxnSpPr>
          <p:nvPr/>
        </p:nvCxnSpPr>
        <p:spPr>
          <a:xfrm flipH="1" flipV="1">
            <a:off x="4913759" y="340891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C77795-6421-5015-2CDA-9E936E8877B6}"/>
              </a:ext>
            </a:extLst>
          </p:cNvPr>
          <p:cNvCxnSpPr>
            <a:cxnSpLocks/>
          </p:cNvCxnSpPr>
          <p:nvPr/>
        </p:nvCxnSpPr>
        <p:spPr>
          <a:xfrm flipH="1" flipV="1">
            <a:off x="5169420" y="3187243"/>
            <a:ext cx="1371600" cy="13410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43DC32-D2C4-30CC-E09D-459ED543688E}"/>
              </a:ext>
            </a:extLst>
          </p:cNvPr>
          <p:cNvCxnSpPr>
            <a:cxnSpLocks/>
          </p:cNvCxnSpPr>
          <p:nvPr/>
        </p:nvCxnSpPr>
        <p:spPr>
          <a:xfrm flipH="1" flipV="1">
            <a:off x="5441286" y="2908784"/>
            <a:ext cx="1372164" cy="1403003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572FC-5927-6C35-16C4-D7C957CB0A7E}"/>
              </a:ext>
            </a:extLst>
          </p:cNvPr>
          <p:cNvCxnSpPr>
            <a:cxnSpLocks/>
          </p:cNvCxnSpPr>
          <p:nvPr/>
        </p:nvCxnSpPr>
        <p:spPr>
          <a:xfrm flipV="1">
            <a:off x="4527437" y="2944360"/>
            <a:ext cx="1371600" cy="1333114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02BC83-8E19-346F-DCC0-9BBB92F38962}"/>
              </a:ext>
            </a:extLst>
          </p:cNvPr>
          <p:cNvCxnSpPr>
            <a:cxnSpLocks/>
          </p:cNvCxnSpPr>
          <p:nvPr/>
        </p:nvCxnSpPr>
        <p:spPr>
          <a:xfrm flipH="1">
            <a:off x="4762708" y="3217179"/>
            <a:ext cx="1371600" cy="1350181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906DA6-2087-46FC-8978-100BA7D46694}"/>
              </a:ext>
            </a:extLst>
          </p:cNvPr>
          <p:cNvCxnSpPr>
            <a:cxnSpLocks/>
          </p:cNvCxnSpPr>
          <p:nvPr/>
        </p:nvCxnSpPr>
        <p:spPr>
          <a:xfrm flipH="1">
            <a:off x="5096500" y="3471482"/>
            <a:ext cx="1371600" cy="1301269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40510392-D434-6702-C059-36D8FF03C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" t="3710" r="3842" b="-1"/>
          <a:stretch/>
        </p:blipFill>
        <p:spPr>
          <a:xfrm rot="18967935">
            <a:off x="3316495" y="4182632"/>
            <a:ext cx="1647076" cy="1527985"/>
          </a:xfrm>
          <a:prstGeom prst="rect">
            <a:avLst/>
          </a:prstGeom>
        </p:spPr>
      </p:pic>
      <p:pic>
        <p:nvPicPr>
          <p:cNvPr id="34" name="Picture 33" descr="Table&#10;&#10;Description automatically generated">
            <a:extLst>
              <a:ext uri="{FF2B5EF4-FFF2-40B4-BE49-F238E27FC236}">
                <a16:creationId xmlns:a16="http://schemas.microsoft.com/office/drawing/2014/main" id="{FCE0B921-53DA-9746-9D71-5FC61107FA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/>
          <a:stretch/>
        </p:blipFill>
        <p:spPr>
          <a:xfrm rot="2646388">
            <a:off x="6287932" y="4160945"/>
            <a:ext cx="1734720" cy="1600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B9EDC4-06D2-4A84-21CA-E810A8FF9D39}"/>
              </a:ext>
            </a:extLst>
          </p:cNvPr>
          <p:cNvSpPr/>
          <p:nvPr/>
        </p:nvSpPr>
        <p:spPr>
          <a:xfrm>
            <a:off x="5530334" y="3011788"/>
            <a:ext cx="275939" cy="2743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A75DC-9C55-6E14-3C8C-A218A35ECB90}"/>
              </a:ext>
            </a:extLst>
          </p:cNvPr>
          <p:cNvSpPr/>
          <p:nvPr/>
        </p:nvSpPr>
        <p:spPr>
          <a:xfrm>
            <a:off x="5523343" y="3576930"/>
            <a:ext cx="275939" cy="2743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F7ADAD-A82C-F95D-326B-307FDC914D82}"/>
              </a:ext>
            </a:extLst>
          </p:cNvPr>
          <p:cNvSpPr/>
          <p:nvPr/>
        </p:nvSpPr>
        <p:spPr>
          <a:xfrm>
            <a:off x="5763394" y="4311358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F275F2C1-5786-A02B-BA1B-9BCF05B174A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8977379">
            <a:off x="3941363" y="5347743"/>
            <a:ext cx="1645920" cy="4318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3C1E38-FE2C-9157-CDD7-98648D5BAF50}"/>
              </a:ext>
            </a:extLst>
          </p:cNvPr>
          <p:cNvCxnSpPr>
            <a:cxnSpLocks/>
          </p:cNvCxnSpPr>
          <p:nvPr/>
        </p:nvCxnSpPr>
        <p:spPr>
          <a:xfrm flipH="1" flipV="1">
            <a:off x="4625244" y="3708206"/>
            <a:ext cx="1367309" cy="1431906"/>
          </a:xfrm>
          <a:prstGeom prst="line">
            <a:avLst/>
          </a:prstGeom>
          <a:ln w="28575">
            <a:solidFill>
              <a:schemeClr val="dk1">
                <a:alpha val="7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90ABDB7-CA59-BCF4-D539-8C3E9A057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21281">
            <a:off x="5643882" y="5388787"/>
            <a:ext cx="1701958" cy="418944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E11CB456-E725-0412-AE72-718D699CB442}"/>
              </a:ext>
            </a:extLst>
          </p:cNvPr>
          <p:cNvSpPr/>
          <p:nvPr/>
        </p:nvSpPr>
        <p:spPr>
          <a:xfrm>
            <a:off x="5247448" y="4355731"/>
            <a:ext cx="275939" cy="27432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3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A633-AD3E-C233-2479-72EDBEE0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9938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Another way to visualize joins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8ABB-7BF8-B9A5-E4E1-09B6EF2E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5" name="Picture 4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13B1C29-FB19-BD3D-D9E6-6BF2E4A1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680" y="2139398"/>
            <a:ext cx="8196138" cy="257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19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441</TotalTime>
  <Words>248</Words>
  <Application>Microsoft Macintosh PowerPoint</Application>
  <PresentationFormat>Widescreen</PresentationFormat>
  <Paragraphs>86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Courier</vt:lpstr>
      <vt:lpstr>Wingdings 2</vt:lpstr>
      <vt:lpstr>Frame</vt:lpstr>
      <vt:lpstr>Data Science for Everyone – Data Wrangling – Joins 2</vt:lpstr>
      <vt:lpstr>Plan for Today</vt:lpstr>
      <vt:lpstr>Joins</vt:lpstr>
      <vt:lpstr>Joins</vt:lpstr>
      <vt:lpstr>Joins</vt:lpstr>
      <vt:lpstr>Joins</vt:lpstr>
      <vt:lpstr>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29</cp:revision>
  <dcterms:created xsi:type="dcterms:W3CDTF">2022-07-07T13:23:27Z</dcterms:created>
  <dcterms:modified xsi:type="dcterms:W3CDTF">2023-10-09T13:31:11Z</dcterms:modified>
</cp:coreProperties>
</file>