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59" r:id="rId4"/>
    <p:sldId id="323" r:id="rId5"/>
    <p:sldId id="325" r:id="rId6"/>
    <p:sldId id="324" r:id="rId7"/>
    <p:sldId id="322" r:id="rId8"/>
    <p:sldId id="26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1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8871"/>
  </p:normalViewPr>
  <p:slideViewPr>
    <p:cSldViewPr snapToGrid="0">
      <p:cViewPr varScale="1">
        <p:scale>
          <a:sx n="96" d="100"/>
          <a:sy n="96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762A-3D40-674C-A027-9B56C969D92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4C6E-C446-5143-B370-107FA9B4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graph say?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4C6E-C446-5143-B370-107FA9B4C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</a:t>
            </a:r>
            <a:r>
              <a:rPr lang="en-US"/>
              <a:t>Visualization Pt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E7496-466A-3340-A47C-FBC3D5E7AAF5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Remember…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14CB4AB-47ED-E914-1EF3-B83BDF3B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9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/>
              <a:t>Remember…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Data have dimensions</a:t>
            </a:r>
          </a:p>
          <a:p>
            <a:pPr lvl="1"/>
            <a:r>
              <a:rPr lang="en-US" sz="3000" dirty="0"/>
              <a:t>Visualizations have dimensions, too</a:t>
            </a:r>
          </a:p>
          <a:p>
            <a:pPr lvl="1"/>
            <a:r>
              <a:rPr lang="en-US" sz="3000" dirty="0"/>
              <a:t>To build good visualizations, we need to </a:t>
            </a:r>
            <a:r>
              <a:rPr lang="en-US" sz="3000" b="1" dirty="0"/>
              <a:t>map data dimensions  to visual dimensions </a:t>
            </a:r>
            <a:r>
              <a:rPr lang="en-US" sz="3000" dirty="0"/>
              <a:t>in a principled way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2A716B34-7F59-B1B4-7D79-C6CF0F54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02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/>
              <a:t>Remember…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Data have dimensions</a:t>
            </a:r>
          </a:p>
          <a:p>
            <a:pPr lvl="1"/>
            <a:r>
              <a:rPr lang="en-US" sz="3000" dirty="0"/>
              <a:t>Visualizations have dimensions, too</a:t>
            </a:r>
          </a:p>
          <a:p>
            <a:pPr lvl="1"/>
            <a:r>
              <a:rPr lang="en-US" sz="3000" dirty="0"/>
              <a:t>To build good visualizations, we need to </a:t>
            </a:r>
            <a:r>
              <a:rPr lang="en-US" sz="3000" b="1" dirty="0"/>
              <a:t>map data dimensions  to visual dimensions </a:t>
            </a:r>
            <a:r>
              <a:rPr lang="en-US" sz="3000" dirty="0"/>
              <a:t>in a principled way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83F160A1-58C1-F700-4F06-FF4B89CF13F4}"/>
              </a:ext>
            </a:extLst>
          </p:cNvPr>
          <p:cNvSpPr/>
          <p:nvPr/>
        </p:nvSpPr>
        <p:spPr>
          <a:xfrm>
            <a:off x="4412975" y="5552662"/>
            <a:ext cx="5221356" cy="768626"/>
          </a:xfrm>
          <a:prstGeom prst="frame">
            <a:avLst>
              <a:gd name="adj1" fmla="val 766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352C2290-8AC3-1D02-B3FA-CF683414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Visuals </a:t>
            </a:r>
          </a:p>
          <a:p>
            <a:pPr lvl="1"/>
            <a:r>
              <a:rPr lang="en-US" sz="3000" b="1" dirty="0"/>
              <a:t>Marks</a:t>
            </a:r>
            <a:r>
              <a:rPr lang="en-US" sz="3000" dirty="0"/>
              <a:t> </a:t>
            </a:r>
          </a:p>
          <a:p>
            <a:pPr lvl="2"/>
            <a:r>
              <a:rPr lang="en-US" sz="2800" dirty="0"/>
              <a:t>The “ink” </a:t>
            </a:r>
          </a:p>
          <a:p>
            <a:pPr lvl="1"/>
            <a:endParaRPr lang="en-US" sz="3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2"/>
          <a:stretch/>
        </p:blipFill>
        <p:spPr>
          <a:xfrm>
            <a:off x="4972584" y="354419"/>
            <a:ext cx="6411033" cy="1867025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CF810CE0-25DD-DD14-4F93-3AD727F2B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0"/>
          <a:stretch/>
        </p:blipFill>
        <p:spPr>
          <a:xfrm>
            <a:off x="6639432" y="2136911"/>
            <a:ext cx="4200845" cy="3303612"/>
          </a:xfrm>
          <a:prstGeom prst="rect">
            <a:avLst/>
          </a:prstGeom>
        </p:spPr>
      </p:pic>
      <p:pic>
        <p:nvPicPr>
          <p:cNvPr id="25" name="Picture 24" descr="Diagram&#10;&#10;Description automatically generated with low confidence">
            <a:extLst>
              <a:ext uri="{FF2B5EF4-FFF2-40B4-BE49-F238E27FC236}">
                <a16:creationId xmlns:a16="http://schemas.microsoft.com/office/drawing/2014/main" id="{513F446F-EE2C-29F2-2481-9DD5F1B2C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410" y="87183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7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Visuals </a:t>
            </a:r>
          </a:p>
          <a:p>
            <a:pPr lvl="1"/>
            <a:r>
              <a:rPr lang="en-US" sz="3000" b="1" dirty="0"/>
              <a:t>Marks</a:t>
            </a:r>
            <a:r>
              <a:rPr lang="en-US" sz="3000" dirty="0"/>
              <a:t> </a:t>
            </a:r>
          </a:p>
          <a:p>
            <a:pPr lvl="2"/>
            <a:r>
              <a:rPr lang="en-US" sz="2800" dirty="0"/>
              <a:t>The “ink”</a:t>
            </a:r>
          </a:p>
          <a:p>
            <a:pPr lvl="1"/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lvl="1"/>
            <a:r>
              <a:rPr lang="en-US" sz="3000" b="1" dirty="0"/>
              <a:t>Channels or dimensions </a:t>
            </a:r>
          </a:p>
          <a:p>
            <a:pPr lvl="2"/>
            <a:r>
              <a:rPr lang="en-US" sz="2800" dirty="0"/>
              <a:t>  </a:t>
            </a:r>
            <a:r>
              <a:rPr lang="en-US" sz="2800" i="1" dirty="0"/>
              <a:t>How</a:t>
            </a:r>
            <a:r>
              <a:rPr lang="en-US" sz="2800" dirty="0"/>
              <a:t> the marks show up on the page </a:t>
            </a:r>
          </a:p>
          <a:p>
            <a:pPr lvl="1"/>
            <a:endParaRPr lang="en-US" sz="3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4972584" y="354419"/>
            <a:ext cx="6411033" cy="1867025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68D8CE39-65B8-4805-3BF0-B2D0D0F5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0"/>
          <a:stretch/>
        </p:blipFill>
        <p:spPr>
          <a:xfrm>
            <a:off x="6639432" y="2136911"/>
            <a:ext cx="4200845" cy="330361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6F9FB0D-3977-B0A2-BFFB-58469C41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10" y="87183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87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Position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where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650C4A2B-858D-7D2E-50E9-62802D0AA5CC}"/>
              </a:ext>
            </a:extLst>
          </p:cNvPr>
          <p:cNvGrpSpPr/>
          <p:nvPr/>
        </p:nvGrpSpPr>
        <p:grpSpPr>
          <a:xfrm>
            <a:off x="3624943" y="2304910"/>
            <a:ext cx="7997213" cy="3420110"/>
            <a:chOff x="304800" y="2599943"/>
            <a:chExt cx="8327390" cy="342011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327D2D6-E1E9-D1AC-6C31-989841216CA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047999"/>
              <a:ext cx="2857500" cy="2857500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62E343B-50EC-30EC-5173-2CB2FA8966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2599943"/>
              <a:ext cx="2002535" cy="3419855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0A26582-E828-197F-0A1F-CBB68529DC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3026663"/>
              <a:ext cx="3581400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25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Size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how big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06C2561-4ECE-01F4-C257-80FCCA40CEB1}"/>
              </a:ext>
            </a:extLst>
          </p:cNvPr>
          <p:cNvGrpSpPr/>
          <p:nvPr/>
        </p:nvGrpSpPr>
        <p:grpSpPr>
          <a:xfrm>
            <a:off x="3469734" y="2796209"/>
            <a:ext cx="6029325" cy="3046730"/>
            <a:chOff x="328969" y="2743200"/>
            <a:chExt cx="6029325" cy="304673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8B6AEEB-3F88-E0A6-79CD-C57C3A1428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969" y="2957510"/>
              <a:ext cx="3358506" cy="2832374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9DAC1DA-34F8-15CF-CE94-2015797A66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743200"/>
              <a:ext cx="2776728" cy="2758440"/>
            </a:xfrm>
            <a:prstGeom prst="rect">
              <a:avLst/>
            </a:prstGeom>
          </p:spPr>
        </p:pic>
      </p:grpSp>
      <p:pic>
        <p:nvPicPr>
          <p:cNvPr id="7" name="object 7">
            <a:extLst>
              <a:ext uri="{FF2B5EF4-FFF2-40B4-BE49-F238E27FC236}">
                <a16:creationId xmlns:a16="http://schemas.microsoft.com/office/drawing/2014/main" id="{C1A3EBB9-AE89-E25B-E777-EBB8A0AE66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0220" y="2948609"/>
            <a:ext cx="1988745" cy="2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Value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how dark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860084A-75D8-0A39-106C-1B33CC9D019D}"/>
              </a:ext>
            </a:extLst>
          </p:cNvPr>
          <p:cNvGrpSpPr/>
          <p:nvPr/>
        </p:nvGrpSpPr>
        <p:grpSpPr>
          <a:xfrm>
            <a:off x="4691269" y="2597978"/>
            <a:ext cx="7016473" cy="3802822"/>
            <a:chOff x="749300" y="2730500"/>
            <a:chExt cx="7645400" cy="38354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CC08693-888B-E9E6-1EBA-079F51DBC8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743199"/>
              <a:ext cx="7620000" cy="3809999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4E13142-1F9A-01D4-2DB3-92E9EE1C6D5C}"/>
                </a:ext>
              </a:extLst>
            </p:cNvPr>
            <p:cNvSpPr/>
            <p:nvPr/>
          </p:nvSpPr>
          <p:spPr>
            <a:xfrm>
              <a:off x="755650" y="2736850"/>
              <a:ext cx="7632700" cy="3822700"/>
            </a:xfrm>
            <a:custGeom>
              <a:avLst/>
              <a:gdLst/>
              <a:ahLst/>
              <a:cxnLst/>
              <a:rect l="l" t="t" r="r" b="b"/>
              <a:pathLst>
                <a:path w="7632700" h="3822700">
                  <a:moveTo>
                    <a:pt x="0" y="0"/>
                  </a:moveTo>
                  <a:lnTo>
                    <a:pt x="7632699" y="0"/>
                  </a:lnTo>
                  <a:lnTo>
                    <a:pt x="7632699" y="3822699"/>
                  </a:lnTo>
                  <a:lnTo>
                    <a:pt x="0" y="3822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01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Color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hue </a:t>
            </a:r>
            <a:r>
              <a:rPr lang="en-US" sz="2800" dirty="0"/>
              <a:t>of mark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5298C36-BE84-72FF-F457-FE51301A78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3989" y="2970037"/>
            <a:ext cx="4035619" cy="275498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8AEFA85-8E9A-B3F5-5E38-9773C2AC4D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26" y="2502943"/>
            <a:ext cx="3758184" cy="33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Orientation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how mark is </a:t>
            </a:r>
            <a:r>
              <a:rPr lang="en-US" sz="2800" i="1" dirty="0"/>
              <a:t>rotated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A705B33-401D-7D0C-26E4-625C104905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331" y="2710069"/>
            <a:ext cx="4159792" cy="280704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3E1AD40-7B41-3F73-BDBC-33DDFF9881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3041" y="2797851"/>
            <a:ext cx="3730752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Visualization?</a:t>
            </a:r>
          </a:p>
          <a:p>
            <a:r>
              <a:rPr lang="en-US" sz="3200" dirty="0"/>
              <a:t>Basic Principle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Shape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how mark is </a:t>
            </a:r>
            <a:r>
              <a:rPr lang="en-US" sz="2800" i="1" dirty="0"/>
              <a:t>shaped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D023853-71BA-59EF-04B0-6A3A08D538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937" y="2787861"/>
            <a:ext cx="2377439" cy="238048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9FFD80B-EDAB-E6EE-268F-9E79CD253E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6948" y="2729948"/>
            <a:ext cx="2438400" cy="2438400"/>
          </a:xfrm>
          <a:prstGeom prst="rect">
            <a:avLst/>
          </a:prstGeom>
        </p:spPr>
      </p:pic>
      <p:pic>
        <p:nvPicPr>
          <p:cNvPr id="1026" name="Picture 2" descr="gender neutral bathroom sign - Clip Art Library">
            <a:extLst>
              <a:ext uri="{FF2B5EF4-FFF2-40B4-BE49-F238E27FC236}">
                <a16:creationId xmlns:a16="http://schemas.microsoft.com/office/drawing/2014/main" id="{550E4C68-0355-1B0D-31A7-271501E1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63" y="2848820"/>
            <a:ext cx="3097669" cy="206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4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3200" dirty="0"/>
              <a:t>Remember… </a:t>
            </a:r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Map data dimensions  to visual dimensions in a principled way </a:t>
            </a:r>
          </a:p>
        </p:txBody>
      </p:sp>
    </p:spTree>
    <p:extLst>
      <p:ext uri="{BB962C8B-B14F-4D97-AF65-F5344CB8AC3E}">
        <p14:creationId xmlns:p14="http://schemas.microsoft.com/office/powerpoint/2010/main" val="52182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C93A0E-886E-D52F-CE30-A98C2620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650"/>
          <a:stretch/>
        </p:blipFill>
        <p:spPr>
          <a:xfrm>
            <a:off x="4117341" y="1983459"/>
            <a:ext cx="1846136" cy="160184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5" y="2179978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64A240-23A3-E853-52DD-B8CD1C41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1" r="35298"/>
          <a:stretch/>
        </p:blipFill>
        <p:spPr>
          <a:xfrm>
            <a:off x="4117341" y="3446558"/>
            <a:ext cx="1957981" cy="1698895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CDD8B4-04AE-0482-6EF3-E47FD2E5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6" r="3612"/>
          <a:stretch/>
        </p:blipFill>
        <p:spPr>
          <a:xfrm>
            <a:off x="4117341" y="5048407"/>
            <a:ext cx="1957981" cy="175247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584" y="548596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C4AD24C0-2177-FD74-FFDB-9FB6A2828DB0}"/>
              </a:ext>
            </a:extLst>
          </p:cNvPr>
          <p:cNvSpPr/>
          <p:nvPr/>
        </p:nvSpPr>
        <p:spPr>
          <a:xfrm>
            <a:off x="6264454" y="3916612"/>
            <a:ext cx="1782748" cy="52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DE9BF950-5B12-80E5-F825-37E4E2B94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8628" y="37848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C93A0E-886E-D52F-CE30-A98C2620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650"/>
          <a:stretch/>
        </p:blipFill>
        <p:spPr>
          <a:xfrm>
            <a:off x="4117341" y="1983459"/>
            <a:ext cx="1846136" cy="160184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5" y="2179978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64A240-23A3-E853-52DD-B8CD1C41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1" r="35298"/>
          <a:stretch/>
        </p:blipFill>
        <p:spPr>
          <a:xfrm>
            <a:off x="4117341" y="3446558"/>
            <a:ext cx="1957981" cy="1698895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CDD8B4-04AE-0482-6EF3-E47FD2E5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6" r="3612"/>
          <a:stretch/>
        </p:blipFill>
        <p:spPr>
          <a:xfrm>
            <a:off x="4117341" y="5048407"/>
            <a:ext cx="1957981" cy="175247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584" y="548596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C4AD24C0-2177-FD74-FFDB-9FB6A2828DB0}"/>
              </a:ext>
            </a:extLst>
          </p:cNvPr>
          <p:cNvSpPr/>
          <p:nvPr/>
        </p:nvSpPr>
        <p:spPr>
          <a:xfrm>
            <a:off x="6341742" y="2861187"/>
            <a:ext cx="1782748" cy="52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DE9BF950-5B12-80E5-F825-37E4E2B94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5916" y="272942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5361414" y="3712125"/>
            <a:ext cx="4100638" cy="1532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experiment. Pair up with someone for the next activity. </a:t>
            </a:r>
          </a:p>
        </p:txBody>
      </p:sp>
    </p:spTree>
    <p:extLst>
      <p:ext uri="{BB962C8B-B14F-4D97-AF65-F5344CB8AC3E}">
        <p14:creationId xmlns:p14="http://schemas.microsoft.com/office/powerpoint/2010/main" val="213840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19"/>
          <a:stretch/>
        </p:blipFill>
        <p:spPr>
          <a:xfrm>
            <a:off x="4035790" y="3350780"/>
            <a:ext cx="302760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apple, banana, grapes,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196395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6" r="29494"/>
          <a:stretch/>
        </p:blipFill>
        <p:spPr>
          <a:xfrm>
            <a:off x="4399722" y="3302181"/>
            <a:ext cx="298789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baby, toddler, adult,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235586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19" r="198"/>
          <a:stretch/>
        </p:blipFill>
        <p:spPr>
          <a:xfrm>
            <a:off x="4700899" y="3222668"/>
            <a:ext cx="241189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1, 2, 3,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7557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  <a:p>
            <a:pPr lvl="1"/>
            <a:r>
              <a:rPr lang="en-US" sz="2400" dirty="0"/>
              <a:t>Not all visual dimensions can represent all data types</a:t>
            </a:r>
          </a:p>
          <a:p>
            <a:pPr lvl="1"/>
            <a:endParaRPr lang="en-US" sz="2400" dirty="0"/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818A8DA1-71C7-C363-A37F-77209DB50659}"/>
              </a:ext>
            </a:extLst>
          </p:cNvPr>
          <p:cNvGrpSpPr/>
          <p:nvPr/>
        </p:nvGrpSpPr>
        <p:grpSpPr>
          <a:xfrm>
            <a:off x="3951855" y="3200110"/>
            <a:ext cx="3048284" cy="3505487"/>
            <a:chOff x="2116705" y="1524000"/>
            <a:chExt cx="2074545" cy="316484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DE898F16-1BC4-9F3A-73F5-483B54F4F25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CE81333F-CE95-5615-A31C-013F8DB886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601F61F2-AE83-CDAE-472E-75E2498F0907}"/>
              </a:ext>
            </a:extLst>
          </p:cNvPr>
          <p:cNvGraphicFramePr>
            <a:graphicFrameLocks noGrp="1"/>
          </p:cNvGraphicFramePr>
          <p:nvPr/>
        </p:nvGraphicFramePr>
        <p:xfrm>
          <a:off x="7048405" y="3266370"/>
          <a:ext cx="3222030" cy="3372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10">
                  <a:extLst>
                    <a:ext uri="{9D8B030D-6E8A-4147-A177-3AD203B41FA5}">
                      <a16:colId xmlns:a16="http://schemas.microsoft.com/office/drawing/2014/main" val="2381195527"/>
                    </a:ext>
                  </a:extLst>
                </a:gridCol>
              </a:tblGrid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imes New Roman"/>
                          <a:cs typeface="Times New Roman"/>
                        </a:rPr>
                        <a:t> 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Picture 19" descr="Diagram&#10;&#10;Description automatically generated with low confidence">
            <a:extLst>
              <a:ext uri="{FF2B5EF4-FFF2-40B4-BE49-F238E27FC236}">
                <a16:creationId xmlns:a16="http://schemas.microsoft.com/office/drawing/2014/main" id="{02519ACC-A9D6-5E9B-A050-359974C8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52" y="2365355"/>
            <a:ext cx="3222029" cy="870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object 3">
            <a:extLst>
              <a:ext uri="{FF2B5EF4-FFF2-40B4-BE49-F238E27FC236}">
                <a16:creationId xmlns:a16="http://schemas.microsoft.com/office/drawing/2014/main" id="{86FCE103-0B97-8B3F-7A4B-C3CDFFEA0CAB}"/>
              </a:ext>
            </a:extLst>
          </p:cNvPr>
          <p:cNvSpPr txBox="1"/>
          <p:nvPr/>
        </p:nvSpPr>
        <p:spPr>
          <a:xfrm>
            <a:off x="10429461" y="6082753"/>
            <a:ext cx="1604286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Jacques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Bertin, </a:t>
            </a:r>
            <a:r>
              <a:rPr sz="1200" i="1" spc="-10" dirty="0">
                <a:solidFill>
                  <a:srgbClr val="292934"/>
                </a:solidFill>
                <a:latin typeface="Arial"/>
                <a:cs typeface="Arial"/>
              </a:rPr>
              <a:t>Semiologie</a:t>
            </a:r>
            <a:r>
              <a:rPr sz="1200" i="1" spc="-5" dirty="0">
                <a:solidFill>
                  <a:srgbClr val="292934"/>
                </a:solidFill>
                <a:latin typeface="Arial"/>
                <a:cs typeface="Arial"/>
              </a:rPr>
              <a:t> Graphique</a:t>
            </a:r>
            <a:endParaRPr sz="1200" dirty="0">
              <a:latin typeface="Arial"/>
              <a:cs typeface="Arial"/>
            </a:endParaRPr>
          </a:p>
          <a:p>
            <a:pPr marR="5715" algn="r">
              <a:lnSpc>
                <a:spcPts val="1415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(Semiology</a:t>
            </a: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Graphics),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1967.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F15FD23-419F-FE93-B36A-3240028B8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957" y="3249603"/>
            <a:ext cx="619830" cy="61983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DC14EECC-1561-982F-F309-AEFDB322F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3249401"/>
            <a:ext cx="619830" cy="61983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0984F51F-F7CE-9B35-EA06-0BB113829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3236351"/>
            <a:ext cx="619830" cy="61983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2D657055-C630-FB00-820B-365208F42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3797230"/>
            <a:ext cx="619830" cy="61983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A971F191-5B4E-1C10-DA0B-D9126964E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3784180"/>
            <a:ext cx="619830" cy="61983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71961211-96FF-BC32-1A22-2535FD215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4360236"/>
            <a:ext cx="619830" cy="61983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8E41BD06-9F9F-96AA-A79F-F872C4BDE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4347186"/>
            <a:ext cx="619830" cy="619830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F397E0FB-BFC1-F68D-11B0-4F314CA39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957" y="4923629"/>
            <a:ext cx="619830" cy="619830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838C0547-31E2-54FC-886E-013EE7A54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1370" y="5486231"/>
            <a:ext cx="619830" cy="61983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77674BD4-0686-159F-8484-24535E3DE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418" y="5473181"/>
            <a:ext cx="619830" cy="61983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F2D2E7F7-81AF-FADC-7060-ABB19A1F0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3686" y="6035766"/>
            <a:ext cx="619830" cy="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3AF-9A37-F0B4-D3E8-EBE6FFCA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0274-4ED0-D135-F875-A6CAA9B9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58970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800" dirty="0"/>
              <a:t>Work with 1 – 2 other people. Be prepared to share your work with the class. </a:t>
            </a:r>
          </a:p>
          <a:p>
            <a:endParaRPr lang="en-US" sz="2800" dirty="0"/>
          </a:p>
          <a:p>
            <a:r>
              <a:rPr lang="en-US" sz="2800" dirty="0"/>
              <a:t>Find a data visualization you think is interesting</a:t>
            </a:r>
          </a:p>
          <a:p>
            <a:pPr lvl="1"/>
            <a:r>
              <a:rPr lang="en-US" sz="2400" dirty="0"/>
              <a:t>Some ideas: NYTimes, </a:t>
            </a:r>
            <a:r>
              <a:rPr lang="en-US" sz="2400" dirty="0" err="1"/>
              <a:t>VisualisingData.com</a:t>
            </a:r>
            <a:r>
              <a:rPr lang="en-US" sz="2400" dirty="0"/>
              <a:t>, </a:t>
            </a:r>
            <a:r>
              <a:rPr lang="en-US" sz="2400" dirty="0" err="1"/>
              <a:t>Visual.ly</a:t>
            </a:r>
            <a:endParaRPr lang="en-US" sz="2400" dirty="0"/>
          </a:p>
          <a:p>
            <a:pPr lvl="1"/>
            <a:r>
              <a:rPr lang="en-US" sz="2400" dirty="0"/>
              <a:t>Remember to cite your source!</a:t>
            </a:r>
          </a:p>
          <a:p>
            <a:endParaRPr lang="en-US" sz="2800" dirty="0"/>
          </a:p>
          <a:p>
            <a:r>
              <a:rPr lang="en-US" sz="2800" dirty="0"/>
              <a:t>Identify the following:</a:t>
            </a:r>
          </a:p>
          <a:p>
            <a:pPr lvl="1"/>
            <a:r>
              <a:rPr lang="en-US" sz="2400" dirty="0"/>
              <a:t>What is the data that’s being visualized? Where did it come from?</a:t>
            </a:r>
          </a:p>
          <a:p>
            <a:pPr lvl="1"/>
            <a:r>
              <a:rPr lang="en-US" sz="2400" dirty="0"/>
              <a:t>Which data dimensions are mapped to which visual dimensions?</a:t>
            </a:r>
          </a:p>
          <a:p>
            <a:pPr lvl="1"/>
            <a:r>
              <a:rPr lang="en-US" sz="2400" dirty="0"/>
              <a:t>How does this shape your understanding of the data?</a:t>
            </a:r>
          </a:p>
          <a:p>
            <a:pPr lvl="1"/>
            <a:r>
              <a:rPr lang="en-US" sz="2400" dirty="0"/>
              <a:t>If you liked the visualization: what is it doing well?</a:t>
            </a:r>
          </a:p>
          <a:p>
            <a:pPr lvl="1"/>
            <a:r>
              <a:rPr lang="en-US" sz="2400" dirty="0"/>
              <a:t>If you disliked the visualization: what would you change?</a:t>
            </a:r>
          </a:p>
        </p:txBody>
      </p:sp>
    </p:spTree>
    <p:extLst>
      <p:ext uri="{BB962C8B-B14F-4D97-AF65-F5344CB8AC3E}">
        <p14:creationId xmlns:p14="http://schemas.microsoft.com/office/powerpoint/2010/main" val="343092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green screen with a graph&#10;&#10;Description automatically generated">
            <a:extLst>
              <a:ext uri="{FF2B5EF4-FFF2-40B4-BE49-F238E27FC236}">
                <a16:creationId xmlns:a16="http://schemas.microsoft.com/office/drawing/2014/main" id="{EEB0B753-F612-447B-DBFD-D1C66598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677655"/>
            <a:ext cx="7911413" cy="550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/2019/12/05/learning/whats-going-on-in-this-graph-dec-11-2019.html</a:t>
            </a:r>
          </a:p>
        </p:txBody>
      </p:sp>
    </p:spTree>
    <p:extLst>
      <p:ext uri="{BB962C8B-B14F-4D97-AF65-F5344CB8AC3E}">
        <p14:creationId xmlns:p14="http://schemas.microsoft.com/office/powerpoint/2010/main" val="28393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/2019/10/24/learning/whats-going-on-in-this-graph-oct-30-2019.html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EC7A15-57A7-7F19-0851-806459B1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48" y="1297178"/>
            <a:ext cx="762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630857-2012-2504-A723-3E985EB9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87" y="966978"/>
            <a:ext cx="7620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4377D5-EB66-D5C0-FA78-09EB1EABF3C9}"/>
              </a:ext>
            </a:extLst>
          </p:cNvPr>
          <p:cNvSpPr txBox="1"/>
          <p:nvPr/>
        </p:nvSpPr>
        <p:spPr>
          <a:xfrm>
            <a:off x="5062612" y="6550223"/>
            <a:ext cx="712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/2019/01/31/learning/whats-going-on-in-this-graph-feb-6-2019.html</a:t>
            </a:r>
          </a:p>
        </p:txBody>
      </p:sp>
    </p:spTree>
    <p:extLst>
      <p:ext uri="{BB962C8B-B14F-4D97-AF65-F5344CB8AC3E}">
        <p14:creationId xmlns:p14="http://schemas.microsoft.com/office/powerpoint/2010/main" val="258253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15138-6B73-F726-A6D9-4745DD07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15" y="211219"/>
            <a:ext cx="6517306" cy="602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CB42C-A3B3-EFF3-E8CB-D1AD26F74DE7}"/>
              </a:ext>
            </a:extLst>
          </p:cNvPr>
          <p:cNvSpPr txBox="1"/>
          <p:nvPr/>
        </p:nvSpPr>
        <p:spPr>
          <a:xfrm>
            <a:off x="5010675" y="6544415"/>
            <a:ext cx="718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/2017/10/09/learning/whats-going-on-in-this-graph-oct-10-2017.html</a:t>
            </a:r>
          </a:p>
        </p:txBody>
      </p:sp>
    </p:spTree>
    <p:extLst>
      <p:ext uri="{BB962C8B-B14F-4D97-AF65-F5344CB8AC3E}">
        <p14:creationId xmlns:p14="http://schemas.microsoft.com/office/powerpoint/2010/main" val="189070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graphical representation of information and data.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C6F8-67C2-5F8B-E066-A05A542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Data Visualizations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A991-23ED-F1E1-D3E5-E590AA776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57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370</TotalTime>
  <Words>625</Words>
  <Application>Microsoft Macintosh PowerPoint</Application>
  <PresentationFormat>Widescreen</PresentationFormat>
  <Paragraphs>129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Wingdings 2</vt:lpstr>
      <vt:lpstr>Frame</vt:lpstr>
      <vt:lpstr>Data Science for Everyone – Visualization Pt 1</vt:lpstr>
      <vt:lpstr>Plan for Today</vt:lpstr>
      <vt:lpstr>Visualization</vt:lpstr>
      <vt:lpstr>Example</vt:lpstr>
      <vt:lpstr>Example</vt:lpstr>
      <vt:lpstr>Example</vt:lpstr>
      <vt:lpstr>Example</vt:lpstr>
      <vt:lpstr>Definition: Visualization</vt:lpstr>
      <vt:lpstr>Formalizing Data Visualizations </vt:lpstr>
      <vt:lpstr>Data</vt:lpstr>
      <vt:lpstr>Data  Visuals</vt:lpstr>
      <vt:lpstr>Data  Visuals</vt:lpstr>
      <vt:lpstr>Data  Visuals</vt:lpstr>
      <vt:lpstr>Data  Visuals</vt:lpstr>
      <vt:lpstr>Visual Channels / Dimensions</vt:lpstr>
      <vt:lpstr>Visual Channels / Dimensions</vt:lpstr>
      <vt:lpstr>Visual Channels / Dimensions</vt:lpstr>
      <vt:lpstr>Visual Channels / Dimensions</vt:lpstr>
      <vt:lpstr>Visual Channels / Dimensions</vt:lpstr>
      <vt:lpstr>Visual Channels / Dimensions</vt:lpstr>
      <vt:lpstr>Data  Visuals</vt:lpstr>
      <vt:lpstr>Data  Visuals</vt:lpstr>
      <vt:lpstr>Data  Visuals</vt:lpstr>
      <vt:lpstr>Data  Visuals</vt:lpstr>
      <vt:lpstr>Data  Visuals</vt:lpstr>
      <vt:lpstr>Data  Visuals</vt:lpstr>
      <vt:lpstr>Data  Visuals</vt:lpstr>
      <vt:lpstr>Try it out!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15</cp:revision>
  <dcterms:created xsi:type="dcterms:W3CDTF">2023-08-03T18:49:17Z</dcterms:created>
  <dcterms:modified xsi:type="dcterms:W3CDTF">2023-09-11T19:59:38Z</dcterms:modified>
</cp:coreProperties>
</file>