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4" r:id="rId11"/>
    <p:sldId id="266" r:id="rId12"/>
    <p:sldId id="265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5707"/>
  </p:normalViewPr>
  <p:slideViewPr>
    <p:cSldViewPr snapToGrid="0">
      <p:cViewPr varScale="1">
        <p:scale>
          <a:sx n="104" d="100"/>
          <a:sy n="104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posit.cloud</a:t>
            </a:r>
            <a:r>
              <a:rPr lang="en-US" dirty="0"/>
              <a:t>/spaces/397595/content/6581864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posit.cloud</a:t>
            </a:r>
            <a:r>
              <a:rPr lang="en-US" dirty="0"/>
              <a:t>/spaces/397595/content/6581864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2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Grammar of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Data</a:t>
            </a:r>
          </a:p>
          <a:p>
            <a:r>
              <a:rPr lang="en-US" sz="2600" dirty="0"/>
              <a:t>First argument to </a:t>
            </a:r>
            <a:r>
              <a:rPr lang="en-US" sz="2600" dirty="0" err="1">
                <a:latin typeface="Courier" pitchFamily="2" charset="0"/>
              </a:rPr>
              <a:t>ggplot</a:t>
            </a:r>
            <a:r>
              <a:rPr lang="en-US" sz="2600" dirty="0"/>
              <a:t> is the data you want to plot</a:t>
            </a: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9BBD5CEB-CFB1-B575-5C73-A59B491E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31" y="3075534"/>
            <a:ext cx="5708073" cy="35368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64840E-5474-A963-96FC-9C721FBE9510}"/>
              </a:ext>
            </a:extLst>
          </p:cNvPr>
          <p:cNvSpPr/>
          <p:nvPr/>
        </p:nvSpPr>
        <p:spPr>
          <a:xfrm>
            <a:off x="3975103" y="2252870"/>
            <a:ext cx="2618590" cy="518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(iris)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B04E4A-F923-AFF9-BCFC-20BA2BEB1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9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8322732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Aesthetic </a:t>
            </a:r>
          </a:p>
          <a:p>
            <a:pPr marL="0" indent="0">
              <a:buNone/>
            </a:pPr>
            <a:r>
              <a:rPr lang="en-US" sz="3200" b="1" dirty="0"/>
              <a:t>Mapping (</a:t>
            </a:r>
            <a:r>
              <a:rPr lang="en-US" sz="3200" b="1" dirty="0" err="1">
                <a:latin typeface="Courier" pitchFamily="2" charset="0"/>
              </a:rPr>
              <a:t>aes</a:t>
            </a:r>
            <a:r>
              <a:rPr lang="en-US" sz="3200" b="1" dirty="0">
                <a:latin typeface="Courier" pitchFamily="2" charset="0"/>
              </a:rPr>
              <a:t>()</a:t>
            </a:r>
            <a:r>
              <a:rPr lang="en-US" sz="3200" b="1" dirty="0"/>
              <a:t>)</a:t>
            </a:r>
          </a:p>
          <a:p>
            <a:r>
              <a:rPr lang="en-US" sz="2800" dirty="0"/>
              <a:t>Second argument is </a:t>
            </a:r>
            <a:r>
              <a:rPr lang="en-US" sz="2800" dirty="0" err="1"/>
              <a:t>aes</a:t>
            </a:r>
            <a:r>
              <a:rPr lang="en-US" sz="2800" dirty="0"/>
              <a:t>, the data to visual channels mapping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381EA19-6754-0538-B5A3-6B95E6E8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79" y="3366251"/>
            <a:ext cx="5422535" cy="33272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10BF84-7808-1FAE-D678-7613319AE50D}"/>
              </a:ext>
            </a:extLst>
          </p:cNvPr>
          <p:cNvSpPr/>
          <p:nvPr/>
        </p:nvSpPr>
        <p:spPr>
          <a:xfrm>
            <a:off x="3588327" y="2918882"/>
            <a:ext cx="8603673" cy="573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x =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y =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9CF737A-C238-A505-67EA-9B8A846A4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9BA382A2-2828-50AF-CA39-8DC19F9FA5E6}"/>
              </a:ext>
            </a:extLst>
          </p:cNvPr>
          <p:cNvSpPr/>
          <p:nvPr/>
        </p:nvSpPr>
        <p:spPr>
          <a:xfrm>
            <a:off x="4736123" y="4416115"/>
            <a:ext cx="410308" cy="1055077"/>
          </a:xfrm>
          <a:prstGeom prst="frame">
            <a:avLst>
              <a:gd name="adj1" fmla="val 1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5D62D85-72E0-4CD3-F851-425775B81D16}"/>
              </a:ext>
            </a:extLst>
          </p:cNvPr>
          <p:cNvSpPr/>
          <p:nvPr/>
        </p:nvSpPr>
        <p:spPr>
          <a:xfrm>
            <a:off x="7139354" y="6397317"/>
            <a:ext cx="1160584" cy="29623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7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6FEBCB1-7233-9666-B01D-5A3C0903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3" y="3518991"/>
            <a:ext cx="5327650" cy="32625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5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6FEBCB1-7233-9666-B01D-5A3C0903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3" y="3518991"/>
            <a:ext cx="5327650" cy="32625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989F39-DF08-4EA4-5020-3F22631C7214}"/>
              </a:ext>
            </a:extLst>
          </p:cNvPr>
          <p:cNvSpPr/>
          <p:nvPr/>
        </p:nvSpPr>
        <p:spPr>
          <a:xfrm>
            <a:off x="3869268" y="3946210"/>
            <a:ext cx="7513840" cy="7429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Thoughts for a line instead of points?</a:t>
            </a:r>
          </a:p>
        </p:txBody>
      </p:sp>
    </p:spTree>
    <p:extLst>
      <p:ext uri="{BB962C8B-B14F-4D97-AF65-F5344CB8AC3E}">
        <p14:creationId xmlns:p14="http://schemas.microsoft.com/office/powerpoint/2010/main" val="134995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geom_line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C96F4A7C-1E55-661A-8AB4-BA9E017347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334265" cy="333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showing a line graph&#10;&#10;Description automatically generated">
            <a:extLst>
              <a:ext uri="{FF2B5EF4-FFF2-40B4-BE49-F238E27FC236}">
                <a16:creationId xmlns:a16="http://schemas.microsoft.com/office/drawing/2014/main" id="{79110E1B-6589-C2EF-1B74-3CF2EF883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584" y="3418546"/>
            <a:ext cx="6549861" cy="33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6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6FEBCB1-7233-9666-B01D-5A3C0903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3" y="3518991"/>
            <a:ext cx="5327650" cy="32625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989F39-DF08-4EA4-5020-3F22631C7214}"/>
              </a:ext>
            </a:extLst>
          </p:cNvPr>
          <p:cNvSpPr/>
          <p:nvPr/>
        </p:nvSpPr>
        <p:spPr>
          <a:xfrm>
            <a:off x="3869268" y="3946210"/>
            <a:ext cx="7513840" cy="7429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Thoughts for a points and a line?</a:t>
            </a:r>
          </a:p>
        </p:txBody>
      </p:sp>
    </p:spTree>
    <p:extLst>
      <p:ext uri="{BB962C8B-B14F-4D97-AF65-F5344CB8AC3E}">
        <p14:creationId xmlns:p14="http://schemas.microsoft.com/office/powerpoint/2010/main" val="370758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geom_line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pic>
        <p:nvPicPr>
          <p:cNvPr id="8" name="Picture 7" descr="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A7BD61D3-3697-FEB6-B6A1-CB0405CAF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07" y="3421044"/>
            <a:ext cx="5440920" cy="33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9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geom_line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pic>
        <p:nvPicPr>
          <p:cNvPr id="8" name="Picture 7" descr="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A7BD61D3-3697-FEB6-B6A1-CB0405CAF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07" y="3421044"/>
            <a:ext cx="5440920" cy="3343746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6BB7B71A-69DD-B056-8A19-BF7D41082A04}"/>
              </a:ext>
            </a:extLst>
          </p:cNvPr>
          <p:cNvSpPr/>
          <p:nvPr/>
        </p:nvSpPr>
        <p:spPr>
          <a:xfrm>
            <a:off x="9695291" y="3935353"/>
            <a:ext cx="2426315" cy="2076955"/>
          </a:xfrm>
          <a:prstGeom prst="wedgeRoundRectCallout">
            <a:avLst>
              <a:gd name="adj1" fmla="val -168370"/>
              <a:gd name="adj2" fmla="val -7902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No upper limit for geometries, but do make things readable!</a:t>
            </a:r>
          </a:p>
        </p:txBody>
      </p:sp>
    </p:spTree>
    <p:extLst>
      <p:ext uri="{BB962C8B-B14F-4D97-AF65-F5344CB8AC3E}">
        <p14:creationId xmlns:p14="http://schemas.microsoft.com/office/powerpoint/2010/main" val="135827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geom_line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pic>
        <p:nvPicPr>
          <p:cNvPr id="8" name="Picture 7" descr="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A7BD61D3-3697-FEB6-B6A1-CB0405CAF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07" y="3421044"/>
            <a:ext cx="5440920" cy="334374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79BC23-E671-0F59-8F72-E4B96B6402C8}"/>
              </a:ext>
            </a:extLst>
          </p:cNvPr>
          <p:cNvSpPr/>
          <p:nvPr/>
        </p:nvSpPr>
        <p:spPr>
          <a:xfrm>
            <a:off x="9314561" y="4472118"/>
            <a:ext cx="2446639" cy="15401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Yikes, what about a smooth line?</a:t>
            </a:r>
          </a:p>
        </p:txBody>
      </p:sp>
    </p:spTree>
    <p:extLst>
      <p:ext uri="{BB962C8B-B14F-4D97-AF65-F5344CB8AC3E}">
        <p14:creationId xmlns:p14="http://schemas.microsoft.com/office/powerpoint/2010/main" val="209095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geom_smooth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pic>
        <p:nvPicPr>
          <p:cNvPr id="7" name="Picture 6" descr="A graph with a line and dots&#10;&#10;Description automatically generated">
            <a:extLst>
              <a:ext uri="{FF2B5EF4-FFF2-40B4-BE49-F238E27FC236}">
                <a16:creationId xmlns:a16="http://schemas.microsoft.com/office/drawing/2014/main" id="{4812555F-E0E3-640A-6D91-AE2023FF0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934" y="3464517"/>
            <a:ext cx="5532395" cy="3343755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62EA3EA-B6E1-2B82-162C-EA3749231B7A}"/>
              </a:ext>
            </a:extLst>
          </p:cNvPr>
          <p:cNvSpPr/>
          <p:nvPr/>
        </p:nvSpPr>
        <p:spPr>
          <a:xfrm>
            <a:off x="10194324" y="4605130"/>
            <a:ext cx="1890584" cy="831843"/>
          </a:xfrm>
          <a:prstGeom prst="wedgeRoundRectCallout">
            <a:avLst>
              <a:gd name="adj1" fmla="val -90724"/>
              <a:gd name="adj2" fmla="val -12021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Regression line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DB188E9-F789-C8A4-8670-E04573D3FFB7}"/>
              </a:ext>
            </a:extLst>
          </p:cNvPr>
          <p:cNvSpPr/>
          <p:nvPr/>
        </p:nvSpPr>
        <p:spPr>
          <a:xfrm>
            <a:off x="9696505" y="5639859"/>
            <a:ext cx="1890584" cy="831843"/>
          </a:xfrm>
          <a:prstGeom prst="wedgeRoundRectCallout">
            <a:avLst>
              <a:gd name="adj1" fmla="val -89417"/>
              <a:gd name="adj2" fmla="val -21082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74617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 what we know about visualizations to </a:t>
            </a:r>
            <a:r>
              <a:rPr lang="en-US" sz="3200" dirty="0" err="1"/>
              <a:t>ggplot</a:t>
            </a:r>
            <a:r>
              <a:rPr lang="en-US" sz="3200" dirty="0"/>
              <a:t> in R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geom_smooth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(se = 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pic>
        <p:nvPicPr>
          <p:cNvPr id="6" name="Picture 5" descr="A graph with a line and dots&#10;&#10;Description automatically generated">
            <a:extLst>
              <a:ext uri="{FF2B5EF4-FFF2-40B4-BE49-F238E27FC236}">
                <a16:creationId xmlns:a16="http://schemas.microsoft.com/office/drawing/2014/main" id="{39FF544A-0E29-9589-83A4-2558D0C92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865" y="3405848"/>
            <a:ext cx="5449330" cy="3266629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DB188E9-F789-C8A4-8670-E04573D3FFB7}"/>
              </a:ext>
            </a:extLst>
          </p:cNvPr>
          <p:cNvSpPr/>
          <p:nvPr/>
        </p:nvSpPr>
        <p:spPr>
          <a:xfrm>
            <a:off x="10033685" y="3583385"/>
            <a:ext cx="1890584" cy="831843"/>
          </a:xfrm>
          <a:prstGeom prst="wedgeRoundRectCallout">
            <a:avLst>
              <a:gd name="adj1" fmla="val -129940"/>
              <a:gd name="adj2" fmla="val -9941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remove error bands</a:t>
            </a:r>
          </a:p>
        </p:txBody>
      </p:sp>
    </p:spTree>
    <p:extLst>
      <p:ext uri="{BB962C8B-B14F-4D97-AF65-F5344CB8AC3E}">
        <p14:creationId xmlns:p14="http://schemas.microsoft.com/office/powerpoint/2010/main" val="428469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geom_smooth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(se = 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pic>
        <p:nvPicPr>
          <p:cNvPr id="6" name="Picture 5" descr="A graph with a line and dots&#10;&#10;Description automatically generated">
            <a:extLst>
              <a:ext uri="{FF2B5EF4-FFF2-40B4-BE49-F238E27FC236}">
                <a16:creationId xmlns:a16="http://schemas.microsoft.com/office/drawing/2014/main" id="{39FF544A-0E29-9589-83A4-2558D0C92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865" y="3405848"/>
            <a:ext cx="5449330" cy="326662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71F9A2-4027-6054-327C-67641ADC8610}"/>
              </a:ext>
            </a:extLst>
          </p:cNvPr>
          <p:cNvSpPr/>
          <p:nvPr/>
        </p:nvSpPr>
        <p:spPr>
          <a:xfrm>
            <a:off x="3680597" y="3814449"/>
            <a:ext cx="7692540" cy="69986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Thoughts for a histogram?</a:t>
            </a:r>
          </a:p>
        </p:txBody>
      </p:sp>
    </p:spTree>
    <p:extLst>
      <p:ext uri="{BB962C8B-B14F-4D97-AF65-F5344CB8AC3E}">
        <p14:creationId xmlns:p14="http://schemas.microsoft.com/office/powerpoint/2010/main" val="412736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geom_histogram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pic>
        <p:nvPicPr>
          <p:cNvPr id="8" name="Picture 7" descr="A graph showing a graph of a city&#10;&#10;Description automatically generated with medium confidence">
            <a:extLst>
              <a:ext uri="{FF2B5EF4-FFF2-40B4-BE49-F238E27FC236}">
                <a16:creationId xmlns:a16="http://schemas.microsoft.com/office/drawing/2014/main" id="{DF3DCAF9-4253-796E-1858-8E29A112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043" y="3429000"/>
            <a:ext cx="5618206" cy="34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7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geom_histogram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pic>
        <p:nvPicPr>
          <p:cNvPr id="8" name="Picture 7" descr="A graph showing a graph of a city&#10;&#10;Description automatically generated with medium confidence">
            <a:extLst>
              <a:ext uri="{FF2B5EF4-FFF2-40B4-BE49-F238E27FC236}">
                <a16:creationId xmlns:a16="http://schemas.microsoft.com/office/drawing/2014/main" id="{DF3DCAF9-4253-796E-1858-8E29A112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043" y="3429000"/>
            <a:ext cx="5618206" cy="3402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1E4B6-1381-3FA6-BEAD-1C909D619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751" y="4605130"/>
            <a:ext cx="9848546" cy="6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40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/>
              <a:t>Last, add </a:t>
            </a:r>
            <a:r>
              <a:rPr lang="en-US" sz="2800" dirty="0" err="1"/>
              <a:t>geom</a:t>
            </a:r>
            <a:r>
              <a:rPr lang="en-US" sz="2800" dirty="0"/>
              <a:t>, which identifies the marks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49862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geom_histogram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binwidth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pic>
        <p:nvPicPr>
          <p:cNvPr id="8" name="Picture 7" descr="A graph showing a graph of a city&#10;&#10;Description automatically generated with medium confidence">
            <a:extLst>
              <a:ext uri="{FF2B5EF4-FFF2-40B4-BE49-F238E27FC236}">
                <a16:creationId xmlns:a16="http://schemas.microsoft.com/office/drawing/2014/main" id="{DF3DCAF9-4253-796E-1858-8E29A112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043" y="3429000"/>
            <a:ext cx="5618206" cy="340213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1136BA-3177-8261-149A-C8579D446014}"/>
              </a:ext>
            </a:extLst>
          </p:cNvPr>
          <p:cNvSpPr/>
          <p:nvPr/>
        </p:nvSpPr>
        <p:spPr>
          <a:xfrm>
            <a:off x="3674876" y="4255197"/>
            <a:ext cx="7692540" cy="69986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Try out some numbers,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375478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Themes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588327" y="1724742"/>
            <a:ext cx="8603673" cy="1117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geom_histogram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binwidth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0.1) +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theme_gray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base_size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= 22)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pic>
        <p:nvPicPr>
          <p:cNvPr id="7" name="Picture 6" descr="A graph of a graph of a number&#10;&#10;Description automatically generated with medium confidence">
            <a:extLst>
              <a:ext uri="{FF2B5EF4-FFF2-40B4-BE49-F238E27FC236}">
                <a16:creationId xmlns:a16="http://schemas.microsoft.com/office/drawing/2014/main" id="{ECB9D54D-103C-0350-408F-10A55DB4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672" y="2980100"/>
            <a:ext cx="6319214" cy="38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49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Themes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588327" y="1724742"/>
            <a:ext cx="8603673" cy="1117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geom_histogram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binwidth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0.1) +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theme_bw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base_size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= 22)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pic>
        <p:nvPicPr>
          <p:cNvPr id="6" name="Picture 5" descr="A graph of a bar graph&#10;&#10;Description automatically generated">
            <a:extLst>
              <a:ext uri="{FF2B5EF4-FFF2-40B4-BE49-F238E27FC236}">
                <a16:creationId xmlns:a16="http://schemas.microsoft.com/office/drawing/2014/main" id="{824322CD-C7EF-87CE-ACE7-D46212E4E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481" y="2749147"/>
            <a:ext cx="7132350" cy="42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Plots as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588327" y="1724742"/>
            <a:ext cx="8603673" cy="1488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plt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geom_histogram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binwidth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0.1) </a:t>
            </a:r>
          </a:p>
          <a:p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plt_bw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&lt;-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plt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theme_bw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base_size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= 22)</a:t>
            </a:r>
          </a:p>
          <a:p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plt_bw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&lt;-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plt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theme_bw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base_size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= 22)</a:t>
            </a:r>
          </a:p>
          <a:p>
            <a:endParaRPr lang="en-US" sz="2000" dirty="0">
              <a:solidFill>
                <a:schemeClr val="tx1"/>
              </a:solidFill>
              <a:highlight>
                <a:srgbClr val="FFFF00"/>
              </a:highlight>
              <a:latin typeface="Courier" pitchFamily="2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pic>
        <p:nvPicPr>
          <p:cNvPr id="7" name="Picture 6" descr="A graph of a city&#10;&#10;Description automatically generated">
            <a:extLst>
              <a:ext uri="{FF2B5EF4-FFF2-40B4-BE49-F238E27FC236}">
                <a16:creationId xmlns:a16="http://schemas.microsoft.com/office/drawing/2014/main" id="{E73B587A-36F4-3E1E-AC61-3F7A732A6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21" y="3842350"/>
            <a:ext cx="3667416" cy="2190402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A0F4C69-A436-B868-0189-F1E6CEBBB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524" y="3842350"/>
            <a:ext cx="3888214" cy="2352262"/>
          </a:xfrm>
          <a:prstGeom prst="rect">
            <a:avLst/>
          </a:prstGeom>
        </p:spPr>
      </p:pic>
      <p:pic>
        <p:nvPicPr>
          <p:cNvPr id="12" name="Picture 11" descr="A graph of a graph&#10;&#10;Description automatically generated">
            <a:extLst>
              <a:ext uri="{FF2B5EF4-FFF2-40B4-BE49-F238E27FC236}">
                <a16:creationId xmlns:a16="http://schemas.microsoft.com/office/drawing/2014/main" id="{EABB6E41-0918-768D-CAAD-B1593507E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421" y="3830595"/>
            <a:ext cx="4134458" cy="24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01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8129143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Your Turn!</a:t>
            </a:r>
          </a:p>
          <a:p>
            <a:r>
              <a:rPr lang="en-US" sz="2400" dirty="0"/>
              <a:t>Upload the drinking-</a:t>
            </a:r>
            <a:r>
              <a:rPr lang="en-US" sz="2400" dirty="0" err="1"/>
              <a:t>water.csv</a:t>
            </a:r>
            <a:r>
              <a:rPr lang="en-US" sz="2400" dirty="0"/>
              <a:t> on the course website (under Labs) to your R Studio workspace </a:t>
            </a:r>
          </a:p>
          <a:p>
            <a:endParaRPr lang="en-US" sz="2400" dirty="0"/>
          </a:p>
          <a:p>
            <a:r>
              <a:rPr lang="en-US" sz="2400" dirty="0"/>
              <a:t>Use </a:t>
            </a:r>
            <a:r>
              <a:rPr lang="en-US" sz="2400" dirty="0" err="1"/>
              <a:t>ggplot</a:t>
            </a:r>
            <a:r>
              <a:rPr lang="en-US" sz="2400" dirty="0"/>
              <a:t> to make a scatterplot of “# of Residential Connections” versus “Winter / Year Round Population Served”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Put “# of Residential Connections”  on the x-axis </a:t>
            </a:r>
          </a:p>
          <a:p>
            <a:pPr lvl="1"/>
            <a:r>
              <a:rPr lang="en-US" sz="2400" dirty="0"/>
              <a:t>Hint: To refer to a variable with spaces in the name use ` around the name. Ex. x = ` “# of Residential Connections`</a:t>
            </a:r>
          </a:p>
          <a:p>
            <a:pPr lvl="1"/>
            <a:endParaRPr lang="en-US" sz="2400" dirty="0"/>
          </a:p>
          <a:p>
            <a:r>
              <a:rPr lang="en-US" sz="2600" dirty="0"/>
              <a:t>What do you notice in the scatterplot? 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5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Library for creating plots in R</a:t>
            </a:r>
          </a:p>
          <a:p>
            <a:r>
              <a:rPr lang="en-US" sz="3200" dirty="0"/>
              <a:t>The “gg” stand for </a:t>
            </a:r>
            <a:r>
              <a:rPr lang="en-US" sz="3200" b="1" dirty="0"/>
              <a:t>g</a:t>
            </a:r>
            <a:r>
              <a:rPr lang="en-US" sz="3200" dirty="0"/>
              <a:t>rammar of </a:t>
            </a:r>
            <a:r>
              <a:rPr lang="en-US" sz="3200" b="1" dirty="0"/>
              <a:t>g</a:t>
            </a:r>
            <a:r>
              <a:rPr lang="en-US" sz="3200" dirty="0"/>
              <a:t>raphics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Big idea behind a grammar of graphics:</a:t>
            </a:r>
          </a:p>
          <a:p>
            <a:r>
              <a:rPr lang="en-US" sz="3200" dirty="0"/>
              <a:t>Independently specify plot building blocks and combine them to create graphical displays</a:t>
            </a:r>
          </a:p>
        </p:txBody>
      </p:sp>
    </p:spTree>
    <p:extLst>
      <p:ext uri="{BB962C8B-B14F-4D97-AF65-F5344CB8AC3E}">
        <p14:creationId xmlns:p14="http://schemas.microsoft.com/office/powerpoint/2010/main" val="153839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F2B7BE-EF7D-0593-21B8-0C89861A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417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1CF0967-14D2-5EB2-B931-0C256107B97D}"/>
              </a:ext>
            </a:extLst>
          </p:cNvPr>
          <p:cNvSpPr/>
          <p:nvPr/>
        </p:nvSpPr>
        <p:spPr>
          <a:xfrm>
            <a:off x="4308764" y="1884218"/>
            <a:ext cx="6192981" cy="1302325"/>
          </a:xfrm>
          <a:prstGeom prst="frame">
            <a:avLst>
              <a:gd name="adj1" fmla="val 559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6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1CF0967-14D2-5EB2-B931-0C256107B97D}"/>
              </a:ext>
            </a:extLst>
          </p:cNvPr>
          <p:cNvSpPr/>
          <p:nvPr/>
        </p:nvSpPr>
        <p:spPr>
          <a:xfrm>
            <a:off x="4308764" y="1884218"/>
            <a:ext cx="6192981" cy="1302325"/>
          </a:xfrm>
          <a:prstGeom prst="frame">
            <a:avLst>
              <a:gd name="adj1" fmla="val 559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E1850-F814-AD13-5428-33090F244FD2}"/>
              </a:ext>
            </a:extLst>
          </p:cNvPr>
          <p:cNvSpPr/>
          <p:nvPr/>
        </p:nvSpPr>
        <p:spPr>
          <a:xfrm>
            <a:off x="3869269" y="4475362"/>
            <a:ext cx="7103532" cy="1177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(data,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()) 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_*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82B69B9-96DD-A1C8-E0D5-61067214E9BE}"/>
              </a:ext>
            </a:extLst>
          </p:cNvPr>
          <p:cNvSpPr/>
          <p:nvPr/>
        </p:nvSpPr>
        <p:spPr>
          <a:xfrm>
            <a:off x="5645519" y="6256532"/>
            <a:ext cx="2790832" cy="425866"/>
          </a:xfrm>
          <a:prstGeom prst="wedgeRoundRectCallout">
            <a:avLst>
              <a:gd name="adj1" fmla="val -80179"/>
              <a:gd name="adj2" fmla="val -27909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geometric object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91BDA69-C33C-B2C4-D367-17AF889E3A13}"/>
              </a:ext>
            </a:extLst>
          </p:cNvPr>
          <p:cNvSpPr/>
          <p:nvPr/>
        </p:nvSpPr>
        <p:spPr>
          <a:xfrm>
            <a:off x="8436351" y="5005296"/>
            <a:ext cx="3173758" cy="522668"/>
          </a:xfrm>
          <a:prstGeom prst="wedgeRoundRectCallout">
            <a:avLst>
              <a:gd name="adj1" fmla="val -100016"/>
              <a:gd name="adj2" fmla="val -7353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aesthetic mapping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7A7B46A-E982-1ED7-F310-81A0CC8DCED3}"/>
              </a:ext>
            </a:extLst>
          </p:cNvPr>
          <p:cNvSpPr/>
          <p:nvPr/>
        </p:nvSpPr>
        <p:spPr>
          <a:xfrm>
            <a:off x="6169167" y="5128987"/>
            <a:ext cx="1003512" cy="398977"/>
          </a:xfrm>
          <a:prstGeom prst="wedgeRoundRectCallout">
            <a:avLst>
              <a:gd name="adj1" fmla="val -94178"/>
              <a:gd name="adj2" fmla="val -11957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3012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1CF0967-14D2-5EB2-B931-0C256107B97D}"/>
              </a:ext>
            </a:extLst>
          </p:cNvPr>
          <p:cNvSpPr/>
          <p:nvPr/>
        </p:nvSpPr>
        <p:spPr>
          <a:xfrm>
            <a:off x="4308764" y="1884218"/>
            <a:ext cx="6192981" cy="1302325"/>
          </a:xfrm>
          <a:prstGeom prst="frame">
            <a:avLst>
              <a:gd name="adj1" fmla="val 559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E1850-F814-AD13-5428-33090F244FD2}"/>
              </a:ext>
            </a:extLst>
          </p:cNvPr>
          <p:cNvSpPr/>
          <p:nvPr/>
        </p:nvSpPr>
        <p:spPr>
          <a:xfrm>
            <a:off x="3869269" y="4475362"/>
            <a:ext cx="7103532" cy="1177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(data,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()) 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_*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82B69B9-96DD-A1C8-E0D5-61067214E9BE}"/>
              </a:ext>
            </a:extLst>
          </p:cNvPr>
          <p:cNvSpPr/>
          <p:nvPr/>
        </p:nvSpPr>
        <p:spPr>
          <a:xfrm>
            <a:off x="5645519" y="6256532"/>
            <a:ext cx="2790832" cy="425866"/>
          </a:xfrm>
          <a:prstGeom prst="wedgeRoundRectCallout">
            <a:avLst>
              <a:gd name="adj1" fmla="val -80179"/>
              <a:gd name="adj2" fmla="val -27909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geometric object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91BDA69-C33C-B2C4-D367-17AF889E3A13}"/>
              </a:ext>
            </a:extLst>
          </p:cNvPr>
          <p:cNvSpPr/>
          <p:nvPr/>
        </p:nvSpPr>
        <p:spPr>
          <a:xfrm>
            <a:off x="8436351" y="5005296"/>
            <a:ext cx="3173758" cy="522668"/>
          </a:xfrm>
          <a:prstGeom prst="wedgeRoundRectCallout">
            <a:avLst>
              <a:gd name="adj1" fmla="val -100016"/>
              <a:gd name="adj2" fmla="val -7353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aesthetic mapping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7A7B46A-E982-1ED7-F310-81A0CC8DCED3}"/>
              </a:ext>
            </a:extLst>
          </p:cNvPr>
          <p:cNvSpPr/>
          <p:nvPr/>
        </p:nvSpPr>
        <p:spPr>
          <a:xfrm>
            <a:off x="6169167" y="5128987"/>
            <a:ext cx="1003512" cy="398977"/>
          </a:xfrm>
          <a:prstGeom prst="wedgeRoundRectCallout">
            <a:avLst>
              <a:gd name="adj1" fmla="val -94178"/>
              <a:gd name="adj2" fmla="val -11957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E99FC5-661A-72A9-DA3F-A6F7C1FBF37A}"/>
              </a:ext>
            </a:extLst>
          </p:cNvPr>
          <p:cNvSpPr/>
          <p:nvPr/>
        </p:nvSpPr>
        <p:spPr>
          <a:xfrm>
            <a:off x="3869268" y="3186543"/>
            <a:ext cx="7513840" cy="349585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Sound Familiar?</a:t>
            </a:r>
          </a:p>
          <a:p>
            <a:endParaRPr lang="en-US" sz="2800" dirty="0"/>
          </a:p>
          <a:p>
            <a:r>
              <a:rPr lang="en-US" sz="2800" dirty="0"/>
              <a:t>Marks					Channels</a:t>
            </a:r>
          </a:p>
        </p:txBody>
      </p:sp>
      <p:pic>
        <p:nvPicPr>
          <p:cNvPr id="11" name="Picture 10" descr="A close-up of a graph&#10;&#10;Description automatically generated">
            <a:extLst>
              <a:ext uri="{FF2B5EF4-FFF2-40B4-BE49-F238E27FC236}">
                <a16:creationId xmlns:a16="http://schemas.microsoft.com/office/drawing/2014/main" id="{86B43286-ABEF-8785-ADE0-79E11CE40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753" y="4789922"/>
            <a:ext cx="2595530" cy="1476084"/>
          </a:xfrm>
          <a:prstGeom prst="rect">
            <a:avLst/>
          </a:prstGeom>
        </p:spPr>
      </p:pic>
      <p:pic>
        <p:nvPicPr>
          <p:cNvPr id="13" name="Picture 12" descr="A diagram of different colors and shapes&#10;&#10;Description automatically generated">
            <a:extLst>
              <a:ext uri="{FF2B5EF4-FFF2-40B4-BE49-F238E27FC236}">
                <a16:creationId xmlns:a16="http://schemas.microsoft.com/office/drawing/2014/main" id="{1817A2AD-8024-0EB4-2057-4849222A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885" y="3412687"/>
            <a:ext cx="2301613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9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Data</a:t>
            </a:r>
          </a:p>
          <a:p>
            <a:r>
              <a:rPr lang="en-US" sz="2600" dirty="0"/>
              <a:t>First argument to </a:t>
            </a:r>
            <a:r>
              <a:rPr lang="en-US" sz="2600" dirty="0" err="1">
                <a:latin typeface="Courier" pitchFamily="2" charset="0"/>
              </a:rPr>
              <a:t>ggplot</a:t>
            </a:r>
            <a:r>
              <a:rPr lang="en-US" sz="2600" dirty="0"/>
              <a:t> is the data you want to plot</a:t>
            </a:r>
          </a:p>
          <a:p>
            <a:r>
              <a:rPr lang="en-US" sz="2600" dirty="0"/>
              <a:t>We will use the iris dataset</a:t>
            </a:r>
          </a:p>
          <a:p>
            <a:r>
              <a:rPr lang="en-US" sz="2600" dirty="0"/>
              <a:t>Open a new R Markdown and take a glimpse at the iris dataset 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B04E4A-F923-AFF9-BCFC-20BA2BEB1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7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Data</a:t>
            </a:r>
          </a:p>
          <a:p>
            <a:r>
              <a:rPr lang="en-US" sz="2600" dirty="0"/>
              <a:t>First argument to </a:t>
            </a:r>
            <a:r>
              <a:rPr lang="en-US" sz="2600" dirty="0" err="1">
                <a:latin typeface="Courier" pitchFamily="2" charset="0"/>
              </a:rPr>
              <a:t>ggplot</a:t>
            </a:r>
            <a:r>
              <a:rPr lang="en-US" sz="2600" dirty="0"/>
              <a:t> is the data you want to plot</a:t>
            </a:r>
          </a:p>
          <a:p>
            <a:r>
              <a:rPr lang="en-US" sz="2600" dirty="0"/>
              <a:t>We will use the iris dataset</a:t>
            </a:r>
          </a:p>
          <a:p>
            <a:r>
              <a:rPr lang="en-US" sz="2600" dirty="0"/>
              <a:t>Open a new R Markdown and take a glimpse at the iris dataset </a:t>
            </a:r>
          </a:p>
          <a:p>
            <a:r>
              <a:rPr lang="en-US" sz="2600" dirty="0"/>
              <a:t>Let’s make a plot with this dataset 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B04E4A-F923-AFF9-BCFC-20BA2BEB1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49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1240</Words>
  <Application>Microsoft Macintosh PowerPoint</Application>
  <PresentationFormat>Widescreen</PresentationFormat>
  <Paragraphs>172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Corbel</vt:lpstr>
      <vt:lpstr>Courier</vt:lpstr>
      <vt:lpstr>Wingdings 2</vt:lpstr>
      <vt:lpstr>Frame</vt:lpstr>
      <vt:lpstr>Data Science for Everyone – Grammar of Graphics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20</cp:revision>
  <dcterms:created xsi:type="dcterms:W3CDTF">2023-08-03T18:49:17Z</dcterms:created>
  <dcterms:modified xsi:type="dcterms:W3CDTF">2023-09-20T18:06:18Z</dcterms:modified>
</cp:coreProperties>
</file>