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445" r:id="rId3"/>
    <p:sldId id="257" r:id="rId4"/>
    <p:sldId id="372" r:id="rId5"/>
    <p:sldId id="410" r:id="rId6"/>
    <p:sldId id="399" r:id="rId7"/>
    <p:sldId id="403" r:id="rId8"/>
    <p:sldId id="412" r:id="rId9"/>
    <p:sldId id="401" r:id="rId10"/>
    <p:sldId id="411" r:id="rId11"/>
    <p:sldId id="413" r:id="rId12"/>
    <p:sldId id="258" r:id="rId13"/>
    <p:sldId id="414" r:id="rId14"/>
    <p:sldId id="419" r:id="rId15"/>
    <p:sldId id="319" r:id="rId16"/>
    <p:sldId id="415" r:id="rId17"/>
    <p:sldId id="416" r:id="rId18"/>
    <p:sldId id="417" r:id="rId19"/>
    <p:sldId id="379" r:id="rId20"/>
    <p:sldId id="380" r:id="rId21"/>
    <p:sldId id="418" r:id="rId22"/>
    <p:sldId id="404" r:id="rId23"/>
    <p:sldId id="409" r:id="rId24"/>
    <p:sldId id="4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B413AC5F-A975-A886-9438-918048B89FDF}"/>
              </a:ext>
            </a:extLst>
          </p:cNvPr>
          <p:cNvSpPr/>
          <p:nvPr/>
        </p:nvSpPr>
        <p:spPr>
          <a:xfrm>
            <a:off x="6719455" y="3429000"/>
            <a:ext cx="3588327" cy="5334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AFAD8-2EB3-648E-381B-35760531EEBA}"/>
              </a:ext>
            </a:extLst>
          </p:cNvPr>
          <p:cNvSpPr txBox="1"/>
          <p:nvPr/>
        </p:nvSpPr>
        <p:spPr>
          <a:xfrm>
            <a:off x="5620774" y="3083383"/>
            <a:ext cx="4996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0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FA52-82B4-6BD8-D3A9-D91A2975F4D6}"/>
              </a:ext>
            </a:extLst>
          </p:cNvPr>
          <p:cNvSpPr txBox="1"/>
          <p:nvPr/>
        </p:nvSpPr>
        <p:spPr>
          <a:xfrm>
            <a:off x="5644099" y="4711318"/>
            <a:ext cx="49961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(“hello”)</a:t>
            </a:r>
          </a:p>
          <a:p>
            <a:r>
              <a:rPr lang="en-US" sz="4400" b="1" dirty="0">
                <a:latin typeface="Courier" pitchFamily="2" charset="0"/>
              </a:rPr>
              <a:t>&gt; 5</a:t>
            </a:r>
            <a:endParaRPr lang="en-US" sz="4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4194D1A-13DE-1F73-43D6-8A3D553A135B}"/>
              </a:ext>
            </a:extLst>
          </p:cNvPr>
          <p:cNvSpPr/>
          <p:nvPr/>
        </p:nvSpPr>
        <p:spPr>
          <a:xfrm rot="830444">
            <a:off x="5224005" y="4658432"/>
            <a:ext cx="1885655" cy="13767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FA52-82B4-6BD8-D3A9-D91A2975F4D6}"/>
              </a:ext>
            </a:extLst>
          </p:cNvPr>
          <p:cNvSpPr txBox="1"/>
          <p:nvPr/>
        </p:nvSpPr>
        <p:spPr>
          <a:xfrm>
            <a:off x="5644099" y="4711318"/>
            <a:ext cx="49961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(“hello”)</a:t>
            </a:r>
          </a:p>
          <a:p>
            <a:r>
              <a:rPr lang="en-US" sz="4400" b="1" dirty="0">
                <a:latin typeface="Courier" pitchFamily="2" charset="0"/>
              </a:rPr>
              <a:t>&gt; 5</a:t>
            </a:r>
            <a:endParaRPr lang="en-US" sz="4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016C12-E276-371A-291D-43C78D2DEBFE}"/>
              </a:ext>
            </a:extLst>
          </p:cNvPr>
          <p:cNvCxnSpPr/>
          <p:nvPr/>
        </p:nvCxnSpPr>
        <p:spPr>
          <a:xfrm flipH="1">
            <a:off x="6941127" y="4711318"/>
            <a:ext cx="3228109" cy="10137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10615" y="3719170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04342" y="4751598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725649" y="4132902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		x =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616621" y="3857361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5782043" y="4732173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 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157613" y="4113477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3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783" y="864108"/>
            <a:ext cx="8354290" cy="5120640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4400" dirty="0" err="1">
                <a:latin typeface="Courier" pitchFamily="2" charset="0"/>
              </a:rPr>
              <a:t>myStrLen</a:t>
            </a:r>
            <a:r>
              <a:rPr lang="en-US" sz="4400" dirty="0">
                <a:latin typeface="Courier" pitchFamily="2" charset="0"/>
              </a:rPr>
              <a:t> =</a:t>
            </a:r>
            <a:r>
              <a:rPr lang="en-US" sz="5400" dirty="0">
                <a:latin typeface="Courier" pitchFamily="2" charset="0"/>
              </a:rPr>
              <a:t>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553650" y="3441862"/>
            <a:ext cx="2346520" cy="1290311"/>
            <a:chOff x="2225010" y="3008880"/>
            <a:chExt cx="2346520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225010" y="3468194"/>
              <a:ext cx="1467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558240" y="4450091"/>
            <a:ext cx="219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</a:t>
            </a:r>
            <a:endParaRPr lang="en-US" sz="24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14813" y="3831395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253" y="3151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Python has a built-in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that allows us to ask the user to type in information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 takes in a value, which will be printed to the console as a prompt: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30" y="2673361"/>
            <a:ext cx="8346018" cy="344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4631962"/>
            <a:ext cx="8350225" cy="29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quiz (</a:t>
            </a:r>
            <a:r>
              <a:rPr lang="en-US" sz="2400"/>
              <a:t>on PLATO) is </a:t>
            </a:r>
            <a:r>
              <a:rPr lang="en-US" sz="2400" dirty="0"/>
              <a:t>out today! </a:t>
            </a:r>
          </a:p>
          <a:p>
            <a:r>
              <a:rPr lang="en-US" sz="2400" dirty="0"/>
              <a:t>Quizzes (and </a:t>
            </a:r>
            <a:r>
              <a:rPr lang="en-US" sz="2400" dirty="0" err="1"/>
              <a:t>homeworks</a:t>
            </a:r>
            <a:r>
              <a:rPr lang="en-US" sz="2400" dirty="0"/>
              <a:t>) are </a:t>
            </a:r>
            <a:r>
              <a:rPr lang="en-US" sz="2400" i="1" dirty="0"/>
              <a:t>week long </a:t>
            </a:r>
            <a:r>
              <a:rPr lang="en-US" sz="2400" dirty="0"/>
              <a:t>assignments; expect to spend 5-7 hours on them (this is standard for a college class) </a:t>
            </a:r>
          </a:p>
        </p:txBody>
      </p:sp>
    </p:spTree>
    <p:extLst>
      <p:ext uri="{BB962C8B-B14F-4D97-AF65-F5344CB8AC3E}">
        <p14:creationId xmlns:p14="http://schemas.microsoft.com/office/powerpoint/2010/main" val="4006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general, we will want to </a:t>
            </a:r>
            <a:r>
              <a:rPr lang="en-US" sz="2800" b="1" dirty="0"/>
              <a:t>save</a:t>
            </a:r>
            <a:r>
              <a:rPr lang="en-US" sz="2800" dirty="0"/>
              <a:t> what the user enters so we can do something with it</a:t>
            </a:r>
          </a:p>
          <a:p>
            <a:r>
              <a:rPr lang="en-US" sz="2800" dirty="0"/>
              <a:t>This means we need to </a:t>
            </a:r>
            <a:r>
              <a:rPr lang="en-US" sz="2800" b="1" dirty="0"/>
              <a:t>assign</a:t>
            </a:r>
            <a:r>
              <a:rPr lang="en-US" sz="2800" dirty="0"/>
              <a:t> the value </a:t>
            </a:r>
            <a:r>
              <a:rPr lang="en-US" sz="2800" b="1" dirty="0"/>
              <a:t>returned</a:t>
            </a:r>
            <a:r>
              <a:rPr lang="en-US" sz="2800" dirty="0"/>
              <a:t> by the 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to some variable, e.g.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26" y="2621830"/>
            <a:ext cx="8763751" cy="36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27" y="4572074"/>
            <a:ext cx="8797918" cy="30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Modify your program from earlier to work for any string</a:t>
            </a:r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253" y="3226632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3CA75AB3-2307-6388-2792-6F4AE1B6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0263" y="2620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800" dirty="0"/>
              <a:t>The user’s input is always returned as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, even if they enter only numeric characters</a:t>
            </a:r>
          </a:p>
          <a:p>
            <a:r>
              <a:rPr lang="en-US" sz="2800" dirty="0"/>
              <a:t>If we want Python to interpret it as a number, we can use the</a:t>
            </a:r>
            <a:r>
              <a:rPr lang="en-US" sz="2800" b="1" dirty="0">
                <a:latin typeface="Courier" pitchFamily="2" charset="0"/>
              </a:rPr>
              <a:t>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Then we can manipulate </a:t>
            </a:r>
            <a:r>
              <a:rPr lang="en-US" sz="2800" dirty="0">
                <a:latin typeface="Courier" pitchFamily="2" charset="0"/>
              </a:rPr>
              <a:t>x</a:t>
            </a:r>
            <a:r>
              <a:rPr lang="en-US" sz="2800" dirty="0"/>
              <a:t> using mathematical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40" y="2848900"/>
            <a:ext cx="7669655" cy="28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AEE-DE19-4F44-8F08-7088501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2230-E58C-B047-AEC8-47D7E40A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2509"/>
            <a:ext cx="7315200" cy="6276109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In small groups, write a program that asks the user to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two strings: 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word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number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appropriate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(remember: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eval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will return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numeric value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b="1" dirty="0">
                <a:latin typeface="Courier" pitchFamily="2" charset="0"/>
              </a:rPr>
              <a:t>word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user-specified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times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Note: try multiplying a string by an int and see what happens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 Also ask the user to input a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character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 single letter or symbol), and use that to print a banner around the repeated word</a:t>
            </a:r>
          </a:p>
        </p:txBody>
      </p:sp>
    </p:spTree>
    <p:extLst>
      <p:ext uri="{BB962C8B-B14F-4D97-AF65-F5344CB8AC3E}">
        <p14:creationId xmlns:p14="http://schemas.microsoft.com/office/powerpoint/2010/main" val="309467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470067-8DDE-9891-398B-D55D93E33ACF}"/>
              </a:ext>
            </a:extLst>
          </p:cNvPr>
          <p:cNvSpPr txBox="1">
            <a:spLocks/>
          </p:cNvSpPr>
          <p:nvPr/>
        </p:nvSpPr>
        <p:spPr>
          <a:xfrm>
            <a:off x="3868599" y="254000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47556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 how to get user input </a:t>
            </a:r>
          </a:p>
          <a:p>
            <a:r>
              <a:rPr lang="en-US" sz="2800" dirty="0"/>
              <a:t>Write a </a:t>
            </a:r>
            <a:r>
              <a:rPr lang="en-US" sz="2800"/>
              <a:t>few programs 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704EA-3E37-F549-AD40-56202746C5C8}"/>
              </a:ext>
            </a:extLst>
          </p:cNvPr>
          <p:cNvSpPr/>
          <p:nvPr/>
        </p:nvSpPr>
        <p:spPr>
          <a:xfrm>
            <a:off x="3869268" y="5074723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7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39-6D45-354A-B0CA-8B682F3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34A1-D99D-D44C-8A02-464A1E7E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Write a short program that prints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CAIS117 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</p:txBody>
      </p:sp>
    </p:spTree>
    <p:extLst>
      <p:ext uri="{BB962C8B-B14F-4D97-AF65-F5344CB8AC3E}">
        <p14:creationId xmlns:p14="http://schemas.microsoft.com/office/powerpoint/2010/main" val="23809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3" y="2544579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</p:spTree>
    <p:extLst>
      <p:ext uri="{BB962C8B-B14F-4D97-AF65-F5344CB8AC3E}">
        <p14:creationId xmlns:p14="http://schemas.microsoft.com/office/powerpoint/2010/main" val="238588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036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B134A-B69D-C952-9865-C1FA238A52DD}"/>
              </a:ext>
            </a:extLst>
          </p:cNvPr>
          <p:cNvSpPr/>
          <p:nvPr/>
        </p:nvSpPr>
        <p:spPr>
          <a:xfrm>
            <a:off x="3989189" y="5212080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00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531</TotalTime>
  <Words>984</Words>
  <Application>Microsoft Macintosh PowerPoint</Application>
  <PresentationFormat>Widescreen</PresentationFormat>
  <Paragraphs>153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Courier</vt:lpstr>
      <vt:lpstr>Menlo</vt:lpstr>
      <vt:lpstr>Wingdings 2</vt:lpstr>
      <vt:lpstr>Frame</vt:lpstr>
      <vt:lpstr>Intro to Coding with Python– User Input</vt:lpstr>
      <vt:lpstr>Reminder!</vt:lpstr>
      <vt:lpstr>Plan for Today</vt:lpstr>
      <vt:lpstr>Recall: the print() function</vt:lpstr>
      <vt:lpstr>Recall: the print() function</vt:lpstr>
      <vt:lpstr>Practice</vt:lpstr>
      <vt:lpstr>Discussion</vt:lpstr>
      <vt:lpstr>Discussion</vt:lpstr>
      <vt:lpstr>Another function: len()</vt:lpstr>
      <vt:lpstr>Another function: len()</vt:lpstr>
      <vt:lpstr>Another function: len()</vt:lpstr>
      <vt:lpstr>Back to the 4 basic tasks</vt:lpstr>
      <vt:lpstr>Back to the 4 basic tasks</vt:lpstr>
      <vt:lpstr>Back to the 4 basic tasks</vt:lpstr>
      <vt:lpstr>Recall: variables</vt:lpstr>
      <vt:lpstr>Recall: variables</vt:lpstr>
      <vt:lpstr>Recall: variables</vt:lpstr>
      <vt:lpstr>Discussion</vt:lpstr>
      <vt:lpstr>The input() function</vt:lpstr>
      <vt:lpstr>The input() function</vt:lpstr>
      <vt:lpstr>Discussion</vt:lpstr>
      <vt:lpstr>Note: The eval() function</vt:lpstr>
      <vt:lpstr>Putting it all together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24</cp:revision>
  <dcterms:created xsi:type="dcterms:W3CDTF">2023-08-03T18:49:17Z</dcterms:created>
  <dcterms:modified xsi:type="dcterms:W3CDTF">2024-02-02T11:30:12Z</dcterms:modified>
</cp:coreProperties>
</file>