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4"/>
  </p:notesMasterIdLst>
  <p:sldIdLst>
    <p:sldId id="256" r:id="rId2"/>
    <p:sldId id="257" r:id="rId3"/>
    <p:sldId id="320" r:id="rId4"/>
    <p:sldId id="367" r:id="rId5"/>
    <p:sldId id="346" r:id="rId6"/>
    <p:sldId id="395" r:id="rId7"/>
    <p:sldId id="338" r:id="rId8"/>
    <p:sldId id="368" r:id="rId9"/>
    <p:sldId id="337" r:id="rId10"/>
    <p:sldId id="348" r:id="rId11"/>
    <p:sldId id="349" r:id="rId12"/>
    <p:sldId id="396" r:id="rId13"/>
    <p:sldId id="353" r:id="rId14"/>
    <p:sldId id="397" r:id="rId15"/>
    <p:sldId id="398" r:id="rId16"/>
    <p:sldId id="399" r:id="rId17"/>
    <p:sldId id="356" r:id="rId18"/>
    <p:sldId id="357" r:id="rId19"/>
    <p:sldId id="358" r:id="rId20"/>
    <p:sldId id="359" r:id="rId21"/>
    <p:sldId id="360" r:id="rId22"/>
    <p:sldId id="3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86169"/>
  </p:normalViewPr>
  <p:slideViewPr>
    <p:cSldViewPr snapToGrid="0">
      <p:cViewPr varScale="1">
        <p:scale>
          <a:sx n="92" d="100"/>
          <a:sy n="92" d="100"/>
        </p:scale>
        <p:origin x="1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81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0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0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Coding with Python– Mathematical Operators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6BE0-7660-A949-8AAF-53C55053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15-minute exercise</a:t>
            </a:r>
            <a:r>
              <a:rPr lang="en-US" dirty="0"/>
              <a:t>: dollars and cents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BD7BA-4553-0C45-B9EF-60EE658AB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Use </a:t>
            </a:r>
            <a:r>
              <a:rPr lang="en-US" sz="2400" b="1" dirty="0"/>
              <a:t>built-in functions</a:t>
            </a:r>
            <a:r>
              <a:rPr lang="en-US" sz="2400" dirty="0"/>
              <a:t> and functions from the </a:t>
            </a:r>
            <a:r>
              <a:rPr lang="en-US" sz="2400" b="1" dirty="0">
                <a:latin typeface="Courier" pitchFamily="2" charset="0"/>
              </a:rPr>
              <a:t>math</a:t>
            </a:r>
            <a:r>
              <a:rPr lang="en-US" sz="2400" b="1" dirty="0"/>
              <a:t> module </a:t>
            </a:r>
            <a:r>
              <a:rPr lang="en-US" sz="2400" dirty="0"/>
              <a:t>to take 3 prices, calculate their sum, and output their total formatted like this: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F9EE9-258A-2544-8536-F24B7D484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818" y="3760082"/>
            <a:ext cx="8674100" cy="27051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43AE87C-7B73-6BED-28AD-F921B6E5AC44}"/>
              </a:ext>
            </a:extLst>
          </p:cNvPr>
          <p:cNvGrpSpPr/>
          <p:nvPr/>
        </p:nvGrpSpPr>
        <p:grpSpPr>
          <a:xfrm>
            <a:off x="3924710" y="419280"/>
            <a:ext cx="7204316" cy="1854114"/>
            <a:chOff x="5116286" y="4136571"/>
            <a:chExt cx="3938635" cy="166147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D20E4C-3374-61B8-C09B-3473367806AF}"/>
                </a:ext>
              </a:extLst>
            </p:cNvPr>
            <p:cNvSpPr/>
            <p:nvPr/>
          </p:nvSpPr>
          <p:spPr>
            <a:xfrm>
              <a:off x="5116286" y="4136571"/>
              <a:ext cx="3938635" cy="1661478"/>
            </a:xfrm>
            <a:prstGeom prst="rect">
              <a:avLst/>
            </a:prstGeom>
            <a:grpFill/>
            <a:ln>
              <a:solidFill>
                <a:srgbClr val="2E3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8F4CE3-74D0-BD98-A3DC-5BEC652B9189}"/>
                </a:ext>
              </a:extLst>
            </p:cNvPr>
            <p:cNvSpPr/>
            <p:nvPr/>
          </p:nvSpPr>
          <p:spPr>
            <a:xfrm>
              <a:off x="5116286" y="4242151"/>
              <a:ext cx="3831775" cy="146173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285750" indent="-22225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altLang="en-US" sz="2000" dirty="0">
                  <a:solidFill>
                    <a:schemeClr val="bg1">
                      <a:lumMod val="50000"/>
                    </a:schemeClr>
                  </a:solidFill>
                </a:rPr>
                <a:t>In Python, modules are just files containing Python definitions and statements (ex. </a:t>
              </a:r>
              <a:r>
                <a:rPr lang="en-US" altLang="en-US" sz="2000" b="1" i="1" dirty="0" err="1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math</a:t>
              </a:r>
              <a:r>
                <a:rPr lang="en-US" altLang="en-US" sz="2000" b="1" dirty="0" err="1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.py</a:t>
              </a:r>
              <a:r>
                <a:rPr lang="en-US" altLang="en-US" sz="200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</a:p>
            <a:p>
              <a:pPr marL="285750" indent="-22225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altLang="en-US" sz="2000" dirty="0">
                  <a:solidFill>
                    <a:schemeClr val="bg1">
                      <a:lumMod val="50000"/>
                    </a:schemeClr>
                  </a:solidFill>
                </a:rPr>
                <a:t>These can be imported using </a:t>
              </a:r>
              <a:r>
                <a:rPr lang="en-US" altLang="en-US" sz="2000" b="1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import </a:t>
              </a:r>
              <a:r>
                <a:rPr lang="en-US" altLang="en-US" sz="2000" b="1" i="1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math</a:t>
              </a:r>
              <a:endParaRPr lang="en-US" altLang="en-US" sz="2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2225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altLang="en-US" sz="2000" dirty="0">
                  <a:solidFill>
                    <a:schemeClr val="bg1">
                      <a:lumMod val="50000"/>
                    </a:schemeClr>
                  </a:solidFill>
                </a:rPr>
                <a:t>To access </a:t>
              </a:r>
              <a:r>
                <a:rPr lang="en-US" altLang="en-US" sz="2000" b="1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math</a:t>
              </a:r>
              <a:r>
                <a:rPr lang="en-US" altLang="en-US" sz="2000" dirty="0">
                  <a:solidFill>
                    <a:schemeClr val="bg1">
                      <a:lumMod val="50000"/>
                    </a:schemeClr>
                  </a:solidFill>
                </a:rPr>
                <a:t>’s functions, type </a:t>
              </a:r>
              <a:r>
                <a:rPr lang="en-US" altLang="en-US" sz="2000" b="1" i="1" dirty="0" err="1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math.function</a:t>
              </a:r>
              <a:r>
                <a:rPr lang="en-US" altLang="en-US" sz="2000" b="1" i="1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()</a:t>
              </a:r>
              <a:endParaRPr 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0589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8EE2F14-89E1-6740-8BCE-901F6BDF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What we have now: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What we probably want: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6C55E-CEFE-6F49-9A01-91F1D64E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Finishing touches…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59E3EF-A095-DF4B-A82E-86C4CBD49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818" y="3554293"/>
            <a:ext cx="8674100" cy="2705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943681-A237-0649-869B-633DE3EF6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981" y="1123837"/>
            <a:ext cx="8674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43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8EE2F14-89E1-6740-8BCE-901F6BDF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What we have now: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What we probably want: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6C55E-CEFE-6F49-9A01-91F1D64E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Finishing touches…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59E3EF-A095-DF4B-A82E-86C4CBD49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818" y="3554293"/>
            <a:ext cx="8674100" cy="2705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943681-A237-0649-869B-633DE3EF6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981" y="1123837"/>
            <a:ext cx="8674100" cy="2705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9A1957-4573-C2C8-D99B-9C614C623D8D}"/>
              </a:ext>
            </a:extLst>
          </p:cNvPr>
          <p:cNvSpPr txBox="1"/>
          <p:nvPr/>
        </p:nvSpPr>
        <p:spPr>
          <a:xfrm>
            <a:off x="4101008" y="5721257"/>
            <a:ext cx="7002045" cy="5788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Ideas? What tools do you have to achieve this?</a:t>
            </a:r>
          </a:p>
        </p:txBody>
      </p:sp>
    </p:spTree>
    <p:extLst>
      <p:ext uri="{BB962C8B-B14F-4D97-AF65-F5344CB8AC3E}">
        <p14:creationId xmlns:p14="http://schemas.microsoft.com/office/powerpoint/2010/main" val="4128249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AC70-A39E-1B43-A913-06B0348E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</a:t>
            </a:r>
            <a:r>
              <a:rPr lang="en-US" dirty="0"/>
              <a:t>: formatting with </a:t>
            </a:r>
            <a:r>
              <a:rPr lang="en-US" b="1" dirty="0">
                <a:latin typeface="Courier" pitchFamily="2" charset="0"/>
              </a:rPr>
              <a:t>.format()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ECB0-5867-B64B-B864-FCC223AF1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843761" cy="5120640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The </a:t>
            </a:r>
            <a:r>
              <a:rPr lang="en-US" sz="2800" b="1" dirty="0">
                <a:latin typeface="Courier" pitchFamily="2" charset="0"/>
              </a:rPr>
              <a:t>.format()</a:t>
            </a:r>
            <a:r>
              <a:rPr lang="en-US" sz="2800" dirty="0"/>
              <a:t> method (which gets called on a </a:t>
            </a:r>
            <a:r>
              <a:rPr lang="en-US" sz="2800" b="1" dirty="0">
                <a:latin typeface="Courier" pitchFamily="2" charset="0"/>
              </a:rPr>
              <a:t>string</a:t>
            </a:r>
            <a:r>
              <a:rPr lang="en-US" sz="2800" dirty="0"/>
              <a:t>) might be helpful here!</a:t>
            </a:r>
            <a:endParaRPr lang="en-US" sz="2800" dirty="0">
              <a:latin typeface="Courier" pitchFamily="2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301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AC70-A39E-1B43-A913-06B0348E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</a:t>
            </a:r>
            <a:r>
              <a:rPr lang="en-US" dirty="0"/>
              <a:t>: formatting with </a:t>
            </a:r>
            <a:r>
              <a:rPr lang="en-US" b="1" dirty="0">
                <a:latin typeface="Courier" pitchFamily="2" charset="0"/>
              </a:rPr>
              <a:t>.format()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ECB0-5867-B64B-B864-FCC223AF1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843761" cy="5120640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The </a:t>
            </a:r>
            <a:r>
              <a:rPr lang="en-US" sz="2800" b="1" dirty="0">
                <a:latin typeface="Courier" pitchFamily="2" charset="0"/>
              </a:rPr>
              <a:t>.format()</a:t>
            </a:r>
            <a:r>
              <a:rPr lang="en-US" sz="2800" dirty="0"/>
              <a:t> method (which gets called on a </a:t>
            </a:r>
            <a:r>
              <a:rPr lang="en-US" sz="2800" b="1" dirty="0">
                <a:latin typeface="Courier" pitchFamily="2" charset="0"/>
              </a:rPr>
              <a:t>string</a:t>
            </a:r>
            <a:r>
              <a:rPr lang="en-US" sz="2800" dirty="0"/>
              <a:t>) might be helpful here!</a:t>
            </a:r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How it works: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Courier" pitchFamily="2" charset="0"/>
                <a:cs typeface="Arial" panose="020B0604020202020204" pitchFamily="34" charset="0"/>
              </a:rPr>
              <a:t>| Name: Jordan    |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6A8939-CF93-984D-8F0A-6B42CB352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247" y="2432284"/>
            <a:ext cx="8305800" cy="28448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A3D6FA1-46CA-214B-8017-650AB0EFEB0D}"/>
              </a:ext>
            </a:extLst>
          </p:cNvPr>
          <p:cNvGrpSpPr/>
          <p:nvPr/>
        </p:nvGrpSpPr>
        <p:grpSpPr>
          <a:xfrm>
            <a:off x="7441819" y="3407932"/>
            <a:ext cx="2630394" cy="2017832"/>
            <a:chOff x="3923505" y="2507197"/>
            <a:chExt cx="2456223" cy="20178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AA6762-B0F1-E14C-903F-A52DC26AB9B3}"/>
                </a:ext>
              </a:extLst>
            </p:cNvPr>
            <p:cNvSpPr txBox="1"/>
            <p:nvPr/>
          </p:nvSpPr>
          <p:spPr>
            <a:xfrm>
              <a:off x="4329167" y="3694032"/>
              <a:ext cx="20505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 (at least)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 characters</a:t>
              </a:r>
            </a:p>
          </p:txBody>
        </p:sp>
        <p:sp>
          <p:nvSpPr>
            <p:cNvPr id="8" name="Circular Arrow 7">
              <a:extLst>
                <a:ext uri="{FF2B5EF4-FFF2-40B4-BE49-F238E27FC236}">
                  <a16:creationId xmlns:a16="http://schemas.microsoft.com/office/drawing/2014/main" id="{E5B51766-1EE3-7747-AFAE-FB8447E5CC37}"/>
                </a:ext>
              </a:extLst>
            </p:cNvPr>
            <p:cNvSpPr/>
            <p:nvPr/>
          </p:nvSpPr>
          <p:spPr>
            <a:xfrm rot="320632" flipH="1" flipV="1">
              <a:off x="3923505" y="2507197"/>
              <a:ext cx="1576632" cy="158426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1CB112-9BC1-BF44-9A5C-5CEED4D9693D}"/>
              </a:ext>
            </a:extLst>
          </p:cNvPr>
          <p:cNvGrpSpPr/>
          <p:nvPr/>
        </p:nvGrpSpPr>
        <p:grpSpPr>
          <a:xfrm>
            <a:off x="7236577" y="2189058"/>
            <a:ext cx="3210354" cy="3176802"/>
            <a:chOff x="4222753" y="2559741"/>
            <a:chExt cx="2772871" cy="3176802"/>
          </a:xfrm>
        </p:grpSpPr>
        <p:sp>
          <p:nvSpPr>
            <p:cNvPr id="9" name="Circular Arrow 8">
              <a:extLst>
                <a:ext uri="{FF2B5EF4-FFF2-40B4-BE49-F238E27FC236}">
                  <a16:creationId xmlns:a16="http://schemas.microsoft.com/office/drawing/2014/main" id="{FB5EE0BE-D00D-174D-9999-42D889B91439}"/>
                </a:ext>
              </a:extLst>
            </p:cNvPr>
            <p:cNvSpPr/>
            <p:nvPr/>
          </p:nvSpPr>
          <p:spPr>
            <a:xfrm rot="11700000" flipV="1">
              <a:off x="4222753" y="2950251"/>
              <a:ext cx="2772871" cy="2786292"/>
            </a:xfrm>
            <a:prstGeom prst="circularArrow">
              <a:avLst>
                <a:gd name="adj1" fmla="val 1411"/>
                <a:gd name="adj2" fmla="val 742323"/>
                <a:gd name="adj3" fmla="val 20880751"/>
                <a:gd name="adj4" fmla="val 12626895"/>
                <a:gd name="adj5" fmla="val 2798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7B1461-69E0-1747-BDE3-EEF0F4A2CC06}"/>
                </a:ext>
              </a:extLst>
            </p:cNvPr>
            <p:cNvSpPr txBox="1"/>
            <p:nvPr/>
          </p:nvSpPr>
          <p:spPr>
            <a:xfrm>
              <a:off x="5175339" y="2559741"/>
              <a:ext cx="8676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5442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AC70-A39E-1B43-A913-06B0348E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</a:t>
            </a:r>
            <a:r>
              <a:rPr lang="en-US" dirty="0"/>
              <a:t>: formatting with </a:t>
            </a:r>
            <a:r>
              <a:rPr lang="en-US" b="1" dirty="0">
                <a:latin typeface="Courier" pitchFamily="2" charset="0"/>
              </a:rPr>
              <a:t>.format()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ECB0-5867-B64B-B864-FCC223AF1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843761" cy="5120640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The </a:t>
            </a:r>
            <a:r>
              <a:rPr lang="en-US" sz="2800" b="1" dirty="0">
                <a:latin typeface="Courier" pitchFamily="2" charset="0"/>
              </a:rPr>
              <a:t>.format()</a:t>
            </a:r>
            <a:r>
              <a:rPr lang="en-US" sz="2800" dirty="0"/>
              <a:t> method (which gets called on a </a:t>
            </a:r>
            <a:r>
              <a:rPr lang="en-US" sz="2800" b="1" dirty="0">
                <a:latin typeface="Courier" pitchFamily="2" charset="0"/>
              </a:rPr>
              <a:t>string</a:t>
            </a:r>
            <a:r>
              <a:rPr lang="en-US" sz="2800" dirty="0"/>
              <a:t>) might be helpful here!</a:t>
            </a:r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How it works: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Courier" pitchFamily="2" charset="0"/>
                <a:cs typeface="Arial" panose="020B0604020202020204" pitchFamily="34" charset="0"/>
              </a:rPr>
              <a:t>| Name: Al        |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05A1FD-1B26-B85A-3B8C-A5547D2A1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281" y="2564891"/>
            <a:ext cx="83058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21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AC70-A39E-1B43-A913-06B0348E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</a:t>
            </a:r>
            <a:r>
              <a:rPr lang="en-US" dirty="0"/>
              <a:t>: formatting with </a:t>
            </a:r>
            <a:r>
              <a:rPr lang="en-US" b="1" dirty="0">
                <a:latin typeface="Courier" pitchFamily="2" charset="0"/>
              </a:rPr>
              <a:t>.format()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ECB0-5867-B64B-B864-FCC223AF1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7381" y="864108"/>
            <a:ext cx="8322733" cy="5120640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The </a:t>
            </a:r>
            <a:r>
              <a:rPr lang="en-US" sz="2800" b="1" dirty="0">
                <a:latin typeface="Courier" pitchFamily="2" charset="0"/>
              </a:rPr>
              <a:t>.format()</a:t>
            </a:r>
            <a:r>
              <a:rPr lang="en-US" sz="2800" dirty="0"/>
              <a:t> method (which gets called on a </a:t>
            </a:r>
            <a:r>
              <a:rPr lang="en-US" sz="2800" b="1" dirty="0">
                <a:latin typeface="Courier" pitchFamily="2" charset="0"/>
              </a:rPr>
              <a:t>string</a:t>
            </a:r>
            <a:r>
              <a:rPr lang="en-US" sz="2800" dirty="0"/>
              <a:t>) might be helpful here!</a:t>
            </a:r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How it works: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Courier" pitchFamily="2" charset="0"/>
                <a:cs typeface="Arial" panose="020B0604020202020204" pitchFamily="34" charset="0"/>
              </a:rPr>
              <a:t>| Name: Theresa-Marie |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7BD131-DF02-1703-7246-BA98E3AE8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281" y="2448776"/>
            <a:ext cx="8305800" cy="284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70876A-1EF1-0361-E0F0-5EEFACCB7C02}"/>
              </a:ext>
            </a:extLst>
          </p:cNvPr>
          <p:cNvSpPr txBox="1"/>
          <p:nvPr/>
        </p:nvSpPr>
        <p:spPr>
          <a:xfrm>
            <a:off x="7941196" y="5799436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34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doesn’t truncate</a:t>
            </a:r>
          </a:p>
        </p:txBody>
      </p:sp>
      <p:sp>
        <p:nvSpPr>
          <p:cNvPr id="6" name="Circular Arrow 5">
            <a:extLst>
              <a:ext uri="{FF2B5EF4-FFF2-40B4-BE49-F238E27FC236}">
                <a16:creationId xmlns:a16="http://schemas.microsoft.com/office/drawing/2014/main" id="{F5A886C6-4036-7D37-BF8C-00A8D1B5D4B5}"/>
              </a:ext>
            </a:extLst>
          </p:cNvPr>
          <p:cNvSpPr/>
          <p:nvPr/>
        </p:nvSpPr>
        <p:spPr>
          <a:xfrm rot="1333038" flipV="1">
            <a:off x="9293556" y="4628070"/>
            <a:ext cx="1576632" cy="1584263"/>
          </a:xfrm>
          <a:prstGeom prst="circularArrow">
            <a:avLst>
              <a:gd name="adj1" fmla="val 1411"/>
              <a:gd name="adj2" fmla="val 1563058"/>
              <a:gd name="adj3" fmla="val 20880751"/>
              <a:gd name="adj4" fmla="val 18698349"/>
              <a:gd name="adj5" fmla="val 7233"/>
            </a:avLst>
          </a:prstGeom>
          <a:solidFill>
            <a:srgbClr val="003470"/>
          </a:solidFill>
          <a:ln cap="rnd">
            <a:solidFill>
              <a:srgbClr val="0034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918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CB93-0DE6-5F45-A2B6-91668A9D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b="1" dirty="0">
                <a:latin typeface="Courier" pitchFamily="2" charset="0"/>
              </a:rPr>
              <a:t>.format()</a:t>
            </a:r>
            <a:r>
              <a:rPr lang="en-US" dirty="0"/>
              <a:t> with multiple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C70C3-5A43-E246-AE0A-D21ADF485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Can also handle multiple inputs, e.g.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| Name: Jordan     Crouser    |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8B1E57-A3BB-0044-869D-17C16C12A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301042"/>
            <a:ext cx="9144000" cy="274643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8E43A41-C335-9C45-A7A9-55E1CDAD6F70}"/>
              </a:ext>
            </a:extLst>
          </p:cNvPr>
          <p:cNvGrpSpPr/>
          <p:nvPr/>
        </p:nvGrpSpPr>
        <p:grpSpPr>
          <a:xfrm>
            <a:off x="5882037" y="1286519"/>
            <a:ext cx="2155447" cy="3817292"/>
            <a:chOff x="4034515" y="2054497"/>
            <a:chExt cx="2155447" cy="218853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C52D0D-A5A8-C44D-B35D-6FA76827213B}"/>
                </a:ext>
              </a:extLst>
            </p:cNvPr>
            <p:cNvSpPr txBox="1"/>
            <p:nvPr/>
          </p:nvSpPr>
          <p:spPr>
            <a:xfrm>
              <a:off x="4206727" y="3766602"/>
              <a:ext cx="1983235" cy="476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the 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2400" baseline="300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thing here</a:t>
              </a:r>
            </a:p>
          </p:txBody>
        </p:sp>
        <p:sp>
          <p:nvSpPr>
            <p:cNvPr id="8" name="Circular Arrow 7">
              <a:extLst>
                <a:ext uri="{FF2B5EF4-FFF2-40B4-BE49-F238E27FC236}">
                  <a16:creationId xmlns:a16="http://schemas.microsoft.com/office/drawing/2014/main" id="{2E503B4D-5C57-5143-BC35-B16189514E37}"/>
                </a:ext>
              </a:extLst>
            </p:cNvPr>
            <p:cNvSpPr/>
            <p:nvPr/>
          </p:nvSpPr>
          <p:spPr>
            <a:xfrm rot="320632" flipH="1" flipV="1">
              <a:off x="4034515" y="2054497"/>
              <a:ext cx="2065981" cy="2011758"/>
            </a:xfrm>
            <a:prstGeom prst="circularArrow">
              <a:avLst>
                <a:gd name="adj1" fmla="val 1411"/>
                <a:gd name="adj2" fmla="val 818905"/>
                <a:gd name="adj3" fmla="val 20880751"/>
                <a:gd name="adj4" fmla="val 17077217"/>
                <a:gd name="adj5" fmla="val 4128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7C1965-CC22-5147-86F3-43A54B2A2748}"/>
              </a:ext>
            </a:extLst>
          </p:cNvPr>
          <p:cNvGrpSpPr/>
          <p:nvPr/>
        </p:nvGrpSpPr>
        <p:grpSpPr>
          <a:xfrm>
            <a:off x="6811889" y="2422908"/>
            <a:ext cx="2075152" cy="1879581"/>
            <a:chOff x="4031931" y="2637823"/>
            <a:chExt cx="2075152" cy="187958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CBC51A-3DA6-234F-AACB-98BA03BFD8E6}"/>
                </a:ext>
              </a:extLst>
            </p:cNvPr>
            <p:cNvSpPr txBox="1"/>
            <p:nvPr/>
          </p:nvSpPr>
          <p:spPr>
            <a:xfrm>
              <a:off x="4135068" y="3686407"/>
              <a:ext cx="19720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the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400" baseline="300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thing here</a:t>
              </a:r>
            </a:p>
          </p:txBody>
        </p:sp>
        <p:sp>
          <p:nvSpPr>
            <p:cNvPr id="14" name="Circular Arrow 13">
              <a:extLst>
                <a:ext uri="{FF2B5EF4-FFF2-40B4-BE49-F238E27FC236}">
                  <a16:creationId xmlns:a16="http://schemas.microsoft.com/office/drawing/2014/main" id="{820FE465-A154-B24B-BF7C-E4CB0F5FA649}"/>
                </a:ext>
              </a:extLst>
            </p:cNvPr>
            <p:cNvSpPr/>
            <p:nvPr/>
          </p:nvSpPr>
          <p:spPr>
            <a:xfrm rot="320632" flipH="1" flipV="1">
              <a:off x="4031931" y="2637823"/>
              <a:ext cx="1576632" cy="158426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847D71C-6469-C94F-85C5-3F3F8354A6AD}"/>
              </a:ext>
            </a:extLst>
          </p:cNvPr>
          <p:cNvSpPr txBox="1"/>
          <p:nvPr/>
        </p:nvSpPr>
        <p:spPr>
          <a:xfrm>
            <a:off x="9418737" y="2165641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34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baseline="30000" dirty="0">
                <a:solidFill>
                  <a:srgbClr val="0034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>
                <a:solidFill>
                  <a:srgbClr val="0034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1</a:t>
            </a:r>
            <a:r>
              <a:rPr lang="en-US" sz="2400" baseline="30000" dirty="0">
                <a:solidFill>
                  <a:srgbClr val="0034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400" dirty="0">
                <a:solidFill>
                  <a:srgbClr val="0034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8783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9004-DE6F-0C4B-903E-5C7749F0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Right-justification with </a:t>
            </a:r>
            <a:r>
              <a:rPr lang="en-US" b="1" dirty="0">
                <a:latin typeface="Courier" pitchFamily="2" charset="0"/>
              </a:rPr>
              <a:t>.format()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02526-2609-A547-BC7A-EFA7A2DA1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To align the format to the right instead of to the left, use </a:t>
            </a:r>
            <a:r>
              <a:rPr lang="en-US" sz="2400" b="1" dirty="0">
                <a:latin typeface="Courier" pitchFamily="2" charset="0"/>
              </a:rPr>
              <a:t>&gt;</a:t>
            </a:r>
          </a:p>
          <a:p>
            <a:endParaRPr lang="en-US" sz="2400" b="1" dirty="0">
              <a:latin typeface="Courier" pitchFamily="2" charset="0"/>
            </a:endParaRPr>
          </a:p>
          <a:p>
            <a:endParaRPr lang="en-US" sz="2400" b="1" dirty="0">
              <a:latin typeface="Courier" pitchFamily="2" charset="0"/>
            </a:endParaRPr>
          </a:p>
          <a:p>
            <a:endParaRPr lang="en-US" sz="2400" b="1" dirty="0">
              <a:latin typeface="Courier" pitchFamily="2" charset="0"/>
            </a:endParaRPr>
          </a:p>
          <a:p>
            <a:endParaRPr lang="en-US" sz="2400" b="1" dirty="0">
              <a:latin typeface="Courier" pitchFamily="2" charset="0"/>
            </a:endParaRPr>
          </a:p>
          <a:p>
            <a:endParaRPr lang="en-US" sz="2400" b="1" dirty="0">
              <a:latin typeface="Courier" pitchFamily="2" charset="0"/>
            </a:endParaRPr>
          </a:p>
          <a:p>
            <a:endParaRPr lang="en-US" sz="2400" b="1" dirty="0">
              <a:latin typeface="Courier" pitchFamily="2" charset="0"/>
            </a:endParaRPr>
          </a:p>
          <a:p>
            <a:endParaRPr lang="en-US" sz="2400" b="1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| Name:     Jordan Crouser |</a:t>
            </a:r>
          </a:p>
          <a:p>
            <a:pPr marL="0" indent="0">
              <a:buNone/>
            </a:pPr>
            <a:endParaRPr lang="en-US" sz="2400" b="1" dirty="0">
              <a:latin typeface="Courier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391E4E-3C5D-E44C-81CF-BF9220FA6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051212"/>
            <a:ext cx="9144000" cy="274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50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770B-7CBB-3643-8316-BB7CEB85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" pitchFamily="2" charset="0"/>
              </a:rPr>
              <a:t>.format()</a:t>
            </a:r>
            <a:r>
              <a:rPr lang="en-US" dirty="0"/>
              <a:t> on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CAC9-7503-624A-82F4-80C15DB2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Calling </a:t>
            </a:r>
            <a:r>
              <a:rPr lang="en-US" sz="2400" dirty="0">
                <a:latin typeface="Courier" pitchFamily="2" charset="0"/>
              </a:rPr>
              <a:t>.format()</a:t>
            </a:r>
            <a:r>
              <a:rPr lang="en-US" sz="2400" dirty="0"/>
              <a:t> on an integer works just like with strings, but they’re automatically right-aligned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	Result: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| Age:  32 |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57C6B-F8C5-D847-9893-9E75B5E9C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318" y="2116025"/>
            <a:ext cx="77851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0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Mathematical operators </a:t>
            </a:r>
          </a:p>
          <a:p>
            <a:r>
              <a:rPr lang="en-US" sz="2400" dirty="0"/>
              <a:t>Formatting print statements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770B-7CBB-3643-8316-BB7CEB85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" pitchFamily="2" charset="0"/>
              </a:rPr>
              <a:t>.format()</a:t>
            </a:r>
            <a:r>
              <a:rPr lang="en-US" dirty="0"/>
              <a:t> on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CAC9-7503-624A-82F4-80C15DB2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Use </a:t>
            </a:r>
            <a:r>
              <a:rPr lang="en-US" sz="2400" dirty="0">
                <a:latin typeface="Courier" pitchFamily="2" charset="0"/>
              </a:rPr>
              <a:t>&lt;</a:t>
            </a:r>
            <a:r>
              <a:rPr lang="en-US" sz="2400" dirty="0"/>
              <a:t> to left-align: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	Result: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| Age: 32  |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57C6B-F8C5-D847-9893-9E75B5E9C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318" y="1651568"/>
            <a:ext cx="77851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55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770B-7CBB-3643-8316-BB7CEB85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" pitchFamily="2" charset="0"/>
              </a:rPr>
              <a:t>.format()</a:t>
            </a:r>
            <a:r>
              <a:rPr lang="en-US" dirty="0"/>
              <a:t> on floats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CAC9-7503-624A-82F4-80C15DB2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We need to specify a number of digits </a:t>
            </a:r>
            <a:r>
              <a:rPr lang="en-US" sz="2400" b="1" dirty="0"/>
              <a:t>before</a:t>
            </a:r>
            <a:r>
              <a:rPr lang="en-US" sz="2400" dirty="0"/>
              <a:t> and </a:t>
            </a:r>
            <a:r>
              <a:rPr lang="en-US" sz="2400" b="1" dirty="0"/>
              <a:t>after</a:t>
            </a:r>
            <a:r>
              <a:rPr lang="en-US" sz="2400" dirty="0"/>
              <a:t> the decimal point: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	Result: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| Age:  327.21 |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57C6B-F8C5-D847-9893-9E75B5E9C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318" y="2107400"/>
            <a:ext cx="7785100" cy="263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7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6BE0-7660-A949-8AAF-53C55053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Revisiting</a:t>
            </a:r>
            <a:r>
              <a:rPr lang="en-US" dirty="0"/>
              <a:t>: dollars and cents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BD7BA-4553-0C45-B9EF-60EE658AB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Modify your previous code to use the </a:t>
            </a:r>
            <a:r>
              <a:rPr lang="en-US" sz="2400" b="1" dirty="0">
                <a:latin typeface="Courier" pitchFamily="2" charset="0"/>
              </a:rPr>
              <a:t>.format()</a:t>
            </a:r>
            <a:r>
              <a:rPr lang="en-US" sz="2400" dirty="0"/>
              <a:t> method so that your output looks like this: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3EEEB7-A12C-BB40-BAC5-4938F0485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064" y="2215857"/>
            <a:ext cx="8674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8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984D-FBDC-6C4B-AE1C-4299F9E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(RECAP) Core concept 2: numeric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BA22-B10D-8B44-B6E6-5E4365C69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Two kinds of </a:t>
            </a:r>
            <a:r>
              <a:rPr lang="en-US" sz="2800" b="1" dirty="0">
                <a:effectLst/>
              </a:rPr>
              <a:t>numbers</a:t>
            </a:r>
            <a:r>
              <a:rPr lang="en-US" sz="2800" dirty="0"/>
              <a:t> in CS:</a:t>
            </a:r>
          </a:p>
          <a:p>
            <a:pPr lvl="1"/>
            <a:r>
              <a:rPr lang="en-US" sz="2400" dirty="0"/>
              <a:t>integers (“whole numbers”)</a:t>
            </a:r>
          </a:p>
          <a:p>
            <a:pPr lvl="1"/>
            <a:r>
              <a:rPr lang="en-US" sz="2400" dirty="0"/>
              <a:t>floats (“decimals” or “floating point numbers”)</a:t>
            </a:r>
          </a:p>
          <a:p>
            <a:r>
              <a:rPr lang="en-US" sz="2800" dirty="0"/>
              <a:t>Basic </a:t>
            </a:r>
            <a:r>
              <a:rPr lang="en-US" sz="2800" b="1" dirty="0"/>
              <a:t>operators</a:t>
            </a:r>
            <a:r>
              <a:rPr lang="en-US" sz="2800" dirty="0"/>
              <a:t>: 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addition: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+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subtraction: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 -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multiplication: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*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division: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/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floor division: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//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exponentiation: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**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(power)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modular arithmetic: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%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(modulo)</a:t>
            </a:r>
          </a:p>
          <a:p>
            <a:endParaRPr lang="en-US" sz="5400" dirty="0">
              <a:latin typeface="Courier" pitchFamily="2" charset="0"/>
            </a:endParaRPr>
          </a:p>
          <a:p>
            <a:pPr marL="0" indent="0" algn="ctr">
              <a:buNone/>
            </a:pPr>
            <a:endParaRPr lang="en-US" sz="5400" dirty="0">
              <a:latin typeface="Courier" pitchFamily="2" charset="0"/>
            </a:endParaRP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030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984D-FBDC-6C4B-AE1C-4299F9E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(RECAP) Core concept 2: numeric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BA22-B10D-8B44-B6E6-5E4365C69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Two kinds of </a:t>
            </a:r>
            <a:r>
              <a:rPr lang="en-US" sz="2800" b="1" dirty="0">
                <a:effectLst/>
              </a:rPr>
              <a:t>numbers</a:t>
            </a:r>
            <a:r>
              <a:rPr lang="en-US" sz="2800" dirty="0"/>
              <a:t> in CS:</a:t>
            </a:r>
          </a:p>
          <a:p>
            <a:pPr lvl="1"/>
            <a:r>
              <a:rPr lang="en-US" sz="2400" dirty="0"/>
              <a:t>integers (“whole numbers”)</a:t>
            </a:r>
          </a:p>
          <a:p>
            <a:pPr lvl="1"/>
            <a:r>
              <a:rPr lang="en-US" sz="2400" dirty="0"/>
              <a:t>floats (“decimals” or “floating point numbers”)</a:t>
            </a:r>
          </a:p>
          <a:p>
            <a:r>
              <a:rPr lang="en-US" sz="2800" dirty="0"/>
              <a:t>Basic </a:t>
            </a:r>
            <a:r>
              <a:rPr lang="en-US" sz="2800" b="1" dirty="0"/>
              <a:t>operators</a:t>
            </a:r>
            <a:r>
              <a:rPr lang="en-US" sz="2800" dirty="0"/>
              <a:t>: 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addition: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+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subtraction: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 -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multiplication: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*</a:t>
            </a:r>
          </a:p>
          <a:p>
            <a:pPr lvl="1"/>
            <a:r>
              <a:rPr lang="en-US" sz="24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division: </a:t>
            </a:r>
            <a:r>
              <a:rPr lang="en-US" sz="24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  <a:cs typeface="Arial" panose="020B0604020202020204" pitchFamily="34" charset="0"/>
              </a:rPr>
              <a:t>/</a:t>
            </a:r>
          </a:p>
          <a:p>
            <a:pPr lvl="1"/>
            <a:r>
              <a:rPr lang="en-US" sz="24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integer division: </a:t>
            </a:r>
            <a:r>
              <a:rPr lang="en-US" sz="24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  <a:cs typeface="Arial" panose="020B0604020202020204" pitchFamily="34" charset="0"/>
              </a:rPr>
              <a:t>//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exponentiation: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**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(power)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modular arithmetic: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%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(modulo)</a:t>
            </a:r>
          </a:p>
          <a:p>
            <a:endParaRPr lang="en-US" sz="5400" dirty="0">
              <a:latin typeface="Courier" pitchFamily="2" charset="0"/>
            </a:endParaRPr>
          </a:p>
          <a:p>
            <a:pPr marL="0" indent="0" algn="ctr">
              <a:buNone/>
            </a:pPr>
            <a:endParaRPr lang="en-US" sz="5400" dirty="0">
              <a:latin typeface="Courier" pitchFamily="2" charset="0"/>
            </a:endParaRP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1622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9FCB-79AD-DF42-9C7B-1A4CB596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Reviewing integer operators: </a:t>
            </a:r>
            <a:r>
              <a:rPr lang="en-US" dirty="0">
                <a:latin typeface="Courier" pitchFamily="2" charset="0"/>
              </a:rPr>
              <a:t>//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53A54-D604-A246-B50F-994E8200E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What is the result of the following operations?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69DC28-C44B-6A4F-8C9A-C65B83C417F2}"/>
              </a:ext>
            </a:extLst>
          </p:cNvPr>
          <p:cNvSpPr/>
          <p:nvPr/>
        </p:nvSpPr>
        <p:spPr>
          <a:xfrm>
            <a:off x="4801023" y="2108706"/>
            <a:ext cx="226473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21 // 5	</a:t>
            </a:r>
          </a:p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21 % 5</a:t>
            </a:r>
          </a:p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9 // 3</a:t>
            </a:r>
          </a:p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9 % 3</a:t>
            </a:r>
          </a:p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13 // 5</a:t>
            </a:r>
          </a:p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13 % 5</a:t>
            </a:r>
          </a:p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139 // 20</a:t>
            </a:r>
          </a:p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139 % 20 </a:t>
            </a:r>
            <a:endParaRPr lang="en-US" sz="2000" dirty="0">
              <a:solidFill>
                <a:srgbClr val="00347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01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9FCB-79AD-DF42-9C7B-1A4CB596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Reviewing integer operators: </a:t>
            </a:r>
            <a:r>
              <a:rPr lang="en-US" dirty="0">
                <a:latin typeface="Courier" pitchFamily="2" charset="0"/>
              </a:rPr>
              <a:t>//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53A54-D604-A246-B50F-994E8200E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What is the result of the following operations?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69DC28-C44B-6A4F-8C9A-C65B83C417F2}"/>
              </a:ext>
            </a:extLst>
          </p:cNvPr>
          <p:cNvSpPr/>
          <p:nvPr/>
        </p:nvSpPr>
        <p:spPr>
          <a:xfrm>
            <a:off x="4801023" y="2108706"/>
            <a:ext cx="226473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21 // 5	</a:t>
            </a:r>
          </a:p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21 % 5</a:t>
            </a:r>
          </a:p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9 // 3</a:t>
            </a:r>
          </a:p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9 % 3</a:t>
            </a:r>
          </a:p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13 // 5</a:t>
            </a:r>
          </a:p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13 % 5</a:t>
            </a:r>
          </a:p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139 // 20</a:t>
            </a:r>
          </a:p>
          <a:p>
            <a:pPr marL="20638"/>
            <a:r>
              <a:rPr lang="en-US" sz="2800" dirty="0">
                <a:solidFill>
                  <a:srgbClr val="003470"/>
                </a:solidFill>
                <a:latin typeface="Courier" pitchFamily="2" charset="0"/>
              </a:rPr>
              <a:t>139 % 20 </a:t>
            </a:r>
            <a:endParaRPr lang="en-US" sz="2000" dirty="0">
              <a:solidFill>
                <a:srgbClr val="003470"/>
              </a:solidFill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7E795F-2095-8B42-9241-BA2AA244C067}"/>
              </a:ext>
            </a:extLst>
          </p:cNvPr>
          <p:cNvSpPr/>
          <p:nvPr/>
        </p:nvSpPr>
        <p:spPr>
          <a:xfrm>
            <a:off x="7065758" y="2108706"/>
            <a:ext cx="226473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638"/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# 4</a:t>
            </a:r>
          </a:p>
          <a:p>
            <a:pPr marL="20638"/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# 1</a:t>
            </a:r>
          </a:p>
          <a:p>
            <a:pPr marL="20638"/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# 3</a:t>
            </a:r>
          </a:p>
          <a:p>
            <a:pPr marL="20638"/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# 0</a:t>
            </a:r>
          </a:p>
          <a:p>
            <a:pPr marL="20638"/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# 2</a:t>
            </a:r>
          </a:p>
          <a:p>
            <a:pPr marL="20638"/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# 3</a:t>
            </a:r>
          </a:p>
          <a:p>
            <a:pPr marL="20638"/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# 6</a:t>
            </a:r>
          </a:p>
          <a:p>
            <a:pPr marL="20638"/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# 19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99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0C0D-B94B-7A4F-B2F2-EAF9F0A7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 that work on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BA9C-424E-9441-B5E6-58D70E45F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8069813" cy="5120640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Courier" pitchFamily="2" charset="0"/>
              </a:rPr>
              <a:t>abs(</a:t>
            </a:r>
            <a:r>
              <a:rPr lang="en-US" sz="2400" i="1" dirty="0">
                <a:latin typeface="Courier" pitchFamily="2" charset="0"/>
              </a:rPr>
              <a:t>x</a:t>
            </a:r>
            <a:r>
              <a:rPr lang="en-US" sz="2400" dirty="0">
                <a:latin typeface="Courier" pitchFamily="2" charset="0"/>
              </a:rPr>
              <a:t>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return the absolute value of x</a:t>
            </a:r>
          </a:p>
          <a:p>
            <a:r>
              <a:rPr lang="en-US" sz="2400" dirty="0">
                <a:latin typeface="Courier" pitchFamily="2" charset="0"/>
              </a:rPr>
              <a:t>float(x)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return x parsed as a float</a:t>
            </a:r>
          </a:p>
          <a:p>
            <a:r>
              <a:rPr lang="en-US" sz="2400" dirty="0" err="1">
                <a:latin typeface="Courier" pitchFamily="2" charset="0"/>
              </a:rPr>
              <a:t>int</a:t>
            </a:r>
            <a:r>
              <a:rPr lang="en-US" sz="2400" dirty="0">
                <a:latin typeface="Courier" pitchFamily="2" charset="0"/>
              </a:rPr>
              <a:t>(x)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return x parsed as an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400" dirty="0">
                <a:latin typeface="Courier" pitchFamily="2" charset="0"/>
              </a:rPr>
              <a:t>round(</a:t>
            </a:r>
            <a:r>
              <a:rPr lang="en-US" sz="2400" i="1" dirty="0">
                <a:latin typeface="Courier" pitchFamily="2" charset="0"/>
              </a:rPr>
              <a:t>x</a:t>
            </a:r>
            <a:r>
              <a:rPr lang="en-US" sz="2400" dirty="0">
                <a:latin typeface="Courier" pitchFamily="2" charset="0"/>
              </a:rPr>
              <a:t>[, </a:t>
            </a:r>
            <a:r>
              <a:rPr lang="en-US" sz="2400" i="1" dirty="0">
                <a:latin typeface="Courier" pitchFamily="2" charset="0"/>
              </a:rPr>
              <a:t>n</a:t>
            </a:r>
            <a:r>
              <a:rPr lang="en-US" sz="2400" dirty="0">
                <a:latin typeface="Courier" pitchFamily="2" charset="0"/>
              </a:rPr>
              <a:t>])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return </a:t>
            </a:r>
            <a:r>
              <a:rPr lang="en-US" sz="2400" i="1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 rounded to </a:t>
            </a:r>
            <a:r>
              <a:rPr lang="en-US" sz="2400" i="1" dirty="0">
                <a:solidFill>
                  <a:schemeClr val="bg1">
                    <a:lumMod val="75000"/>
                  </a:schemeClr>
                </a:solidFill>
              </a:rPr>
              <a:t>n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digits after the 			# decimal point. If </a:t>
            </a:r>
            <a:r>
              <a:rPr lang="en-US" sz="2400" i="1" dirty="0">
                <a:solidFill>
                  <a:schemeClr val="bg1">
                    <a:lumMod val="75000"/>
                  </a:schemeClr>
                </a:solidFill>
              </a:rPr>
              <a:t>n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 is omitted, it 				# returns the nearest integer value</a:t>
            </a:r>
          </a:p>
        </p:txBody>
      </p:sp>
    </p:spTree>
    <p:extLst>
      <p:ext uri="{BB962C8B-B14F-4D97-AF65-F5344CB8AC3E}">
        <p14:creationId xmlns:p14="http://schemas.microsoft.com/office/powerpoint/2010/main" val="45977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0C0D-B94B-7A4F-B2F2-EAF9F0A7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what does </a:t>
            </a:r>
            <a:r>
              <a:rPr lang="en-US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</a:rPr>
              <a:t>parsed</a:t>
            </a:r>
            <a:r>
              <a:rPr lang="en-US" dirty="0"/>
              <a:t>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BA9C-424E-9441-B5E6-58D70E45F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829246" cy="5120640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Courier" pitchFamily="2" charset="0"/>
              </a:rPr>
              <a:t>abs(</a:t>
            </a:r>
            <a:r>
              <a:rPr lang="en-US" sz="2400" i="1" dirty="0">
                <a:latin typeface="Courier" pitchFamily="2" charset="0"/>
              </a:rPr>
              <a:t>x</a:t>
            </a:r>
            <a:r>
              <a:rPr lang="en-US" sz="2400" dirty="0">
                <a:latin typeface="Courier" pitchFamily="2" charset="0"/>
              </a:rPr>
              <a:t>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return the absolute value of x</a:t>
            </a:r>
          </a:p>
          <a:p>
            <a:r>
              <a:rPr lang="en-US" sz="2400" dirty="0">
                <a:latin typeface="Courier" pitchFamily="2" charset="0"/>
              </a:rPr>
              <a:t>float(x)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return x </a:t>
            </a:r>
            <a:r>
              <a:rPr lang="en-US" sz="2400" dirty="0">
                <a:solidFill>
                  <a:srgbClr val="2E3B4B"/>
                </a:solidFill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parsed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as a float</a:t>
            </a:r>
          </a:p>
          <a:p>
            <a:r>
              <a:rPr lang="en-US" sz="2400" dirty="0" err="1">
                <a:latin typeface="Courier" pitchFamily="2" charset="0"/>
              </a:rPr>
              <a:t>int</a:t>
            </a:r>
            <a:r>
              <a:rPr lang="en-US" sz="2400" dirty="0">
                <a:latin typeface="Courier" pitchFamily="2" charset="0"/>
              </a:rPr>
              <a:t>(x)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return x </a:t>
            </a:r>
            <a:r>
              <a:rPr lang="en-US" sz="2400" dirty="0">
                <a:solidFill>
                  <a:srgbClr val="2E3B4B"/>
                </a:solidFill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parsed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as an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400" dirty="0">
                <a:latin typeface="Courier" pitchFamily="2" charset="0"/>
              </a:rPr>
              <a:t>round(</a:t>
            </a:r>
            <a:r>
              <a:rPr lang="en-US" sz="2400" i="1" dirty="0">
                <a:latin typeface="Courier" pitchFamily="2" charset="0"/>
              </a:rPr>
              <a:t>x</a:t>
            </a:r>
            <a:r>
              <a:rPr lang="en-US" sz="2400" dirty="0">
                <a:latin typeface="Courier" pitchFamily="2" charset="0"/>
              </a:rPr>
              <a:t>[, </a:t>
            </a:r>
            <a:r>
              <a:rPr lang="en-US" sz="2400" i="1" dirty="0">
                <a:latin typeface="Courier" pitchFamily="2" charset="0"/>
              </a:rPr>
              <a:t>n</a:t>
            </a:r>
            <a:r>
              <a:rPr lang="en-US" sz="2400" dirty="0">
                <a:latin typeface="Courier" pitchFamily="2" charset="0"/>
              </a:rPr>
              <a:t>])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# return </a:t>
            </a:r>
            <a:r>
              <a:rPr lang="en-US" sz="2400" i="1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 rounded to </a:t>
            </a:r>
            <a:r>
              <a:rPr lang="en-US" sz="2400" i="1" dirty="0">
                <a:solidFill>
                  <a:schemeClr val="bg1">
                    <a:lumMod val="75000"/>
                  </a:schemeClr>
                </a:solidFill>
              </a:rPr>
              <a:t>n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digits after the 			# decimal point. If </a:t>
            </a:r>
            <a:r>
              <a:rPr lang="en-US" sz="2400" i="1" dirty="0">
                <a:solidFill>
                  <a:schemeClr val="bg1">
                    <a:lumMod val="75000"/>
                  </a:schemeClr>
                </a:solidFill>
              </a:rPr>
              <a:t>n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 is omitted, it 				# returns the nearest integer value</a:t>
            </a:r>
          </a:p>
        </p:txBody>
      </p:sp>
    </p:spTree>
    <p:extLst>
      <p:ext uri="{BB962C8B-B14F-4D97-AF65-F5344CB8AC3E}">
        <p14:creationId xmlns:p14="http://schemas.microsoft.com/office/powerpoint/2010/main" val="101423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D8B4-24B1-AB46-AAF5-CF51DA3A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" pitchFamily="2" charset="0"/>
              </a:rPr>
              <a:t>math</a:t>
            </a:r>
            <a:r>
              <a:rPr lang="en-US" dirty="0"/>
              <a:t>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EDDAC-2BA7-9947-ADD9-F413CE249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257" y="534270"/>
            <a:ext cx="8229600" cy="5083629"/>
          </a:xfrm>
        </p:spPr>
        <p:txBody>
          <a:bodyPr anchor="t">
            <a:noAutofit/>
          </a:bodyPr>
          <a:lstStyle/>
          <a:p>
            <a:r>
              <a:rPr lang="en-US" sz="2800" dirty="0"/>
              <a:t>Lots of other things we might want to do with numerical values are available as functions in the </a:t>
            </a:r>
            <a:r>
              <a:rPr lang="en-US" sz="2800" b="1" dirty="0">
                <a:latin typeface="Courier" pitchFamily="2" charset="0"/>
              </a:rPr>
              <a:t>math</a:t>
            </a:r>
            <a:r>
              <a:rPr lang="en-US" sz="2800" dirty="0"/>
              <a:t> module</a:t>
            </a:r>
          </a:p>
          <a:p>
            <a:endParaRPr lang="en-US" sz="2800" dirty="0">
              <a:latin typeface="Courier" pitchFamily="2" charset="0"/>
            </a:endParaRPr>
          </a:p>
          <a:p>
            <a:endParaRPr lang="en-US" sz="2800" dirty="0">
              <a:latin typeface="Courier" pitchFamily="2" charset="0"/>
            </a:endParaRPr>
          </a:p>
          <a:p>
            <a:endParaRPr lang="en-US" sz="2800" dirty="0">
              <a:latin typeface="Courier" pitchFamily="2" charset="0"/>
            </a:endParaRPr>
          </a:p>
          <a:p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Courier" pitchFamily="2" charset="0"/>
              </a:rPr>
              <a:t>import math</a:t>
            </a:r>
          </a:p>
          <a:p>
            <a:pPr lvl="1"/>
            <a:r>
              <a:rPr lang="en-US" sz="2400" dirty="0" err="1">
                <a:latin typeface="Courier" pitchFamily="2" charset="0"/>
              </a:rPr>
              <a:t>math.floor</a:t>
            </a:r>
            <a:r>
              <a:rPr lang="en-US" sz="2400" dirty="0">
                <a:latin typeface="Courier" pitchFamily="2" charset="0"/>
              </a:rPr>
              <a:t>(f)</a:t>
            </a:r>
            <a:r>
              <a:rPr lang="en-US" sz="2400" dirty="0"/>
              <a:t> 	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# round float f down</a:t>
            </a:r>
          </a:p>
          <a:p>
            <a:pPr lvl="1"/>
            <a:r>
              <a:rPr lang="en-US" sz="2400" dirty="0" err="1">
                <a:latin typeface="Courier" pitchFamily="2" charset="0"/>
              </a:rPr>
              <a:t>math.ceil</a:t>
            </a:r>
            <a:r>
              <a:rPr lang="en-US" sz="2400" dirty="0">
                <a:latin typeface="Courier" pitchFamily="2" charset="0"/>
              </a:rPr>
              <a:t>(f)</a:t>
            </a:r>
            <a:r>
              <a:rPr lang="en-US" sz="2400" dirty="0"/>
              <a:t> 	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# round float f up</a:t>
            </a:r>
          </a:p>
          <a:p>
            <a:pPr lvl="1"/>
            <a:r>
              <a:rPr lang="en-US" sz="2400" dirty="0" err="1">
                <a:latin typeface="Courier" pitchFamily="2" charset="0"/>
              </a:rPr>
              <a:t>math.sqrt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i="1" dirty="0">
                <a:latin typeface="Courier" pitchFamily="2" charset="0"/>
              </a:rPr>
              <a:t>x</a:t>
            </a:r>
            <a:r>
              <a:rPr lang="en-US" sz="2400" dirty="0">
                <a:latin typeface="Courier" pitchFamily="2" charset="0"/>
              </a:rPr>
              <a:t>) 	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# take the square root of x</a:t>
            </a:r>
          </a:p>
          <a:p>
            <a:pPr marL="274320" lvl="1" indent="0" algn="ctr">
              <a:buNone/>
            </a:pP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marL="274320" lvl="1" indent="0" algn="ctr">
              <a:buNone/>
            </a:pPr>
            <a:r>
              <a:rPr lang="en-US" sz="2400" dirty="0"/>
              <a:t>And more! Check out: https://</a:t>
            </a:r>
            <a:r>
              <a:rPr lang="en-US" sz="2400" dirty="0" err="1"/>
              <a:t>docs.python.org</a:t>
            </a:r>
            <a:r>
              <a:rPr lang="en-US" sz="2400" dirty="0"/>
              <a:t>/2/library/</a:t>
            </a:r>
            <a:r>
              <a:rPr lang="en-US" sz="2400" dirty="0" err="1"/>
              <a:t>math.html</a:t>
            </a:r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1F0DB3-88E8-9C4B-A4D9-16BEDAE091C9}"/>
              </a:ext>
            </a:extLst>
          </p:cNvPr>
          <p:cNvGrpSpPr/>
          <p:nvPr/>
        </p:nvGrpSpPr>
        <p:grpSpPr>
          <a:xfrm>
            <a:off x="4075899" y="1915886"/>
            <a:ext cx="7204316" cy="1854114"/>
            <a:chOff x="5116286" y="4136571"/>
            <a:chExt cx="3938635" cy="16614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01589A-AF6D-2C47-A359-6797A74A6044}"/>
                </a:ext>
              </a:extLst>
            </p:cNvPr>
            <p:cNvSpPr/>
            <p:nvPr/>
          </p:nvSpPr>
          <p:spPr>
            <a:xfrm>
              <a:off x="5116286" y="4136571"/>
              <a:ext cx="3938635" cy="16614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2E3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BA202B-604E-8241-9230-079A9A0EE524}"/>
                </a:ext>
              </a:extLst>
            </p:cNvPr>
            <p:cNvSpPr/>
            <p:nvPr/>
          </p:nvSpPr>
          <p:spPr>
            <a:xfrm>
              <a:off x="5116286" y="4242151"/>
              <a:ext cx="3831775" cy="14617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2225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altLang="en-US" sz="2000" dirty="0">
                  <a:solidFill>
                    <a:schemeClr val="bg1">
                      <a:lumMod val="50000"/>
                    </a:schemeClr>
                  </a:solidFill>
                </a:rPr>
                <a:t>In Python, modules are just files containing Python definitions and statements (ex. </a:t>
              </a:r>
              <a:r>
                <a:rPr lang="en-US" altLang="en-US" sz="2000" b="1" i="1" dirty="0" err="1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name</a:t>
              </a:r>
              <a:r>
                <a:rPr lang="en-US" altLang="en-US" sz="2000" b="1" dirty="0" err="1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.py</a:t>
              </a:r>
              <a:r>
                <a:rPr lang="en-US" altLang="en-US" sz="200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</a:p>
            <a:p>
              <a:pPr marL="285750" indent="-22225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altLang="en-US" sz="2000" dirty="0">
                  <a:solidFill>
                    <a:schemeClr val="bg1">
                      <a:lumMod val="50000"/>
                    </a:schemeClr>
                  </a:solidFill>
                </a:rPr>
                <a:t>These can be imported using </a:t>
              </a:r>
              <a:r>
                <a:rPr lang="en-US" altLang="en-US" sz="2000" b="1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import </a:t>
              </a:r>
              <a:r>
                <a:rPr lang="en-US" altLang="en-US" sz="2000" b="1" i="1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name</a:t>
              </a:r>
              <a:endParaRPr lang="en-US" altLang="en-US" sz="2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2225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altLang="en-US" sz="2000" dirty="0">
                  <a:solidFill>
                    <a:schemeClr val="bg1">
                      <a:lumMod val="50000"/>
                    </a:schemeClr>
                  </a:solidFill>
                </a:rPr>
                <a:t>To access </a:t>
              </a:r>
              <a:r>
                <a:rPr lang="en-US" altLang="en-US" sz="2000" b="1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name</a:t>
              </a:r>
              <a:r>
                <a:rPr lang="en-US" altLang="en-US" sz="2000" dirty="0">
                  <a:solidFill>
                    <a:schemeClr val="bg1">
                      <a:lumMod val="50000"/>
                    </a:schemeClr>
                  </a:solidFill>
                </a:rPr>
                <a:t>’s functions, type </a:t>
              </a:r>
              <a:r>
                <a:rPr lang="en-US" altLang="en-US" sz="2000" b="1" i="1" dirty="0" err="1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name.function</a:t>
              </a:r>
              <a:r>
                <a:rPr lang="en-US" altLang="en-US" sz="2000" b="1" i="1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()</a:t>
              </a:r>
              <a:endParaRPr 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895839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528</TotalTime>
  <Words>968</Words>
  <Application>Microsoft Macintosh PowerPoint</Application>
  <PresentationFormat>Widescreen</PresentationFormat>
  <Paragraphs>211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Corbel</vt:lpstr>
      <vt:lpstr>Courier</vt:lpstr>
      <vt:lpstr>Wingdings 2</vt:lpstr>
      <vt:lpstr>Frame</vt:lpstr>
      <vt:lpstr>Intro to Coding with Python– Mathematical Operators </vt:lpstr>
      <vt:lpstr>Plan for Today</vt:lpstr>
      <vt:lpstr>(RECAP) Core concept 2: numeric values</vt:lpstr>
      <vt:lpstr>(RECAP) Core concept 2: numeric values</vt:lpstr>
      <vt:lpstr>Reviewing integer operators: // and %</vt:lpstr>
      <vt:lpstr>Reviewing integer operators: // and %</vt:lpstr>
      <vt:lpstr>Built-in functions that work on numbers</vt:lpstr>
      <vt:lpstr>Aside: what does parsed mean?</vt:lpstr>
      <vt:lpstr>The math module</vt:lpstr>
      <vt:lpstr>15-minute exercise: dollars and cents</vt:lpstr>
      <vt:lpstr>Finishing touches…</vt:lpstr>
      <vt:lpstr>Finishing touches…</vt:lpstr>
      <vt:lpstr>Solution: formatting with .format()</vt:lpstr>
      <vt:lpstr>Solution: formatting with .format()</vt:lpstr>
      <vt:lpstr>Solution: formatting with .format()</vt:lpstr>
      <vt:lpstr>Solution: formatting with .format()</vt:lpstr>
      <vt:lpstr>Calling .format() with multiple inputs</vt:lpstr>
      <vt:lpstr>Right-justification with .format()</vt:lpstr>
      <vt:lpstr>.format() on integers</vt:lpstr>
      <vt:lpstr>.format() on integers</vt:lpstr>
      <vt:lpstr>.format() on floats</vt:lpstr>
      <vt:lpstr>Revisiting: dollars and cents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23</cp:revision>
  <dcterms:created xsi:type="dcterms:W3CDTF">2023-08-03T18:49:17Z</dcterms:created>
  <dcterms:modified xsi:type="dcterms:W3CDTF">2024-01-29T11:54:49Z</dcterms:modified>
</cp:coreProperties>
</file>