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8"/>
  </p:notesMasterIdLst>
  <p:sldIdLst>
    <p:sldId id="256" r:id="rId2"/>
    <p:sldId id="257" r:id="rId3"/>
    <p:sldId id="375" r:id="rId4"/>
    <p:sldId id="376" r:id="rId5"/>
    <p:sldId id="362" r:id="rId6"/>
    <p:sldId id="373" r:id="rId7"/>
    <p:sldId id="365" r:id="rId8"/>
    <p:sldId id="367" r:id="rId9"/>
    <p:sldId id="370" r:id="rId10"/>
    <p:sldId id="371" r:id="rId11"/>
    <p:sldId id="372" r:id="rId12"/>
    <p:sldId id="401" r:id="rId13"/>
    <p:sldId id="403" r:id="rId14"/>
    <p:sldId id="404" r:id="rId15"/>
    <p:sldId id="402" r:id="rId16"/>
    <p:sldId id="405" r:id="rId17"/>
    <p:sldId id="388" r:id="rId18"/>
    <p:sldId id="389" r:id="rId19"/>
    <p:sldId id="391" r:id="rId20"/>
    <p:sldId id="392" r:id="rId21"/>
    <p:sldId id="393" r:id="rId22"/>
    <p:sldId id="390" r:id="rId23"/>
    <p:sldId id="374" r:id="rId24"/>
    <p:sldId id="395" r:id="rId25"/>
    <p:sldId id="396" r:id="rId26"/>
    <p:sldId id="3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05"/>
    <p:restoredTop sz="86134"/>
  </p:normalViewPr>
  <p:slideViewPr>
    <p:cSldViewPr snapToGrid="0">
      <p:cViewPr varScale="1">
        <p:scale>
          <a:sx n="111" d="100"/>
          <a:sy n="111" d="100"/>
        </p:scale>
        <p:origin x="2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like defining a variable (but instead of putting a value in the “box”, we’re going to fill it with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2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7F73B-ED36-24DC-0216-ACE6EAED5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F4100C-65DE-7DAD-8C98-5F253DF5F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1A7351-D6F5-8B84-52E4-4EC6F43C5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31CD0-68E7-38A8-2F08-2552AC273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4431C-0E1C-95DC-28FD-272A8FA82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4735D-FC0C-87B5-56AC-DC8892ECDF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0F42F5-3AF2-C1EF-B4D9-55F6BADC7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3B01-7682-337E-0A07-BF62B4968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6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247C4-9C70-C9DC-4722-896F7FE71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CD0D9-1D06-859E-5B7A-673FF9529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56C67E-B793-4254-09D2-6ECC5EE17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B39B-1F4E-99A0-033C-3D8EB40EF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7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7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python.org/3/library/__main__.html?highlight=__name__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 real work happens only when we actually </a:t>
            </a:r>
            <a:r>
              <a:rPr lang="en-US" sz="2400" b="1" dirty="0"/>
              <a:t>call</a:t>
            </a:r>
            <a:r>
              <a:rPr lang="en-US" sz="2400" dirty="0"/>
              <a:t> the  </a:t>
            </a:r>
            <a:r>
              <a:rPr lang="en-US" sz="2400" b="1" dirty="0">
                <a:latin typeface="Courier" pitchFamily="2" charset="0"/>
              </a:rPr>
              <a:t>main()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When we do, python goes to the </a:t>
            </a:r>
            <a:r>
              <a:rPr lang="en-US" sz="2400" b="1" dirty="0">
                <a:latin typeface="Courier" pitchFamily="2" charset="0"/>
              </a:rPr>
              <a:t>main()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function definition and follows the instructions it finds there</a:t>
            </a:r>
            <a:endParaRPr lang="en-US" sz="2400" b="1" dirty="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8792F78-6E78-22A9-EADC-436A28B1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640668" y="1668040"/>
            <a:ext cx="7772400" cy="2021039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6ABB8ED-1704-8937-F53C-6EBF7C129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263" b="-2"/>
          <a:stretch/>
        </p:blipFill>
        <p:spPr>
          <a:xfrm>
            <a:off x="3640668" y="3310359"/>
            <a:ext cx="7772400" cy="3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3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23542" y="2454111"/>
            <a:ext cx="4624011" cy="19497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Why bother?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41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6A-B8E3-894D-BFE2-E153DB8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one more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6C48-00EE-B147-9657-CA3C3E47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5747"/>
            <a:ext cx="7315200" cy="5869001"/>
          </a:xfrm>
        </p:spPr>
        <p:txBody>
          <a:bodyPr anchor="t">
            <a:normAutofit/>
          </a:bodyPr>
          <a:lstStyle/>
          <a:p>
            <a:r>
              <a:rPr lang="en-US" sz="2400" dirty="0"/>
              <a:t>Suppose I have code I wrote elsewhere</a:t>
            </a:r>
          </a:p>
          <a:p>
            <a:r>
              <a:rPr lang="en-US" sz="2400" dirty="0"/>
              <a:t>What happens if someday we want to use the code in this file as </a:t>
            </a:r>
            <a:r>
              <a:rPr lang="en-US" sz="2400" b="1" dirty="0"/>
              <a:t>part of another program</a:t>
            </a:r>
            <a:r>
              <a:rPr lang="en-US" sz="2400" dirty="0"/>
              <a:t>?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86A1842-514C-F2A3-751E-0F7287DA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369" y="1621613"/>
            <a:ext cx="6495795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7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01D6D-81AC-CEC2-1E6B-B97F52336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1ECE-A3FF-A422-C384-4A514303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one more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BFB5-EA50-12E5-6B27-9A5EFF6D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happens if someday we want to use the code in this file as </a:t>
            </a:r>
            <a:r>
              <a:rPr lang="en-US" sz="2400" b="1" dirty="0"/>
              <a:t>part of another program</a:t>
            </a:r>
            <a:r>
              <a:rPr lang="en-US" sz="2400" dirty="0"/>
              <a:t>?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759A69A-0E19-5B70-7E93-58FEA3A138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594369" y="1621613"/>
            <a:ext cx="6495795" cy="5120640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4A5C1BF-645D-52A4-5F73-89DD2EAAF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82" y="1659745"/>
            <a:ext cx="6367604" cy="50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8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E2FEC-08EB-0659-3F0C-17AA59048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BA48-7E9B-648E-EE34-F7FC0B43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one more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CC76-82F7-5928-C3DC-83048E4EC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happens if someday we want to use the code in this file as </a:t>
            </a:r>
            <a:r>
              <a:rPr lang="en-US" sz="2400" b="1" dirty="0"/>
              <a:t>part of another program</a:t>
            </a:r>
            <a:r>
              <a:rPr lang="en-US" sz="2400" dirty="0"/>
              <a:t>?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2F77816-838D-D852-09E6-3A03657AB8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594369" y="1621613"/>
            <a:ext cx="6495795" cy="5120640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3AE4483-0576-7DFF-3794-35E22142D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82" y="1659745"/>
            <a:ext cx="6367604" cy="5094083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CA843C67-258F-14DC-0A8B-1323743FCB6A}"/>
              </a:ext>
            </a:extLst>
          </p:cNvPr>
          <p:cNvSpPr/>
          <p:nvPr/>
        </p:nvSpPr>
        <p:spPr>
          <a:xfrm>
            <a:off x="7072132" y="3703899"/>
            <a:ext cx="2338086" cy="358815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011D022-4A99-E3B8-7483-516989B0ABD1}"/>
              </a:ext>
            </a:extLst>
          </p:cNvPr>
          <p:cNvSpPr/>
          <p:nvPr/>
        </p:nvSpPr>
        <p:spPr>
          <a:xfrm>
            <a:off x="8026976" y="5236387"/>
            <a:ext cx="2457155" cy="358815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2E1513B-9C32-C740-7FC3-96CB59D239A0}"/>
              </a:ext>
            </a:extLst>
          </p:cNvPr>
          <p:cNvSpPr/>
          <p:nvPr/>
        </p:nvSpPr>
        <p:spPr>
          <a:xfrm>
            <a:off x="8026976" y="4797069"/>
            <a:ext cx="2457155" cy="358815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6A-B8E3-894D-BFE2-E153DB82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one more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6C48-00EE-B147-9657-CA3C3E47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happens if someday we want to use the code in this file as </a:t>
            </a:r>
            <a:r>
              <a:rPr lang="en-US" sz="2400" b="1" dirty="0"/>
              <a:t>part of another program</a:t>
            </a:r>
            <a:r>
              <a:rPr lang="en-US" sz="2400" dirty="0"/>
              <a:t>?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9AD104E-3782-E07C-79B7-071433C015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594369" y="1621613"/>
            <a:ext cx="6495795" cy="5120640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9EAA59E-286B-B10A-A22E-0643CA5BB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82" y="1659745"/>
            <a:ext cx="6367604" cy="5094083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25E452C-7D37-4F77-7C09-31D828B28860}"/>
              </a:ext>
            </a:extLst>
          </p:cNvPr>
          <p:cNvSpPr/>
          <p:nvPr/>
        </p:nvSpPr>
        <p:spPr>
          <a:xfrm>
            <a:off x="3750197" y="648182"/>
            <a:ext cx="7465671" cy="86810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will happen if I run </a:t>
            </a:r>
            <a:r>
              <a:rPr lang="en-US" sz="2400" dirty="0" err="1"/>
              <a:t>main.py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316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B9E87-C197-E4B8-A85E-028D3C638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4A2B-616C-4358-0D17-FE61F353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one more 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E099-C70E-5DCA-57DE-9FC2B7FC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happens if someday we want to use the code in this file as </a:t>
            </a:r>
            <a:r>
              <a:rPr lang="en-US" sz="2400" b="1" dirty="0"/>
              <a:t>part of another program</a:t>
            </a:r>
            <a:r>
              <a:rPr lang="en-US" sz="2400" dirty="0"/>
              <a:t>?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6C645E2-CFEA-18DA-6BEF-3355039A85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594369" y="1621613"/>
            <a:ext cx="6495795" cy="5120640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6768A2E-03F4-A53A-C75B-EC57255875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443882" y="1659745"/>
            <a:ext cx="6367604" cy="5094083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9325E65-7BDA-C622-786D-0182ECEA9742}"/>
              </a:ext>
            </a:extLst>
          </p:cNvPr>
          <p:cNvSpPr/>
          <p:nvPr/>
        </p:nvSpPr>
        <p:spPr>
          <a:xfrm>
            <a:off x="3750197" y="648182"/>
            <a:ext cx="7465671" cy="86810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will happen if I run </a:t>
            </a:r>
            <a:r>
              <a:rPr lang="en-US" sz="2400" dirty="0" err="1"/>
              <a:t>main.py</a:t>
            </a:r>
            <a:r>
              <a:rPr lang="en-US" sz="2400" dirty="0"/>
              <a:t>?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A60338-3F0D-D381-1B9B-A9F9B0554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80" y="1699106"/>
            <a:ext cx="10749351" cy="5059923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00A9EB30-3E5E-7A5E-09F5-AC90BF76130F}"/>
              </a:ext>
            </a:extLst>
          </p:cNvPr>
          <p:cNvSpPr/>
          <p:nvPr/>
        </p:nvSpPr>
        <p:spPr>
          <a:xfrm>
            <a:off x="6246305" y="5366205"/>
            <a:ext cx="2619902" cy="618543"/>
          </a:xfrm>
          <a:prstGeom prst="frame">
            <a:avLst>
              <a:gd name="adj1" fmla="val 501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1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5075-DB59-4443-8E60-3130867B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EE41-819D-1941-952D-1CAD56E8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we need: </a:t>
            </a:r>
            <a:r>
              <a:rPr lang="en-US" sz="2400" dirty="0"/>
              <a:t>a way to tell python to behave one way when we </a:t>
            </a:r>
            <a:r>
              <a:rPr lang="en-US" sz="2400" b="1" dirty="0"/>
              <a:t>run it as a “stand-alone” program</a:t>
            </a:r>
            <a:r>
              <a:rPr lang="en-US" sz="2400" dirty="0"/>
              <a:t>, and a different way when we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400" dirty="0"/>
              <a:t> it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203644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We can use an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/>
              <a:t> statement to tell python to call the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function only if the program is being run directly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FDDC3384-D85A-984C-CBD8-3A880477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824" y="1633187"/>
            <a:ext cx="5743183" cy="51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This is a little bit </a:t>
            </a:r>
            <a:r>
              <a:rPr lang="en-US" sz="2400" b="1" dirty="0"/>
              <a:t>confusing</a:t>
            </a:r>
            <a:r>
              <a:rPr lang="en-US" sz="2400" dirty="0"/>
              <a:t>: we named the function we created to hold our program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47AF770-2A87-F318-8C46-8008CCBDAE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147824" y="1633187"/>
            <a:ext cx="5743183" cy="5120639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BE57262-9A06-70AA-2D95-3945A6F6B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89" b="26786"/>
          <a:stretch/>
        </p:blipFill>
        <p:spPr>
          <a:xfrm>
            <a:off x="5147824" y="5104435"/>
            <a:ext cx="5743183" cy="277793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688DDDE4-B07F-60A1-FC23-AD21AA6346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106"/>
          <a:stretch/>
        </p:blipFill>
        <p:spPr>
          <a:xfrm>
            <a:off x="5147824" y="6400800"/>
            <a:ext cx="5743183" cy="3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5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800" dirty="0"/>
              <a:t>function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28263"/>
            <a:ext cx="8322732" cy="5556485"/>
          </a:xfrm>
        </p:spPr>
        <p:txBody>
          <a:bodyPr anchor="t">
            <a:noAutofit/>
          </a:bodyPr>
          <a:lstStyle/>
          <a:p>
            <a:r>
              <a:rPr lang="en-US" sz="2400" dirty="0"/>
              <a:t>In our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b="1" dirty="0"/>
              <a:t> statement</a:t>
            </a:r>
            <a:r>
              <a:rPr lang="en-US" sz="2400" dirty="0"/>
              <a:t>, we’re asking whether some variable called 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__name__</a:t>
            </a:r>
            <a:r>
              <a:rPr lang="en-US" sz="2400" b="1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ea typeface="Menlo" panose="020B0609030804020204" pitchFamily="49" charset="0"/>
                <a:cs typeface="Menlo" panose="020B0609030804020204" pitchFamily="49" charset="0"/>
              </a:rPr>
              <a:t>is equal to the string 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"__main__” </a:t>
            </a:r>
            <a:r>
              <a:rPr lang="en-US" sz="2400" dirty="0"/>
              <a:t>(not to mention I don’t recall initializing anything called 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__name__</a:t>
            </a:r>
            <a:r>
              <a:rPr lang="en-US" sz="2400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...)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9E1E29A-2241-DEC6-6A91-ADDA85B32A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147824" y="1633187"/>
            <a:ext cx="5743183" cy="5120639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94425E20-A9AB-C834-9F17-EEF154A48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08" b="6328"/>
          <a:stretch/>
        </p:blipFill>
        <p:spPr>
          <a:xfrm>
            <a:off x="5147824" y="6134582"/>
            <a:ext cx="5743183" cy="2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0D30-D076-A84B-A242-56F85CFA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123837"/>
            <a:ext cx="3178628" cy="4601183"/>
          </a:xfrm>
        </p:spPr>
        <p:txBody>
          <a:bodyPr/>
          <a:lstStyle/>
          <a:p>
            <a:r>
              <a:rPr lang="en-US" dirty="0"/>
              <a:t>To the documentation! 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B85CE9A1-1AC9-2A47-B01C-FDEDBE4BF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1086" y="422604"/>
            <a:ext cx="9608089" cy="6441787"/>
          </a:xfrm>
        </p:spPr>
      </p:pic>
    </p:spTree>
    <p:extLst>
      <p:ext uri="{BB962C8B-B14F-4D97-AF65-F5344CB8AC3E}">
        <p14:creationId xmlns:p14="http://schemas.microsoft.com/office/powerpoint/2010/main" val="287279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25AF30-1240-804D-B1DC-012D0B5A2B01}"/>
              </a:ext>
            </a:extLst>
          </p:cNvPr>
          <p:cNvGrpSpPr/>
          <p:nvPr/>
        </p:nvGrpSpPr>
        <p:grpSpPr>
          <a:xfrm>
            <a:off x="3620219" y="1914378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8CA378-AEF2-2D43-9A07-275483528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B2A74-C672-6C44-A919-FB0927B28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849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A351-FAA0-8F4E-961D-7637E9D0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15-minute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6A67-F4C5-9047-A760-84666700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Write a program that contains a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function, which contains instructions for printing out the phrase: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Today is not Friday :-(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Use an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statement combined with checking the value of the </a:t>
            </a:r>
            <a:r>
              <a:rPr lang="en-US" sz="2400" b="1" dirty="0">
                <a:solidFill>
                  <a:srgbClr val="00206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__name__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variable to call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only when the program is run directly</a:t>
            </a:r>
          </a:p>
          <a:p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Add an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 statement so that whenever the program (“module”) is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400" dirty="0">
                <a:solidFill>
                  <a:srgbClr val="002060"/>
                </a:solidFill>
                <a:ea typeface="Menlo" panose="020B0609030804020204" pitchFamily="49" charset="0"/>
                <a:cs typeface="Menlo" panose="020B0609030804020204" pitchFamily="49" charset="0"/>
              </a:rPr>
              <a:t>ed, it prints out the phrase: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Maybe today...?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endParaRPr lang="en-US" sz="2400" dirty="0">
              <a:solidFill>
                <a:srgbClr val="002060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81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6868" y="2678394"/>
            <a:ext cx="5122333" cy="119692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What did you come up with?</a:t>
            </a:r>
            <a:endParaRPr lang="en-US" sz="32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3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8015-EA87-5140-82B2-D7BA0E5B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0A97-1099-0D40-9978-B4ABD8A9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Programs (“modules”) that are well-organized are </a:t>
            </a:r>
            <a:r>
              <a:rPr lang="en-US" sz="2400" b="1" dirty="0"/>
              <a:t>easier to read</a:t>
            </a:r>
            <a:r>
              <a:rPr lang="en-US" sz="2400" dirty="0"/>
              <a:t>, more </a:t>
            </a:r>
            <a:r>
              <a:rPr lang="en-US" sz="2400" b="1" dirty="0"/>
              <a:t>versatile</a:t>
            </a:r>
            <a:r>
              <a:rPr lang="en-US" sz="2400" dirty="0"/>
              <a:t>, and potentially </a:t>
            </a:r>
            <a:r>
              <a:rPr lang="en-US" sz="2400" b="1" dirty="0"/>
              <a:t>more efficient</a:t>
            </a:r>
          </a:p>
          <a:p>
            <a:r>
              <a:rPr lang="en-US" sz="2400" dirty="0"/>
              <a:t>The first step we’ll take toward organizing our code is to include a </a:t>
            </a: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2400" dirty="0"/>
              <a:t> function, which includes the instructions we want our program to run</a:t>
            </a:r>
          </a:p>
          <a:p>
            <a:r>
              <a:rPr lang="en-US" sz="2400" dirty="0"/>
              <a:t>To make it easier to </a:t>
            </a:r>
            <a:r>
              <a:rPr lang="en-US" sz="2400" b="1" dirty="0">
                <a:solidFill>
                  <a:srgbClr val="FF9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400" dirty="0"/>
              <a:t> code we write now into later modules, we will follow the convention of including:</a:t>
            </a:r>
          </a:p>
          <a:p>
            <a:pPr marL="1839913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__name__ == 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__main__</a:t>
            </a:r>
            <a:r>
              <a:rPr lang="en-US" sz="2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2760663" indent="0">
              <a:buNone/>
            </a:pPr>
            <a:r>
              <a:rPr lang="en-US" sz="2400" b="1" dirty="0">
                <a:solidFill>
                  <a:srgbClr val="311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238125" indent="0">
              <a:buNone/>
            </a:pPr>
            <a:r>
              <a:rPr lang="en-US" sz="2400" dirty="0"/>
              <a:t>at the end of each module</a:t>
            </a:r>
          </a:p>
        </p:txBody>
      </p:sp>
    </p:spTree>
    <p:extLst>
      <p:ext uri="{BB962C8B-B14F-4D97-AF65-F5344CB8AC3E}">
        <p14:creationId xmlns:p14="http://schemas.microsoft.com/office/powerpoint/2010/main" val="156973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DBFF-7CDC-8541-A9A9-EF8604FB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tip: have a starter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5627C-7DE9-CC4A-B9CD-567366C63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127" y="486929"/>
            <a:ext cx="7707084" cy="6246390"/>
          </a:xfrm>
        </p:spPr>
      </p:pic>
    </p:spTree>
    <p:extLst>
      <p:ext uri="{BB962C8B-B14F-4D97-AF65-F5344CB8AC3E}">
        <p14:creationId xmlns:p14="http://schemas.microsoft.com/office/powerpoint/2010/main" val="10488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BEE5-D66A-1B42-B85A-EE1A9088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reminder from the syllabus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8F9B35-7205-C249-BBA6-92390775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“</a:t>
            </a:r>
            <a:r>
              <a:rPr lang="en-US" sz="2800" b="1" dirty="0"/>
              <a:t>References</a:t>
            </a:r>
            <a:r>
              <a:rPr lang="en-US" sz="2800" dirty="0"/>
              <a:t>”</a:t>
            </a:r>
          </a:p>
          <a:p>
            <a:pPr lvl="1"/>
            <a:r>
              <a:rPr lang="en-US" sz="2400" dirty="0"/>
              <a:t>You should use resources when you need help!</a:t>
            </a:r>
          </a:p>
          <a:p>
            <a:pPr lvl="1"/>
            <a:r>
              <a:rPr lang="en-US" sz="2400" dirty="0"/>
              <a:t>And you must cite them! (Give them credit for helping you) </a:t>
            </a:r>
          </a:p>
          <a:p>
            <a:pPr lvl="1"/>
            <a:r>
              <a:rPr lang="en-US" sz="2400" dirty="0"/>
              <a:t>In-line citations to any resources you used, including page numbers (if a printed resource) or a direct URL (if an online resource). </a:t>
            </a:r>
          </a:p>
          <a:p>
            <a:pPr lvl="1"/>
            <a:endParaRPr lang="en-US" sz="2400" dirty="0"/>
          </a:p>
          <a:p>
            <a:r>
              <a:rPr lang="en-US" sz="2600" dirty="0"/>
              <a:t>Ex.</a:t>
            </a:r>
          </a:p>
        </p:txBody>
      </p:sp>
    </p:spTree>
    <p:extLst>
      <p:ext uri="{BB962C8B-B14F-4D97-AF65-F5344CB8AC3E}">
        <p14:creationId xmlns:p14="http://schemas.microsoft.com/office/powerpoint/2010/main" val="347160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C6CD-89C5-DF41-A63A-B6F45C14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27A8E-CEC2-184F-B77C-0132A9DB7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098" y="575718"/>
            <a:ext cx="7978096" cy="5697420"/>
          </a:xfrm>
        </p:spPr>
      </p:pic>
    </p:spTree>
    <p:extLst>
      <p:ext uri="{BB962C8B-B14F-4D97-AF65-F5344CB8AC3E}">
        <p14:creationId xmlns:p14="http://schemas.microsoft.com/office/powerpoint/2010/main" val="27881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 far, we’ve been writing code in files as if we were writing it on the console: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When we do this, the Python interpreter executes everything from the </a:t>
            </a:r>
            <a:r>
              <a:rPr lang="en-US" sz="2400" b="1" dirty="0"/>
              <a:t>top down</a:t>
            </a:r>
          </a:p>
        </p:txBody>
      </p:sp>
      <p:pic>
        <p:nvPicPr>
          <p:cNvPr id="8" name="Picture 7" descr="A computer screen with green text&#10;&#10;Description automatically generated">
            <a:extLst>
              <a:ext uri="{FF2B5EF4-FFF2-40B4-BE49-F238E27FC236}">
                <a16:creationId xmlns:a16="http://schemas.microsoft.com/office/drawing/2014/main" id="{18268F07-FC81-9023-31F9-659B427C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8" y="1848799"/>
            <a:ext cx="7772400" cy="157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0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It is better practice to write the code you want to execute inside a </a:t>
            </a:r>
            <a:r>
              <a:rPr lang="en-US" sz="2400" b="1" dirty="0">
                <a:solidFill>
                  <a:srgbClr val="123BFF"/>
                </a:solidFill>
                <a:latin typeface="Courier" pitchFamily="2" charset="0"/>
              </a:rPr>
              <a:t>main</a:t>
            </a:r>
            <a:r>
              <a:rPr lang="en-US" sz="2400" dirty="0">
                <a:latin typeface="Courier" pitchFamily="2" charset="0"/>
              </a:rPr>
              <a:t>()</a:t>
            </a:r>
            <a:r>
              <a:rPr lang="en-US" sz="2400" dirty="0"/>
              <a:t> function, e.g.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lets the interpreter ”read ahead” and </a:t>
            </a:r>
            <a:r>
              <a:rPr lang="en-US" sz="2400" b="1" dirty="0"/>
              <a:t>then</a:t>
            </a:r>
            <a:r>
              <a:rPr lang="en-US" sz="2400" dirty="0"/>
              <a:t> execute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77B47C5-AD9A-977B-6FF1-31A89C4F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8" y="1668040"/>
            <a:ext cx="7772400" cy="20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3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b="1" dirty="0"/>
              <a:t>Remember</a:t>
            </a:r>
            <a:r>
              <a:rPr lang="en-US" sz="2400" dirty="0"/>
              <a:t>: the interpreter reads from the top down, which means that it reads the </a:t>
            </a:r>
            <a:r>
              <a:rPr lang="en-US" sz="2400" b="1" dirty="0"/>
              <a:t>definition</a:t>
            </a:r>
            <a:r>
              <a:rPr lang="en-US" sz="2400" dirty="0"/>
              <a:t> first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892F455-3268-DCE1-E7A7-33DE300361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40668" y="1668040"/>
            <a:ext cx="7772400" cy="2021039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F0FB7DD-9158-AD9F-DAF9-8CB897F11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08" b="39929"/>
          <a:stretch/>
        </p:blipFill>
        <p:spPr>
          <a:xfrm>
            <a:off x="3640668" y="2569580"/>
            <a:ext cx="7772400" cy="3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Then it reads each line inside the definition, but these don’t get </a:t>
            </a:r>
            <a:r>
              <a:rPr lang="en-US" sz="2400" b="1" dirty="0"/>
              <a:t>executed</a:t>
            </a:r>
            <a:r>
              <a:rPr lang="en-US" sz="2400" dirty="0"/>
              <a:t> yet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93860EB-D22E-3E0D-63CB-4035E3A80D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640668" y="1668040"/>
            <a:ext cx="7772400" cy="2021039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33696E2-C3B1-87E0-8BF0-8254158B9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98" b="24466"/>
          <a:stretch/>
        </p:blipFill>
        <p:spPr>
          <a:xfrm>
            <a:off x="3640668" y="2870522"/>
            <a:ext cx="7772400" cy="32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C87-7021-BD44-8605-A47D87C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C6A7-6FA2-4D42-8640-981564C4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/>
              <a:t>At this stage, we’ve given python a “recipe” for what we want it to do when we call </a:t>
            </a:r>
            <a:r>
              <a:rPr lang="en-US" sz="2400" b="1" dirty="0">
                <a:latin typeface="Courier" pitchFamily="2" charset="0"/>
              </a:rPr>
              <a:t>main()</a:t>
            </a: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b="1" dirty="0">
              <a:latin typeface="Courier" pitchFamily="2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If we stop here, </a:t>
            </a:r>
            <a:r>
              <a:rPr lang="en-US" sz="2400" b="1" dirty="0"/>
              <a:t>nothing will actually happen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6E1BE71-8520-EB7F-2007-715FA852AC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640668" y="1668040"/>
            <a:ext cx="7772400" cy="2021039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69A7309-AFFE-4065-CCC4-3932189BA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08" b="23893"/>
          <a:stretch/>
        </p:blipFill>
        <p:spPr>
          <a:xfrm>
            <a:off x="3640668" y="2569579"/>
            <a:ext cx="7772400" cy="6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070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578</TotalTime>
  <Words>771</Words>
  <Application>Microsoft Macintosh PowerPoint</Application>
  <PresentationFormat>Widescreen</PresentationFormat>
  <Paragraphs>134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Corbel</vt:lpstr>
      <vt:lpstr>Courier</vt:lpstr>
      <vt:lpstr>Menlo</vt:lpstr>
      <vt:lpstr>Wingdings 2</vt:lpstr>
      <vt:lpstr>Frame</vt:lpstr>
      <vt:lpstr>Intro to Coding with Python– main()</vt:lpstr>
      <vt:lpstr>Plan for Today</vt:lpstr>
      <vt:lpstr>A reminder from the syllabus</vt:lpstr>
      <vt:lpstr>Example</vt:lpstr>
      <vt:lpstr>Recap</vt:lpstr>
      <vt:lpstr>An alternative</vt:lpstr>
      <vt:lpstr>How this works</vt:lpstr>
      <vt:lpstr>How this works</vt:lpstr>
      <vt:lpstr>How this works</vt:lpstr>
      <vt:lpstr>How this works</vt:lpstr>
      <vt:lpstr>Discussion</vt:lpstr>
      <vt:lpstr>Just one more thing…</vt:lpstr>
      <vt:lpstr>Just one more thing…</vt:lpstr>
      <vt:lpstr>Just one more thing…</vt:lpstr>
      <vt:lpstr>Just one more thing…</vt:lpstr>
      <vt:lpstr>Just one more thing…</vt:lpstr>
      <vt:lpstr>Discussion</vt:lpstr>
      <vt:lpstr>Python convention</vt:lpstr>
      <vt:lpstr>Python convention</vt:lpstr>
      <vt:lpstr>Python convention</vt:lpstr>
      <vt:lpstr>To the documentation! </vt:lpstr>
      <vt:lpstr>PowerPoint Presentation</vt:lpstr>
      <vt:lpstr>15-minute exercise</vt:lpstr>
      <vt:lpstr>Discussion</vt:lpstr>
      <vt:lpstr>Takeaways</vt:lpstr>
      <vt:lpstr>Helpful tip: have a starter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23</cp:revision>
  <dcterms:created xsi:type="dcterms:W3CDTF">2023-08-03T18:49:17Z</dcterms:created>
  <dcterms:modified xsi:type="dcterms:W3CDTF">2024-02-20T13:13:35Z</dcterms:modified>
</cp:coreProperties>
</file>