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403" r:id="rId4"/>
    <p:sldId id="404" r:id="rId5"/>
    <p:sldId id="406" r:id="rId6"/>
    <p:sldId id="407" r:id="rId7"/>
    <p:sldId id="408" r:id="rId8"/>
    <p:sldId id="409" r:id="rId9"/>
    <p:sldId id="367" r:id="rId10"/>
    <p:sldId id="410" r:id="rId11"/>
    <p:sldId id="411" r:id="rId12"/>
    <p:sldId id="412" r:id="rId13"/>
    <p:sldId id="413" r:id="rId14"/>
    <p:sldId id="414" r:id="rId15"/>
    <p:sldId id="415" r:id="rId16"/>
    <p:sldId id="369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368" r:id="rId25"/>
    <p:sldId id="370" r:id="rId26"/>
    <p:sldId id="365" r:id="rId27"/>
    <p:sldId id="371" r:id="rId28"/>
    <p:sldId id="400" r:id="rId29"/>
    <p:sldId id="401" r:id="rId30"/>
    <p:sldId id="372" r:id="rId31"/>
    <p:sldId id="373" r:id="rId32"/>
    <p:sldId id="374" r:id="rId33"/>
    <p:sldId id="375" r:id="rId34"/>
    <p:sldId id="376" r:id="rId35"/>
    <p:sldId id="366" r:id="rId36"/>
    <p:sldId id="3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/>
    <p:restoredTop sz="86122"/>
  </p:normalViewPr>
  <p:slideViewPr>
    <p:cSldViewPr snapToGrid="0">
      <p:cViewPr varScale="1">
        <p:scale>
          <a:sx n="109" d="100"/>
          <a:sy n="109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5897E-5EC6-7ECD-D3EC-01240865F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5F372-A7AF-28CA-6B8D-2C245FC3D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9B3AE-68C6-8820-7B9C-C2F15049A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0B76-5A41-0A19-7FE2-CD0E956D3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7D73-9858-BA61-CD78-CF278B62C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49AE3-DEC5-A7CA-2894-8789A17C9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FF465-E30E-9E1F-1830-8F62A398C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C65D-803A-742A-7DCA-D81F49355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07C7-A2B1-F8C7-61E1-C0029B2B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43AA7-CA7B-87EC-A118-0BBA965AA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FF0EF-50C1-1C80-160E-290894A42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F6E8-4438-FD26-1612-5EFFC1B53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B75EA-CA99-D2D8-B6B5-53B6516E5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EA211-B565-E2E4-3A68-D7C8C1266F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4388B-BFCD-0A13-9342-BBFE8198D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0F858-6420-7B1C-0F8C-343605134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A8814-1747-144A-CC8A-6475EB37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BB97B-0061-0C34-A196-2F09042AF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D4E7B-4118-D9C6-7491-60FAB32B8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DFF32-D922-E087-05C3-A5A9CC6CF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2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3F42-7C96-7DF6-6C46-F417746A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AE025-1B80-7EB3-DD08-E3DC4F739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A3A9A-05D3-45D4-86F5-AEAC27871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49D4-D7B6-8456-F277-5F8344F65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C2610-7F92-5D73-30DC-04CED3B1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CE444-1E82-BFBF-7500-DF317E904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B69DD-0FBE-B6F8-1FCA-30D6172A8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9586-E8FC-76ED-E376-F2597C509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7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C5D8-9A35-5B13-15C6-08C1CF0A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D115-9094-CB58-A6A9-CCEB0DA7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4A6B-C0F5-E76A-5016-6882EE33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4406E-0803-4CD2-9CB6-8315A4F6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409CFAF-7114-AABD-7BCD-AFE2FF67FC07}"/>
              </a:ext>
            </a:extLst>
          </p:cNvPr>
          <p:cNvSpPr/>
          <p:nvPr/>
        </p:nvSpPr>
        <p:spPr>
          <a:xfrm>
            <a:off x="8444139" y="2945409"/>
            <a:ext cx="2637693" cy="779585"/>
          </a:xfrm>
          <a:prstGeom prst="wedgeRoundRectCallout">
            <a:avLst>
              <a:gd name="adj1" fmla="val -178168"/>
              <a:gd name="adj2" fmla="val -7245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keyword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CD43E-57C3-2B8B-6222-A75459362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4118" r="85184" b="75655"/>
          <a:stretch/>
        </p:blipFill>
        <p:spPr>
          <a:xfrm>
            <a:off x="4513385" y="2532185"/>
            <a:ext cx="574430" cy="3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A1B87-605E-ACD6-8CB3-92F55707E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93CF-D5D5-C79B-21CD-5408EF46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4D71-81AC-75E3-5F42-3D4B10A0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45266-75A4-8BFB-98EF-E36E847C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91FC000-5A53-B6EE-8D94-11325AF935EC}"/>
              </a:ext>
            </a:extLst>
          </p:cNvPr>
          <p:cNvSpPr/>
          <p:nvPr/>
        </p:nvSpPr>
        <p:spPr>
          <a:xfrm>
            <a:off x="8444139" y="2945409"/>
            <a:ext cx="3009721" cy="1110776"/>
          </a:xfrm>
          <a:prstGeom prst="wedgeRoundRectCallout">
            <a:avLst>
              <a:gd name="adj1" fmla="val -137324"/>
              <a:gd name="adj2" fmla="val -5799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variable that will be used in the loop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F7F11-614B-F84A-A7CC-5D45BAE05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6" t="14824" r="72845" b="76007"/>
          <a:stretch/>
        </p:blipFill>
        <p:spPr>
          <a:xfrm>
            <a:off x="5040923" y="2555630"/>
            <a:ext cx="949568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ABED-F673-AB42-FEC5-BA7476BDF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37A8-0F31-DA6E-AC2F-1BFF887D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7F97-3C10-3F23-FA1A-C8265F68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0713B-C97D-BDB3-65DF-FD2FD4D8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AF482CD-B50D-1F0F-A1B7-49222CC91488}"/>
              </a:ext>
            </a:extLst>
          </p:cNvPr>
          <p:cNvSpPr/>
          <p:nvPr/>
        </p:nvSpPr>
        <p:spPr>
          <a:xfrm>
            <a:off x="8444139" y="2945409"/>
            <a:ext cx="3009721" cy="1110776"/>
          </a:xfrm>
          <a:prstGeom prst="wedgeRoundRectCallout">
            <a:avLst>
              <a:gd name="adj1" fmla="val -120186"/>
              <a:gd name="adj2" fmla="val -6432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keyword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59C17-B2EE-05F1-76BB-098A6C141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6" t="15882" r="66435" b="76007"/>
          <a:stretch/>
        </p:blipFill>
        <p:spPr>
          <a:xfrm>
            <a:off x="6002215" y="2590800"/>
            <a:ext cx="457200" cy="2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9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16D8-B55C-70A6-FFB7-60A5D02D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90D-0B91-BB23-705F-15E1C1C1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67D9-7B93-2076-3CEB-3BD11091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C27D7-FE7F-694D-A23C-ADCE2ED15C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CABEA2F-D636-EC8C-4799-9442C7DE6796}"/>
              </a:ext>
            </a:extLst>
          </p:cNvPr>
          <p:cNvSpPr/>
          <p:nvPr/>
        </p:nvSpPr>
        <p:spPr>
          <a:xfrm>
            <a:off x="8444139" y="2945409"/>
            <a:ext cx="3009721" cy="1110776"/>
          </a:xfrm>
          <a:prstGeom prst="wedgeRoundRectCallout">
            <a:avLst>
              <a:gd name="adj1" fmla="val -78119"/>
              <a:gd name="adj2" fmla="val -5166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list of values to use in loop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4AA0F-3A27-4E37-1FE2-B758E21A0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4" t="15882" r="37592" b="73451"/>
          <a:stretch/>
        </p:blipFill>
        <p:spPr>
          <a:xfrm>
            <a:off x="6456304" y="2590800"/>
            <a:ext cx="2113265" cy="3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078A-D656-AB0A-DAF0-87CDF811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F9AF-26C7-8FEA-8147-5DE565B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0A67-1460-44AF-A047-A9566E70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26F9C-32CB-04B8-B56D-E503233D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6BA964A-5B68-0A56-D192-C026634B2195}"/>
              </a:ext>
            </a:extLst>
          </p:cNvPr>
          <p:cNvSpPr/>
          <p:nvPr/>
        </p:nvSpPr>
        <p:spPr>
          <a:xfrm>
            <a:off x="8444139" y="2945409"/>
            <a:ext cx="3009721" cy="1110776"/>
          </a:xfrm>
          <a:prstGeom prst="wedgeRoundRectCallout">
            <a:avLst>
              <a:gd name="adj1" fmla="val -41895"/>
              <a:gd name="adj2" fmla="val -6749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3E91D-FBE2-F51E-A6CB-A39B9CC0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7" t="16234" r="35990" b="73451"/>
          <a:stretch/>
        </p:blipFill>
        <p:spPr>
          <a:xfrm>
            <a:off x="8534400" y="2602523"/>
            <a:ext cx="152400" cy="3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0385-4EDC-3BB0-480E-EBCD0D13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ECF0-7E28-F365-2E9C-C5D7BD77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21E6-F42D-B56A-35CF-11CE86B1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E448F-060B-E2E7-00A8-8730640BA4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0D5E8B6-54E9-5BC2-4D73-17B1C8B1E740}"/>
              </a:ext>
            </a:extLst>
          </p:cNvPr>
          <p:cNvSpPr/>
          <p:nvPr/>
        </p:nvSpPr>
        <p:spPr>
          <a:xfrm>
            <a:off x="8444139" y="2945409"/>
            <a:ext cx="3009721" cy="1110776"/>
          </a:xfrm>
          <a:prstGeom prst="wedgeRoundRectCallout">
            <a:avLst>
              <a:gd name="adj1" fmla="val -87467"/>
              <a:gd name="adj2" fmla="val -2844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indented</a:t>
            </a:r>
            <a:r>
              <a:rPr lang="en-US" sz="2400" dirty="0"/>
              <a:t> code to be repeated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DE505-DAE1-6F31-6687-5920910FA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t="23992" r="58253" b="40037"/>
          <a:stretch/>
        </p:blipFill>
        <p:spPr>
          <a:xfrm>
            <a:off x="5076092" y="2860431"/>
            <a:ext cx="1981200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9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565C-A5DD-1C42-B41E-BE9B94C3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FBE42-3B15-294D-A6B7-DBCD1A926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B918-53AD-B84E-B522-04690D3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FBE42-3B15-294D-A6B7-DBCD1A926F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8114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CA5C-5558-B19B-9D92-C61D7203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BDF2-C7CA-5EAA-8B59-8CCCBF84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6B800-8E53-97C9-9A49-03B4E6B5D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5" name="Circular Arrow 4">
            <a:extLst>
              <a:ext uri="{FF2B5EF4-FFF2-40B4-BE49-F238E27FC236}">
                <a16:creationId xmlns:a16="http://schemas.microsoft.com/office/drawing/2014/main" id="{33C6E2F4-2F70-05E2-62E8-EE5667690329}"/>
              </a:ext>
            </a:extLst>
          </p:cNvPr>
          <p:cNvSpPr/>
          <p:nvPr/>
        </p:nvSpPr>
        <p:spPr>
          <a:xfrm rot="8413844" flipH="1" flipV="1">
            <a:off x="5128725" y="2335916"/>
            <a:ext cx="1332953" cy="1339405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4799851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6AFD-2955-9504-A345-E3F29140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3D173-530F-827F-B8CA-70510431D6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0CBE2886-7B69-2492-B9C1-C66B0842B8E5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On the first iteration, letter = “A”</a:t>
            </a:r>
          </a:p>
        </p:txBody>
      </p:sp>
    </p:spTree>
    <p:extLst>
      <p:ext uri="{BB962C8B-B14F-4D97-AF65-F5344CB8AC3E}">
        <p14:creationId xmlns:p14="http://schemas.microsoft.com/office/powerpoint/2010/main" val="326408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0FD37-9D35-82B1-91AE-0CB2D15B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F08A-99A4-0114-C946-68EAE96E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5B404-58B8-9814-8193-9E0FC202C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5" name="Circular Arrow 4">
            <a:extLst>
              <a:ext uri="{FF2B5EF4-FFF2-40B4-BE49-F238E27FC236}">
                <a16:creationId xmlns:a16="http://schemas.microsoft.com/office/drawing/2014/main" id="{920576FF-2AD3-43CC-5069-97A29FB9C129}"/>
              </a:ext>
            </a:extLst>
          </p:cNvPr>
          <p:cNvSpPr/>
          <p:nvPr/>
        </p:nvSpPr>
        <p:spPr>
          <a:xfrm rot="8413844" flipH="1" flipV="1">
            <a:off x="5128725" y="2335916"/>
            <a:ext cx="1332953" cy="1339405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4799851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26F78-CCDE-8EF5-9C48-6CCFA3F8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1E5F4-895D-5C59-7AF5-79A87224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F18DB9F1-62CF-F548-B4A4-101E75965047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Indented code is run, and python returns to the top of the loop</a:t>
            </a:r>
          </a:p>
        </p:txBody>
      </p:sp>
    </p:spTree>
    <p:extLst>
      <p:ext uri="{BB962C8B-B14F-4D97-AF65-F5344CB8AC3E}">
        <p14:creationId xmlns:p14="http://schemas.microsoft.com/office/powerpoint/2010/main" val="372506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CF091-FA7C-78B1-4674-26FB2213D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54A5-72E7-1973-C064-BC108858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94CB0-CC41-50FE-DD0D-BF00C47F2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06533-067C-F2D8-912C-9E427D76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F8E1D-EE6F-1AC5-9AFE-058EF3A31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B6A91B4F-A3A9-D28E-B590-6833F9716F78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On the second iteration, letter = “B”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2F20E5A0-6389-6C16-F8CE-7266011F9434}"/>
              </a:ext>
            </a:extLst>
          </p:cNvPr>
          <p:cNvSpPr/>
          <p:nvPr/>
        </p:nvSpPr>
        <p:spPr>
          <a:xfrm rot="9000000" flipH="1" flipV="1">
            <a:off x="5107976" y="2166288"/>
            <a:ext cx="2116140" cy="2126383"/>
          </a:xfrm>
          <a:prstGeom prst="circularArrow">
            <a:avLst>
              <a:gd name="adj1" fmla="val 748"/>
              <a:gd name="adj2" fmla="val 885245"/>
              <a:gd name="adj3" fmla="val 20914623"/>
              <a:gd name="adj4" fmla="val 14340769"/>
              <a:gd name="adj5" fmla="val 3850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loops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F25F2-0961-8084-BEA1-7B0F1311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17D4-3FB6-5F1A-1E84-76DD5D93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6AFFD-9340-436F-4068-6690EB0D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06BA8-FA5F-57C4-43F9-A58C0365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46E7F-6525-42B7-ACCE-12B018C49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191F5C48-1CBB-3154-AD0A-5EA0A57D30A5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Indented code is run, and python returns to the top of the loop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394636FC-19A6-B5A3-3BFF-84B01E019879}"/>
              </a:ext>
            </a:extLst>
          </p:cNvPr>
          <p:cNvSpPr/>
          <p:nvPr/>
        </p:nvSpPr>
        <p:spPr>
          <a:xfrm rot="9000000" flipH="1" flipV="1">
            <a:off x="5107976" y="2166288"/>
            <a:ext cx="2116140" cy="2126383"/>
          </a:xfrm>
          <a:prstGeom prst="circularArrow">
            <a:avLst>
              <a:gd name="adj1" fmla="val 748"/>
              <a:gd name="adj2" fmla="val 885245"/>
              <a:gd name="adj3" fmla="val 20914623"/>
              <a:gd name="adj4" fmla="val 14340769"/>
              <a:gd name="adj5" fmla="val 3850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5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C6C3-B089-E3B9-6707-76033236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52FB-9AEE-B4BE-F663-13E30017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A4C7A-BDDE-277A-5601-2A4503035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91377-85E1-B825-6ADE-76B18770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A35409-ED2D-9E33-CCF5-4256412CE0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44A7A8F3-8763-065E-5CE1-5C94EEB29269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On the third iteration, letter = “C”</a:t>
            </a: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2ACCC802-1BCC-202F-136B-61778ECC61C8}"/>
              </a:ext>
            </a:extLst>
          </p:cNvPr>
          <p:cNvSpPr/>
          <p:nvPr/>
        </p:nvSpPr>
        <p:spPr>
          <a:xfrm rot="9263131" flipH="1" flipV="1">
            <a:off x="5021862" y="1923626"/>
            <a:ext cx="2943524" cy="2957772"/>
          </a:xfrm>
          <a:prstGeom prst="circularArrow">
            <a:avLst>
              <a:gd name="adj1" fmla="val 404"/>
              <a:gd name="adj2" fmla="val 678326"/>
              <a:gd name="adj3" fmla="val 20892761"/>
              <a:gd name="adj4" fmla="val 13999001"/>
              <a:gd name="adj5" fmla="val 2690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8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8CABE-CB70-112F-3AF5-5AB58ABB0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6C8D-1B27-EDA5-D1FA-589BF9AA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FE1A6-B790-5165-720A-A5131E1D7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4861F-CA23-E53C-1353-1910447E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BAC8A-8B60-AE02-507F-F06A579DB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04659DB1-E618-59C4-BF03-40120AB905D8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Indented code is run, and python returns to the top of the loop</a:t>
            </a: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085CA39A-5229-365F-13F1-01485DFC4B40}"/>
              </a:ext>
            </a:extLst>
          </p:cNvPr>
          <p:cNvSpPr/>
          <p:nvPr/>
        </p:nvSpPr>
        <p:spPr>
          <a:xfrm rot="9263131" flipH="1" flipV="1">
            <a:off x="5021862" y="1923626"/>
            <a:ext cx="2943524" cy="2957772"/>
          </a:xfrm>
          <a:prstGeom prst="circularArrow">
            <a:avLst>
              <a:gd name="adj1" fmla="val 404"/>
              <a:gd name="adj2" fmla="val 678326"/>
              <a:gd name="adj3" fmla="val 20892761"/>
              <a:gd name="adj4" fmla="val 13999001"/>
              <a:gd name="adj5" fmla="val 2690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7E9A-5BF3-5527-A3E2-7D5E9581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9F2E-3642-A2D4-341E-E545153E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can think of this in terms of where the variable </a:t>
            </a:r>
            <a:r>
              <a:rPr lang="en-US" sz="2800" b="1" dirty="0">
                <a:latin typeface="Courier" pitchFamily="2" charset="0"/>
              </a:rPr>
              <a:t>letter</a:t>
            </a:r>
            <a:r>
              <a:rPr lang="en-US" sz="2800" dirty="0"/>
              <a:t> is pointing: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A80DA-9502-D991-156C-C7837985E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9" y="2307788"/>
            <a:ext cx="7315200" cy="3324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75E3F-76D2-EF2C-873A-7A365CD4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04F2F-B1A3-ECFE-7943-B7E7569DA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t="15916" r="73053" b="76193"/>
          <a:stretch/>
        </p:blipFill>
        <p:spPr>
          <a:xfrm>
            <a:off x="4522418" y="2804969"/>
            <a:ext cx="914401" cy="262328"/>
          </a:xfrm>
          <a:prstGeom prst="round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8926B5B2-7AA2-40DF-146C-979F51831C2F}"/>
              </a:ext>
            </a:extLst>
          </p:cNvPr>
          <p:cNvSpPr/>
          <p:nvPr/>
        </p:nvSpPr>
        <p:spPr>
          <a:xfrm>
            <a:off x="8299938" y="2064524"/>
            <a:ext cx="3786553" cy="2835722"/>
          </a:xfrm>
          <a:prstGeom prst="cloudCallout">
            <a:avLst>
              <a:gd name="adj1" fmla="val -66971"/>
              <a:gd name="adj2" fmla="val -5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letter has been set to all items in the list, so python moves on to un-indented code</a:t>
            </a:r>
          </a:p>
        </p:txBody>
      </p:sp>
    </p:spTree>
    <p:extLst>
      <p:ext uri="{BB962C8B-B14F-4D97-AF65-F5344CB8AC3E}">
        <p14:creationId xmlns:p14="http://schemas.microsoft.com/office/powerpoint/2010/main" val="2067243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1CF7-0E15-8C4D-9D36-F3F5A06C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b="1" dirty="0"/>
              <a:t> </a:t>
            </a:r>
            <a:r>
              <a:rPr lang="en-US" dirty="0"/>
              <a:t>loops: unpacked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D3E8-D942-4A4B-9254-D0DBA568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We could accomplish the same thing by writing it out as </a:t>
            </a:r>
            <a:r>
              <a:rPr lang="en-US" sz="2800" b="1" dirty="0"/>
              <a:t>three separate assignments</a:t>
            </a:r>
            <a:r>
              <a:rPr lang="en-US" sz="2800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458AE-14E8-F748-821D-0A89B904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70" y="2104427"/>
            <a:ext cx="7315198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B6FF-FCCF-F047-BE66-8E2B12B4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b="1" dirty="0"/>
              <a:t> </a:t>
            </a:r>
            <a:r>
              <a:rPr lang="en-US" dirty="0"/>
              <a:t>loops: a common “gotcha”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7E0C-27AE-AB48-A9D9-9A2A4B91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Python will allow you to </a:t>
            </a:r>
            <a:r>
              <a:rPr lang="en-US" sz="2800" b="1" dirty="0"/>
              <a:t>modify a list </a:t>
            </a:r>
            <a:r>
              <a:rPr lang="en-US" sz="2800" dirty="0"/>
              <a:t>while you’re looping through it: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is generally a </a:t>
            </a:r>
            <a:r>
              <a:rPr lang="en-US" sz="2800" b="1" dirty="0"/>
              <a:t>bad idea</a:t>
            </a:r>
            <a:r>
              <a:rPr lang="en-US" sz="2800" dirty="0"/>
              <a:t> (more on why later)</a:t>
            </a:r>
          </a:p>
          <a:p>
            <a:pPr lvl="1"/>
            <a:r>
              <a:rPr lang="en-US" sz="2400" dirty="0"/>
              <a:t>it’s fine to format the </a:t>
            </a:r>
            <a:r>
              <a:rPr lang="en-US" sz="2400" b="1" dirty="0"/>
              <a:t>values</a:t>
            </a:r>
            <a:r>
              <a:rPr lang="en-US" sz="2400" dirty="0"/>
              <a:t>, etc.</a:t>
            </a:r>
          </a:p>
          <a:p>
            <a:pPr lvl="1"/>
            <a:r>
              <a:rPr lang="en-US" sz="2400" dirty="0"/>
              <a:t>just don’t </a:t>
            </a:r>
            <a:r>
              <a:rPr lang="en-US" sz="2400" b="1" dirty="0"/>
              <a:t>overwrite</a:t>
            </a:r>
            <a:r>
              <a:rPr lang="en-US" sz="2400" dirty="0"/>
              <a:t> the originals!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41ECB-15FB-9848-A7E6-5CC222FA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925828"/>
            <a:ext cx="6883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9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4A85-BE93-DF4D-AD08-6873C09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r>
              <a:rPr lang="en-US" dirty="0"/>
              <a:t>: compute a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A16D-26E4-EF47-8F9F-CA0152A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Use a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</a:t>
            </a:r>
            <a:r>
              <a:rPr lang="en-US" sz="2800" b="1" dirty="0"/>
              <a:t>loop</a:t>
            </a:r>
            <a:r>
              <a:rPr lang="en-US" sz="2800" dirty="0"/>
              <a:t> to compute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the </a:t>
            </a:r>
            <a:r>
              <a:rPr lang="en-US" sz="2800" b="1" dirty="0"/>
              <a:t>sum</a:t>
            </a:r>
            <a:r>
              <a:rPr lang="en-US" sz="2800" dirty="0"/>
              <a:t> of a list of numbers input by the user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62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Bad news</a:t>
            </a:r>
            <a:r>
              <a:rPr lang="en-US" sz="2400" dirty="0"/>
              <a:t>: there isn’t a way to say “run this loop </a:t>
            </a:r>
            <a:r>
              <a:rPr lang="en-US" sz="2400" dirty="0">
                <a:latin typeface="Courier" pitchFamily="2" charset="0"/>
              </a:rPr>
              <a:t>n</a:t>
            </a:r>
            <a:r>
              <a:rPr lang="en-US" sz="2400" dirty="0"/>
              <a:t> times” in Python – we’ll have to find a way around that</a:t>
            </a:r>
          </a:p>
          <a:p>
            <a:r>
              <a:rPr lang="en-US" sz="2400" dirty="0"/>
              <a:t>If we want a </a:t>
            </a:r>
            <a:r>
              <a:rPr lang="en-US" sz="2400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sz="2400" dirty="0"/>
              <a:t> loop to run a specific # of times, we can “trick” it using a list of numbers that’s the right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AB60-BC03-6D4A-9E1C-81A0E08B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15" y="2864314"/>
            <a:ext cx="7315200" cy="3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Bad news</a:t>
            </a:r>
            <a:r>
              <a:rPr lang="en-US" sz="2400" dirty="0"/>
              <a:t>: there isn’t a way to say “run this loop </a:t>
            </a:r>
            <a:r>
              <a:rPr lang="en-US" sz="2400" dirty="0">
                <a:latin typeface="Courier" pitchFamily="2" charset="0"/>
              </a:rPr>
              <a:t>n</a:t>
            </a:r>
            <a:r>
              <a:rPr lang="en-US" sz="2400" dirty="0"/>
              <a:t> times” in Python – we’ll have to find a way around that</a:t>
            </a:r>
          </a:p>
          <a:p>
            <a:r>
              <a:rPr lang="en-US" sz="2400" dirty="0"/>
              <a:t>If we want a </a:t>
            </a:r>
            <a:r>
              <a:rPr lang="en-US" sz="2400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sz="2400" dirty="0"/>
              <a:t> loop to run a specific # of times, can “trick” it using a list of numbers that’s the right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AB60-BC03-6D4A-9E1C-81A0E08B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15" y="2864314"/>
            <a:ext cx="7315200" cy="33242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711BB97-142F-9B4B-BA86-6F5A766EB1B5}"/>
              </a:ext>
            </a:extLst>
          </p:cNvPr>
          <p:cNvGrpSpPr/>
          <p:nvPr/>
        </p:nvGrpSpPr>
        <p:grpSpPr>
          <a:xfrm>
            <a:off x="3869268" y="2913967"/>
            <a:ext cx="2100348" cy="2811053"/>
            <a:chOff x="526840" y="3710325"/>
            <a:chExt cx="2100348" cy="2811053"/>
          </a:xfrm>
        </p:grpSpPr>
        <p:sp>
          <p:nvSpPr>
            <p:cNvPr id="5" name="Circular Arrow 4">
              <a:extLst>
                <a:ext uri="{FF2B5EF4-FFF2-40B4-BE49-F238E27FC236}">
                  <a16:creationId xmlns:a16="http://schemas.microsoft.com/office/drawing/2014/main" id="{C4462B6C-AF76-1740-BEBF-8DE2E4C041FD}"/>
                </a:ext>
              </a:extLst>
            </p:cNvPr>
            <p:cNvSpPr/>
            <p:nvPr/>
          </p:nvSpPr>
          <p:spPr>
            <a:xfrm rot="644348" flipV="1">
              <a:off x="950077" y="3710325"/>
              <a:ext cx="1677111" cy="168522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447772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07E39-4FED-6F4F-A67C-F83BDB5E8BF6}"/>
                </a:ext>
              </a:extLst>
            </p:cNvPr>
            <p:cNvSpPr txBox="1"/>
            <p:nvPr/>
          </p:nvSpPr>
          <p:spPr>
            <a:xfrm>
              <a:off x="526840" y="4767052"/>
              <a:ext cx="12747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common </a:t>
              </a:r>
            </a:p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practice: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use the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letter </a:t>
              </a:r>
              <a:r>
                <a:rPr lang="en-US" b="1" dirty="0" err="1">
                  <a:solidFill>
                    <a:srgbClr val="003470"/>
                  </a:solidFill>
                  <a:latin typeface="Courier" pitchFamily="2" charset="0"/>
                </a:rPr>
                <a:t>i</a:t>
              </a:r>
              <a:r>
                <a:rPr lang="en-US" dirty="0">
                  <a:solidFill>
                    <a:srgbClr val="00347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to denote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the “index”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2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Bad news</a:t>
            </a:r>
            <a:r>
              <a:rPr lang="en-US" sz="2400" dirty="0"/>
              <a:t>: there isn’t a way to say “run this loop </a:t>
            </a:r>
            <a:r>
              <a:rPr lang="en-US" sz="2400" dirty="0">
                <a:latin typeface="Courier" pitchFamily="2" charset="0"/>
              </a:rPr>
              <a:t>n</a:t>
            </a:r>
            <a:r>
              <a:rPr lang="en-US" sz="2400" dirty="0"/>
              <a:t> times” in Python – we’ll have to find a way around that</a:t>
            </a:r>
          </a:p>
          <a:p>
            <a:r>
              <a:rPr lang="en-US" sz="2400" dirty="0"/>
              <a:t>If we want a </a:t>
            </a:r>
            <a:r>
              <a:rPr lang="en-US" sz="2400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sz="2400" dirty="0"/>
              <a:t> loop to run a specific # of times, can “trick” it using a list of numbers that’s the right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1AB60-BC03-6D4A-9E1C-81A0E08B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15" y="2864314"/>
            <a:ext cx="7315200" cy="33242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711BB97-142F-9B4B-BA86-6F5A766EB1B5}"/>
              </a:ext>
            </a:extLst>
          </p:cNvPr>
          <p:cNvGrpSpPr/>
          <p:nvPr/>
        </p:nvGrpSpPr>
        <p:grpSpPr>
          <a:xfrm>
            <a:off x="3869268" y="2913967"/>
            <a:ext cx="2100348" cy="2811053"/>
            <a:chOff x="526840" y="3710325"/>
            <a:chExt cx="2100348" cy="2811053"/>
          </a:xfrm>
        </p:grpSpPr>
        <p:sp>
          <p:nvSpPr>
            <p:cNvPr id="5" name="Circular Arrow 4">
              <a:extLst>
                <a:ext uri="{FF2B5EF4-FFF2-40B4-BE49-F238E27FC236}">
                  <a16:creationId xmlns:a16="http://schemas.microsoft.com/office/drawing/2014/main" id="{C4462B6C-AF76-1740-BEBF-8DE2E4C041FD}"/>
                </a:ext>
              </a:extLst>
            </p:cNvPr>
            <p:cNvSpPr/>
            <p:nvPr/>
          </p:nvSpPr>
          <p:spPr>
            <a:xfrm rot="644348" flipV="1">
              <a:off x="950077" y="3710325"/>
              <a:ext cx="1677111" cy="168522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447772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07E39-4FED-6F4F-A67C-F83BDB5E8BF6}"/>
                </a:ext>
              </a:extLst>
            </p:cNvPr>
            <p:cNvSpPr txBox="1"/>
            <p:nvPr/>
          </p:nvSpPr>
          <p:spPr>
            <a:xfrm>
              <a:off x="526840" y="4767052"/>
              <a:ext cx="12747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common </a:t>
              </a:r>
            </a:p>
            <a:p>
              <a:pPr algn="ctr"/>
              <a:r>
                <a:rPr lang="en-US" b="1" dirty="0">
                  <a:solidFill>
                    <a:srgbClr val="003470"/>
                  </a:solidFill>
                </a:rPr>
                <a:t>practice: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use the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letter </a:t>
              </a:r>
              <a:r>
                <a:rPr lang="en-US" b="1" dirty="0" err="1">
                  <a:solidFill>
                    <a:srgbClr val="003470"/>
                  </a:solidFill>
                  <a:latin typeface="Courier" pitchFamily="2" charset="0"/>
                </a:rPr>
                <a:t>i</a:t>
              </a:r>
              <a:r>
                <a:rPr lang="en-US" dirty="0">
                  <a:solidFill>
                    <a:srgbClr val="003470"/>
                  </a:solidFill>
                </a:rPr>
                <a:t>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to denote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</a:rPr>
                <a:t>the “index”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6ECC0B-7815-55DA-9378-0D633D4EB855}"/>
              </a:ext>
            </a:extLst>
          </p:cNvPr>
          <p:cNvSpPr txBox="1"/>
          <p:nvPr/>
        </p:nvSpPr>
        <p:spPr>
          <a:xfrm>
            <a:off x="6321803" y="5248551"/>
            <a:ext cx="4441134" cy="6469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What will this code do?</a:t>
            </a:r>
          </a:p>
        </p:txBody>
      </p:sp>
    </p:spTree>
    <p:extLst>
      <p:ext uri="{BB962C8B-B14F-4D97-AF65-F5344CB8AC3E}">
        <p14:creationId xmlns:p14="http://schemas.microsoft.com/office/powerpoint/2010/main" val="279359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88E-8A72-A848-8A1B-E7F1EA9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a familiar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B2D14-C3BE-854A-9EDD-00A296EE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32" y="988308"/>
            <a:ext cx="3477986" cy="4881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FED023-934D-C242-82BF-23CEF43585F5}"/>
              </a:ext>
            </a:extLst>
          </p:cNvPr>
          <p:cNvSpPr/>
          <p:nvPr/>
        </p:nvSpPr>
        <p:spPr>
          <a:xfrm>
            <a:off x="2950357" y="6234408"/>
            <a:ext cx="1865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xkcd.com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/1411/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C15C2-F17F-064B-8CAD-22036EE1F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7" b="4334"/>
          <a:stretch/>
        </p:blipFill>
        <p:spPr>
          <a:xfrm>
            <a:off x="7399882" y="1723850"/>
            <a:ext cx="4265645" cy="3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9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400" b="1" dirty="0">
                <a:latin typeface="Courier" pitchFamily="2" charset="0"/>
              </a:rPr>
              <a:t>()</a:t>
            </a:r>
            <a:r>
              <a:rPr lang="en-US" sz="2400" dirty="0"/>
              <a:t> function lets us generate lists of integers </a:t>
            </a:r>
          </a:p>
          <a:p>
            <a:r>
              <a:rPr lang="en-US" sz="2400" dirty="0"/>
              <a:t>Given </a:t>
            </a:r>
            <a:r>
              <a:rPr lang="en-US" sz="2400" b="1" dirty="0"/>
              <a:t>one</a:t>
            </a:r>
            <a:r>
              <a:rPr lang="en-US" sz="2400" dirty="0"/>
              <a:t> integer </a:t>
            </a:r>
            <a:r>
              <a:rPr lang="en-US" sz="2400" b="1" dirty="0">
                <a:latin typeface="Courier" pitchFamily="2" charset="0"/>
              </a:rPr>
              <a:t>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400" b="1" dirty="0">
                <a:latin typeface="Courier" pitchFamily="2" charset="0"/>
              </a:rPr>
              <a:t>(a)</a:t>
            </a:r>
            <a:r>
              <a:rPr lang="en-US" sz="2400" dirty="0"/>
              <a:t> will generate a list starting at 0 and going up to (but not including) </a:t>
            </a:r>
            <a:r>
              <a:rPr lang="en-US" sz="2400" b="1" dirty="0">
                <a:latin typeface="Courier" pitchFamily="2" charset="0"/>
              </a:rPr>
              <a:t>a </a:t>
            </a:r>
          </a:p>
          <a:p>
            <a:r>
              <a:rPr lang="en-US" sz="2400" dirty="0"/>
              <a:t>For example, if we want a loop to run </a:t>
            </a:r>
            <a:r>
              <a:rPr lang="en-US" sz="2400" b="1" dirty="0"/>
              <a:t>5</a:t>
            </a:r>
            <a:r>
              <a:rPr lang="en-US" sz="2400" dirty="0"/>
              <a:t> times: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984915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Given </a:t>
            </a:r>
            <a:r>
              <a:rPr lang="en-US" sz="2800" b="1" dirty="0"/>
              <a:t>two</a:t>
            </a:r>
            <a:r>
              <a:rPr lang="en-US" sz="2800" dirty="0"/>
              <a:t> integers </a:t>
            </a:r>
            <a:r>
              <a:rPr lang="en-US" sz="2800" b="1" dirty="0" err="1">
                <a:latin typeface="Courier" pitchFamily="2" charset="0"/>
              </a:rPr>
              <a:t>a,b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a,b</a:t>
            </a:r>
            <a:r>
              <a:rPr lang="en-US" sz="2800" b="1" dirty="0">
                <a:latin typeface="Courier" pitchFamily="2" charset="0"/>
              </a:rPr>
              <a:t>)</a:t>
            </a:r>
            <a:r>
              <a:rPr lang="en-US" sz="2800" dirty="0"/>
              <a:t> will generate a list starting at </a:t>
            </a:r>
            <a:r>
              <a:rPr lang="en-US" sz="2800" b="1" dirty="0">
                <a:latin typeface="Courier" pitchFamily="2" charset="0"/>
              </a:rPr>
              <a:t>a</a:t>
            </a:r>
            <a:r>
              <a:rPr lang="en-US" sz="2800" dirty="0"/>
              <a:t> and going up to (but not including) </a:t>
            </a:r>
            <a:r>
              <a:rPr lang="en-US" sz="2800" b="1" dirty="0">
                <a:latin typeface="Courier" pitchFamily="2" charset="0"/>
              </a:rPr>
              <a:t>b</a:t>
            </a:r>
            <a:endParaRPr lang="en-US" sz="2800" dirty="0"/>
          </a:p>
          <a:p>
            <a:r>
              <a:rPr lang="en-US" sz="2800" dirty="0"/>
              <a:t>E.g., if we want to loop over the integers from 1 to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67" y="3029886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1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These values can be </a:t>
            </a:r>
            <a:r>
              <a:rPr lang="en-US" sz="2800" b="1" dirty="0"/>
              <a:t>positive</a:t>
            </a:r>
            <a:r>
              <a:rPr lang="en-US" sz="2800" dirty="0"/>
              <a:t> or </a:t>
            </a:r>
            <a:r>
              <a:rPr lang="en-US" sz="2800" b="1" dirty="0"/>
              <a:t>negative</a:t>
            </a:r>
            <a:r>
              <a:rPr lang="en-US" sz="2800" dirty="0"/>
              <a:t> (but for now, the second integer should be </a:t>
            </a:r>
            <a:r>
              <a:rPr lang="en-US" sz="2800" b="1" dirty="0"/>
              <a:t>larger</a:t>
            </a:r>
            <a:r>
              <a:rPr lang="en-US" sz="2800" dirty="0"/>
              <a:t> than the first)</a:t>
            </a:r>
          </a:p>
          <a:p>
            <a:r>
              <a:rPr lang="en-US" sz="2800" dirty="0"/>
              <a:t>E.g., if we want to loop over the integers from -5 to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91" y="2939945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7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Given </a:t>
            </a:r>
            <a:r>
              <a:rPr lang="en-US" sz="2800" b="1" dirty="0"/>
              <a:t>three</a:t>
            </a:r>
            <a:r>
              <a:rPr lang="en-US" sz="2800" dirty="0"/>
              <a:t> integers </a:t>
            </a:r>
            <a:r>
              <a:rPr lang="en-US" sz="2800" b="1" dirty="0" err="1">
                <a:latin typeface="Courier" pitchFamily="2" charset="0"/>
              </a:rPr>
              <a:t>a,b,c</a:t>
            </a:r>
            <a:r>
              <a:rPr lang="en-US" sz="2800" dirty="0"/>
              <a:t>, calling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a,b,c</a:t>
            </a:r>
            <a:r>
              <a:rPr lang="en-US" sz="2800" b="1" dirty="0">
                <a:latin typeface="Courier" pitchFamily="2" charset="0"/>
              </a:rPr>
              <a:t>)</a:t>
            </a:r>
            <a:r>
              <a:rPr lang="en-US" sz="2800" dirty="0"/>
              <a:t> will generate a list starting at </a:t>
            </a:r>
            <a:r>
              <a:rPr lang="en-US" sz="2800" b="1" dirty="0">
                <a:latin typeface="Courier" pitchFamily="2" charset="0"/>
              </a:rPr>
              <a:t>a</a:t>
            </a:r>
            <a:r>
              <a:rPr lang="en-US" sz="2800" dirty="0"/>
              <a:t> and going up to (but not including) </a:t>
            </a:r>
            <a:r>
              <a:rPr lang="en-US" sz="2800" b="1" dirty="0">
                <a:latin typeface="Courier" pitchFamily="2" charset="0"/>
              </a:rPr>
              <a:t>b</a:t>
            </a:r>
            <a:r>
              <a:rPr lang="en-US" sz="2800" dirty="0"/>
              <a:t> with step size </a:t>
            </a:r>
            <a:r>
              <a:rPr lang="en-US" sz="2800" b="1" dirty="0">
                <a:latin typeface="Courier" pitchFamily="2" charset="0"/>
              </a:rPr>
              <a:t>c</a:t>
            </a:r>
            <a:endParaRPr lang="en-US" sz="2800" dirty="0"/>
          </a:p>
          <a:p>
            <a:r>
              <a:rPr lang="en-US" sz="2800" dirty="0"/>
              <a:t>E.g., if we want the integers from 0 to 9, counting by 3s: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424428"/>
            <a:ext cx="7315200" cy="3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58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range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If we want to count down instead of up, we can set </a:t>
            </a:r>
            <a:r>
              <a:rPr lang="en-US" sz="2800" b="1" dirty="0">
                <a:latin typeface="Courier" pitchFamily="2" charset="0"/>
              </a:rPr>
              <a:t>b &lt; a</a:t>
            </a:r>
            <a:r>
              <a:rPr lang="en-US" sz="2800" dirty="0"/>
              <a:t> and use a negative step size</a:t>
            </a:r>
          </a:p>
          <a:p>
            <a:r>
              <a:rPr lang="en-US" sz="2800" dirty="0"/>
              <a:t>E.g., if we want to count down from 10 to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BC1F9-F275-2C43-BCE7-C6586D4DE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70" y="2400760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72D509-B2C8-B64B-BB38-5C6B02FBCE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15-Minute Exercise</a:t>
                </a:r>
                <a:r>
                  <a:rPr lang="en-US" dirty="0"/>
                  <a:t>: convert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72D509-B2C8-B64B-BB38-5C6B02FBC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1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322D-F455-0344-B4F0-53102D818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2552" y="864108"/>
                <a:ext cx="7555042" cy="5120640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Use a </a:t>
                </a:r>
                <a:r>
                  <a:rPr lang="en-US" sz="2800" b="1" dirty="0">
                    <a:solidFill>
                      <a:srgbClr val="FF9100"/>
                    </a:solidFill>
                    <a:latin typeface="Courier" pitchFamily="2" charset="0"/>
                  </a:rPr>
                  <a:t>for</a:t>
                </a:r>
                <a:r>
                  <a:rPr lang="en-US" sz="2800" dirty="0"/>
                  <a:t> </a:t>
                </a:r>
                <a:r>
                  <a:rPr lang="en-US" sz="2800" b="1" dirty="0"/>
                  <a:t>loop</a:t>
                </a:r>
                <a:r>
                  <a:rPr lang="en-US" sz="2800" dirty="0"/>
                  <a:t> and the </a:t>
                </a:r>
                <a:r>
                  <a:rPr lang="en-US" sz="2800" b="1" dirty="0">
                    <a:solidFill>
                      <a:srgbClr val="A325BE"/>
                    </a:solidFill>
                    <a:latin typeface="Courier" pitchFamily="2" charset="0"/>
                  </a:rPr>
                  <a:t>range</a:t>
                </a:r>
                <a:r>
                  <a:rPr lang="en-US" sz="2800" b="1" dirty="0">
                    <a:latin typeface="Courier" pitchFamily="2" charset="0"/>
                  </a:rPr>
                  <a:t>()</a:t>
                </a:r>
                <a:r>
                  <a:rPr lang="en-US" sz="2800" b="1" dirty="0"/>
                  <a:t> </a:t>
                </a:r>
                <a:r>
                  <a:rPr lang="en-US" sz="2800" dirty="0"/>
                  <a:t>function to generate  a </a:t>
                </a:r>
                <a:r>
                  <a:rPr lang="en-US" sz="2800" b="1" dirty="0"/>
                  <a:t>conversion table</a:t>
                </a:r>
                <a:r>
                  <a:rPr lang="en-US" sz="2800" dirty="0"/>
                  <a:t> of temperatures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ranging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100°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−30°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in increments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Tips</a:t>
                </a:r>
                <a:r>
                  <a:rPr lang="en-US" sz="2800" dirty="0"/>
                  <a:t>: </a:t>
                </a:r>
              </a:p>
              <a:p>
                <a:pPr marL="292100" indent="-176213"/>
                <a:r>
                  <a:rPr lang="en-US" sz="2800" dirty="0"/>
                  <a:t>use the formula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=(°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−32 ) ∗ 5 / 9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06387" indent="0">
                  <a:buNone/>
                </a:pPr>
                <a:endParaRPr lang="en-US" sz="2800" dirty="0"/>
              </a:p>
              <a:p>
                <a:pPr marL="460375" indent="-153988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322D-F455-0344-B4F0-53102D818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2552" y="864108"/>
                <a:ext cx="7555042" cy="5120640"/>
              </a:xfrm>
              <a:blipFill>
                <a:blip r:embed="rId4"/>
                <a:stretch>
                  <a:fillRect l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8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152490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75B-FF39-094C-A366-20972A0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BC7D-960C-654C-94CE-405F4EC6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74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9B24-644E-478A-29D9-30DA03C3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603C-4F3A-D871-A9AA-1B51D32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A2D2-E9E5-C015-94A5-BFEE18F4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47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B3554-67A0-B7D3-CEF7-BBAAB152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B668-7D47-8C53-1915-7F058C84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2AF-7401-8406-E412-9AC2F5C6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89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F68E-3619-7CC2-F400-10849130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28D8-FEB5-FBF4-DC20-E9927F6B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727D-8677-D053-C6B2-00BAB6F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r>
              <a:rPr lang="en-US" sz="2400" dirty="0"/>
              <a:t>There are three main approaches: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6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0F995-2005-CBD4-68DB-65E65C2C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F74C-B1DC-97CF-A2D0-3B009372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B4A0-406F-3690-85ED-4F86B954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r>
              <a:rPr lang="en-US" sz="2400" dirty="0"/>
              <a:t>There are three main approaches: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0B01048-418F-572D-0B98-B53AFC4B4AB5}"/>
              </a:ext>
            </a:extLst>
          </p:cNvPr>
          <p:cNvSpPr/>
          <p:nvPr/>
        </p:nvSpPr>
        <p:spPr>
          <a:xfrm>
            <a:off x="4208584" y="4876800"/>
            <a:ext cx="4712677" cy="848220"/>
          </a:xfrm>
          <a:prstGeom prst="frame">
            <a:avLst>
              <a:gd name="adj1" fmla="val 69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B918-53AD-B84E-B522-04690D34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for...in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565C-A5DD-1C42-B41E-BE9B94C3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Python, we use the keywords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for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in</a:t>
            </a:r>
            <a:r>
              <a:rPr lang="en-US" sz="2800" dirty="0"/>
              <a:t> to loop through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FBE42-3B15-294D-A6B7-DBCD1A926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2062864"/>
            <a:ext cx="7315200" cy="3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44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526</TotalTime>
  <Words>1412</Words>
  <Application>Microsoft Macintosh PowerPoint</Application>
  <PresentationFormat>Widescreen</PresentationFormat>
  <Paragraphs>152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Corbel</vt:lpstr>
      <vt:lpstr>Courier</vt:lpstr>
      <vt:lpstr>Wingdings 2</vt:lpstr>
      <vt:lpstr>Frame</vt:lpstr>
      <vt:lpstr>Intro to Coding with Python– For Loops</vt:lpstr>
      <vt:lpstr>Plan for Today</vt:lpstr>
      <vt:lpstr>Loops: a familiar idea</vt:lpstr>
      <vt:lpstr>Loops in computer programming</vt:lpstr>
      <vt:lpstr>Loops in computer programming</vt:lpstr>
      <vt:lpstr>Loops in computer programming</vt:lpstr>
      <vt:lpstr>Loops in computer programming</vt:lpstr>
      <vt:lpstr>Loops in computer programming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</vt:lpstr>
      <vt:lpstr>for...in loops: unpacked</vt:lpstr>
      <vt:lpstr>for...in loops: a common “gotcha”</vt:lpstr>
      <vt:lpstr>Demo: compute a sum</vt:lpstr>
      <vt:lpstr>Looping n times</vt:lpstr>
      <vt:lpstr>Looping n times</vt:lpstr>
      <vt:lpstr>Looping n times</vt:lpstr>
      <vt:lpstr>The range() function</vt:lpstr>
      <vt:lpstr>The range() function</vt:lpstr>
      <vt:lpstr>The range() function</vt:lpstr>
      <vt:lpstr>The range() function</vt:lpstr>
      <vt:lpstr>The range() function</vt:lpstr>
      <vt:lpstr>15-Minute Exercise: convert °F to °C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22</cp:revision>
  <dcterms:created xsi:type="dcterms:W3CDTF">2023-08-03T18:49:17Z</dcterms:created>
  <dcterms:modified xsi:type="dcterms:W3CDTF">2024-02-20T14:28:07Z</dcterms:modified>
</cp:coreProperties>
</file>