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3"/>
  </p:notesMasterIdLst>
  <p:sldIdLst>
    <p:sldId id="256" r:id="rId2"/>
    <p:sldId id="257" r:id="rId3"/>
    <p:sldId id="407" r:id="rId4"/>
    <p:sldId id="347" r:id="rId5"/>
    <p:sldId id="404" r:id="rId6"/>
    <p:sldId id="375" r:id="rId7"/>
    <p:sldId id="405" r:id="rId8"/>
    <p:sldId id="374" r:id="rId9"/>
    <p:sldId id="376" r:id="rId10"/>
    <p:sldId id="377" r:id="rId11"/>
    <p:sldId id="401" r:id="rId12"/>
    <p:sldId id="402" r:id="rId13"/>
    <p:sldId id="403" r:id="rId14"/>
    <p:sldId id="378" r:id="rId15"/>
    <p:sldId id="380" r:id="rId16"/>
    <p:sldId id="381" r:id="rId17"/>
    <p:sldId id="389" r:id="rId18"/>
    <p:sldId id="390" r:id="rId19"/>
    <p:sldId id="383" r:id="rId20"/>
    <p:sldId id="384" r:id="rId21"/>
    <p:sldId id="4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96" y="591959"/>
            <a:ext cx="7130008" cy="56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4486" y="735830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62" t="20731" r="67045" b="74365"/>
          <a:stretch/>
        </p:blipFill>
        <p:spPr>
          <a:xfrm>
            <a:off x="4947313" y="1910221"/>
            <a:ext cx="1446836" cy="27779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2773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610" y="596531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37693" r="35551" b="52908"/>
          <a:stretch/>
        </p:blipFill>
        <p:spPr>
          <a:xfrm>
            <a:off x="5455401" y="2731621"/>
            <a:ext cx="3310360" cy="53243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8036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1424" y="720065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55060" r="30356" b="40036"/>
          <a:stretch/>
        </p:blipFill>
        <p:spPr>
          <a:xfrm>
            <a:off x="5266215" y="3839003"/>
            <a:ext cx="3680750" cy="277793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5723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FB9F-4AAB-0F42-9D72-EB6A907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DA79-E144-BC47-B746-607F784B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happens when we </a:t>
            </a:r>
            <a:r>
              <a:rPr lang="en-US" sz="2800" b="1" dirty="0"/>
              <a:t>iterate</a:t>
            </a:r>
            <a:r>
              <a:rPr lang="en-US" sz="2800" dirty="0"/>
              <a:t> over a </a:t>
            </a:r>
            <a:r>
              <a:rPr lang="en-US" sz="2800" b="1" dirty="0"/>
              <a:t>dictionary</a:t>
            </a:r>
            <a:r>
              <a:rPr lang="en-US" sz="28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C0E5A-90DB-7B40-9BEF-9D1FFEF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18" y="2201586"/>
            <a:ext cx="5092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.keys()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get a list of the </a:t>
            </a:r>
            <a:r>
              <a:rPr lang="en-US" sz="2800" b="1" dirty="0">
                <a:latin typeface="Courier" pitchFamily="2" charset="0"/>
              </a:rPr>
              <a:t>keys</a:t>
            </a:r>
            <a:r>
              <a:rPr lang="en-US" sz="2800" dirty="0"/>
              <a:t>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203003"/>
            <a:ext cx="7315200" cy="2871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E84DD-EF94-8643-91D9-BD50C8D68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24872" r="42750" b="63664"/>
          <a:stretch/>
        </p:blipFill>
        <p:spPr>
          <a:xfrm>
            <a:off x="5606628" y="2917251"/>
            <a:ext cx="2450592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.values()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a </a:t>
            </a:r>
            <a:r>
              <a:rPr lang="en-US" sz="2800" b="1" dirty="0">
                <a:latin typeface="Courier" pitchFamily="2" charset="0"/>
              </a:rPr>
              <a:t>list</a:t>
            </a:r>
            <a:r>
              <a:rPr lang="en-US" sz="2800" dirty="0"/>
              <a:t> of the </a:t>
            </a:r>
            <a:r>
              <a:rPr lang="en-US" sz="2800" b="1" dirty="0">
                <a:latin typeface="Courier" pitchFamily="2" charset="0"/>
              </a:rPr>
              <a:t>values</a:t>
            </a:r>
            <a:r>
              <a:rPr lang="en-US" sz="2800" dirty="0"/>
              <a:t>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139941"/>
            <a:ext cx="7315200" cy="3385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48E7-6938-0341-B5FC-9A81FC725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00" t="21096" r="38250" b="69181"/>
          <a:stretch/>
        </p:blipFill>
        <p:spPr>
          <a:xfrm>
            <a:off x="5588340" y="2854189"/>
            <a:ext cx="279806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.items()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a </a:t>
            </a:r>
            <a:r>
              <a:rPr lang="en-US" sz="2800" b="1" dirty="0">
                <a:latin typeface="Courier" pitchFamily="2" charset="0"/>
              </a:rPr>
              <a:t>list</a:t>
            </a:r>
            <a:r>
              <a:rPr lang="en-US" sz="2800" dirty="0"/>
              <a:t> of the </a:t>
            </a:r>
            <a:r>
              <a:rPr lang="en-US" sz="2800" b="1" dirty="0" err="1">
                <a:latin typeface="Courier" pitchFamily="2" charset="0"/>
              </a:rPr>
              <a:t>key,value</a:t>
            </a:r>
            <a:r>
              <a:rPr lang="en-US" sz="2800" dirty="0"/>
              <a:t> pairs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069956"/>
            <a:ext cx="7315200" cy="2718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3BECD-9324-B346-9362-A0FE8BC83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0" t="24761" r="17500" b="63128"/>
          <a:stretch/>
        </p:blipFill>
        <p:spPr>
          <a:xfrm>
            <a:off x="7380564" y="2742980"/>
            <a:ext cx="252374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5E2-D8DF-7D46-AFE8-34225D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3F96-297A-D646-8D54-A06E5694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</a:t>
            </a:r>
            <a:r>
              <a:rPr lang="en-US" sz="2800" b="1" dirty="0"/>
              <a:t>copy </a:t>
            </a: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dictionary </a:t>
            </a:r>
            <a:r>
              <a:rPr lang="en-US" sz="2800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32487E-FDE9-4A40-8DE3-BCE266B9A9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779" y="1683553"/>
            <a:ext cx="7315200" cy="39228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7A092-E509-9E43-B20D-09E0EF4ED5B9}"/>
              </a:ext>
            </a:extLst>
          </p:cNvPr>
          <p:cNvGrpSpPr/>
          <p:nvPr/>
        </p:nvGrpSpPr>
        <p:grpSpPr>
          <a:xfrm>
            <a:off x="8464612" y="3658988"/>
            <a:ext cx="2760081" cy="1923235"/>
            <a:chOff x="2998932" y="4059505"/>
            <a:chExt cx="2760081" cy="19232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7FA78-C170-8D4B-AEEB-B9B0EAA07717}"/>
                </a:ext>
              </a:extLst>
            </p:cNvPr>
            <p:cNvSpPr txBox="1"/>
            <p:nvPr/>
          </p:nvSpPr>
          <p:spPr>
            <a:xfrm flipH="1">
              <a:off x="3913636" y="5151743"/>
              <a:ext cx="1845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 like with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  <a:latin typeface="Courier" pitchFamily="2" charset="0"/>
                  <a:cs typeface="Arial" panose="020B0604020202020204" pitchFamily="34" charset="0"/>
                </a:rPr>
                <a:t>list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E19DA88E-595B-CD4B-9121-4869E0EAECEB}"/>
                </a:ext>
              </a:extLst>
            </p:cNvPr>
            <p:cNvSpPr/>
            <p:nvPr/>
          </p:nvSpPr>
          <p:spPr>
            <a:xfrm rot="10348162">
              <a:off x="2998932" y="4059505"/>
              <a:ext cx="1829402" cy="1460276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844431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CB4C24-EB52-D342-B301-DDB18D768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0" t="55158" r="29500" b="35052"/>
          <a:stretch/>
        </p:blipFill>
        <p:spPr>
          <a:xfrm>
            <a:off x="6763827" y="3847291"/>
            <a:ext cx="248716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CA35-292B-214E-9B1E-A1A33C5E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b="1" dirty="0">
                <a:latin typeface="Courier" pitchFamily="2" charset="0"/>
              </a:rPr>
              <a:t>(…)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6048-6E65-8845-ABEA-1279FA3B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combine two </a:t>
            </a:r>
            <a:r>
              <a:rPr lang="en-US" sz="2800" b="1" dirty="0">
                <a:latin typeface="Courier" pitchFamily="2" charset="0"/>
              </a:rPr>
              <a:t>lists</a:t>
            </a:r>
            <a:r>
              <a:rPr lang="en-US" sz="2800" dirty="0"/>
              <a:t> into one </a:t>
            </a:r>
            <a:r>
              <a:rPr lang="en-US" sz="2800" b="1" dirty="0">
                <a:latin typeface="Courier" pitchFamily="2" charset="0"/>
              </a:rPr>
              <a:t>dictionary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use a comprehension and 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sz="2800" b="1" dirty="0">
                <a:latin typeface="Courier" pitchFamily="2" charset="0"/>
              </a:rPr>
              <a:t>(…)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r>
              <a:rPr lang="en-US" sz="28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73E7-F0C4-DD47-A35B-D92E66E7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78" y="2055756"/>
            <a:ext cx="8513180" cy="3242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62CAB-2432-A84D-8FC8-D02258851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5" t="42740" r="856" b="38049"/>
          <a:stretch/>
        </p:blipFill>
        <p:spPr>
          <a:xfrm rot="10800000">
            <a:off x="4181785" y="4848550"/>
            <a:ext cx="6690166" cy="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4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class this Friday – </a:t>
            </a:r>
            <a:r>
              <a:rPr lang="en-US" sz="2800"/>
              <a:t>review material 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862-3316-B845-A666-EFC3B47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D240-5DA0-CA4E-8F53-7C047EB8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" pitchFamily="2" charset="0"/>
              </a:rPr>
              <a:t>strings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immutable</a:t>
            </a:r>
            <a:r>
              <a:rPr lang="en-US" sz="2400" dirty="0"/>
              <a:t> ordered collections of characters</a:t>
            </a:r>
          </a:p>
          <a:p>
            <a:r>
              <a:rPr lang="en-US" sz="2400" b="1" dirty="0">
                <a:latin typeface="Courier" pitchFamily="2" charset="0"/>
              </a:rPr>
              <a:t>lists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sz="2400" dirty="0"/>
              <a:t> ordered collections of objects</a:t>
            </a:r>
          </a:p>
          <a:p>
            <a:r>
              <a:rPr lang="en-US" sz="2400" b="1" dirty="0">
                <a:latin typeface="Courier" pitchFamily="2" charset="0"/>
              </a:rPr>
              <a:t>dictionaries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sz="2400" dirty="0"/>
              <a:t> unordered collections of objects</a:t>
            </a:r>
          </a:p>
        </p:txBody>
      </p:sp>
    </p:spTree>
    <p:extLst>
      <p:ext uri="{BB962C8B-B14F-4D97-AF65-F5344CB8AC3E}">
        <p14:creationId xmlns:p14="http://schemas.microsoft.com/office/powerpoint/2010/main" val="198058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EDD-AEEF-C2C6-4C79-7640DB7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4CCF-9519-85F4-60AC-D700945C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program that …</a:t>
            </a:r>
          </a:p>
          <a:p>
            <a:pPr lvl="1"/>
            <a:r>
              <a:rPr lang="en-US" sz="2600" dirty="0"/>
              <a:t>Asks the user “ADD or DONE? “</a:t>
            </a:r>
          </a:p>
          <a:p>
            <a:pPr lvl="1"/>
            <a:r>
              <a:rPr lang="en-US" sz="2600" dirty="0"/>
              <a:t>If the user says ADD</a:t>
            </a:r>
          </a:p>
          <a:p>
            <a:pPr lvl="2"/>
            <a:r>
              <a:rPr lang="en-US" sz="2400" dirty="0"/>
              <a:t>Take user input to creates a contact book entry that includes (1) name, (2) number, and (3) address</a:t>
            </a:r>
          </a:p>
          <a:p>
            <a:pPr lvl="2"/>
            <a:r>
              <a:rPr lang="en-US" sz="2400" dirty="0"/>
              <a:t>Ask “ADD or DONE? “ again  </a:t>
            </a:r>
          </a:p>
          <a:p>
            <a:pPr lvl="1"/>
            <a:r>
              <a:rPr lang="en-US" sz="2600" dirty="0"/>
              <a:t>If the user says DONE</a:t>
            </a:r>
          </a:p>
          <a:p>
            <a:pPr lvl="2"/>
            <a:r>
              <a:rPr lang="en-US" sz="2400" dirty="0"/>
              <a:t>Quit and print “X’s number is Y and they live at Z” for each entry in </a:t>
            </a:r>
            <a:r>
              <a:rPr lang="en-US" sz="2400"/>
              <a:t>the contact 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3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Dictionaries</a:t>
            </a:r>
          </a:p>
          <a:p>
            <a:pPr lvl="1"/>
            <a:r>
              <a:rPr lang="en-US" sz="2400" dirty="0"/>
              <a:t>motivation</a:t>
            </a:r>
          </a:p>
          <a:p>
            <a:pPr lvl="1"/>
            <a:r>
              <a:rPr lang="en-US" sz="2400" dirty="0"/>
              <a:t>defining a dictionary</a:t>
            </a:r>
          </a:p>
          <a:p>
            <a:pPr lvl="1"/>
            <a:r>
              <a:rPr lang="en-US" sz="2400" dirty="0"/>
              <a:t>converting multiple lists </a:t>
            </a:r>
            <a:r>
              <a:rPr lang="en-US" sz="2400" dirty="0">
                <a:sym typeface="Wingdings" pitchFamily="2" charset="2"/>
              </a:rPr>
              <a:t> dictionaries</a:t>
            </a:r>
          </a:p>
        </p:txBody>
      </p:sp>
    </p:spTree>
    <p:extLst>
      <p:ext uri="{BB962C8B-B14F-4D97-AF65-F5344CB8AC3E}">
        <p14:creationId xmlns:p14="http://schemas.microsoft.com/office/powerpoint/2010/main" val="33130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149-B53C-714F-8CE7-A64A879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BE46-750B-0D46-A610-D87A360B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a program that:</a:t>
            </a:r>
          </a:p>
          <a:p>
            <a:pPr marL="579438" indent="-234950"/>
            <a:r>
              <a:rPr lang="en-US" sz="2400" dirty="0"/>
              <a:t>asks the user to </a:t>
            </a:r>
            <a:r>
              <a:rPr lang="en-US" sz="2400" b="1" dirty="0">
                <a:latin typeface="Courier" pitchFamily="2" charset="0"/>
              </a:rPr>
              <a:t>input()</a:t>
            </a:r>
            <a:r>
              <a:rPr lang="en-US" sz="2400" dirty="0"/>
              <a:t> names one at a time</a:t>
            </a:r>
          </a:p>
          <a:p>
            <a:pPr marL="579438" indent="-234950"/>
            <a:r>
              <a:rPr lang="en-US" sz="2400" dirty="0"/>
              <a:t>adds each new name to a list called </a:t>
            </a:r>
            <a:r>
              <a:rPr lang="en-US" sz="2400" b="1" dirty="0">
                <a:latin typeface="Courier" pitchFamily="2" charset="0"/>
              </a:rPr>
              <a:t>friends</a:t>
            </a:r>
          </a:p>
          <a:p>
            <a:pPr marL="579438" indent="-234950"/>
            <a:r>
              <a:rPr lang="en-US" sz="2400" dirty="0"/>
              <a:t>and after each new name is added prints the list in alphabetical order</a:t>
            </a:r>
          </a:p>
          <a:p>
            <a:pPr marL="17463" indent="0">
              <a:buNone/>
            </a:pPr>
            <a:r>
              <a:rPr lang="en-US" sz="2400" dirty="0"/>
              <a:t>The program should loop until the user types “</a:t>
            </a:r>
            <a:r>
              <a:rPr lang="en-US" sz="2400" b="1" dirty="0">
                <a:latin typeface="Courier" pitchFamily="2" charset="0"/>
              </a:rPr>
              <a:t>DONE</a:t>
            </a:r>
            <a:r>
              <a:rPr lang="en-US" sz="2400" dirty="0"/>
              <a:t>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Imagine we want to use the previous exercise to create a contact list. Could do it with </a:t>
            </a:r>
            <a:r>
              <a:rPr lang="en-US" sz="2400" b="1" dirty="0"/>
              <a:t>multiple lists</a:t>
            </a:r>
            <a:r>
              <a:rPr lang="en-US" sz="24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2B2B5-F575-5746-B04E-870EA8CDB3A8}"/>
              </a:ext>
            </a:extLst>
          </p:cNvPr>
          <p:cNvGrpSpPr/>
          <p:nvPr/>
        </p:nvGrpSpPr>
        <p:grpSpPr>
          <a:xfrm>
            <a:off x="4061661" y="1559675"/>
            <a:ext cx="6885432" cy="4434217"/>
            <a:chOff x="902825" y="2275586"/>
            <a:chExt cx="6886939" cy="44342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880B76-ED73-154A-9C0B-132A8085A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-11117" r="-3599" b="22737"/>
            <a:stretch/>
          </p:blipFill>
          <p:spPr>
            <a:xfrm>
              <a:off x="902825" y="2275586"/>
              <a:ext cx="6886939" cy="3685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3D2455-2F14-3D45-9F84-BD00B01DF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4301"/>
            <a:stretch/>
          </p:blipFill>
          <p:spPr>
            <a:xfrm>
              <a:off x="1570264" y="5960961"/>
              <a:ext cx="6003473" cy="74884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F3CFE50-ADB7-3B4E-890A-D1B4D5E0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22" t="20154" r="67574" b="69155"/>
          <a:stretch/>
        </p:blipFill>
        <p:spPr>
          <a:xfrm>
            <a:off x="5444836" y="2520990"/>
            <a:ext cx="1230924" cy="50995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397CF-3976-8340-80C9-DA33E8C26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73" t="42319" r="30333" b="47069"/>
          <a:stretch/>
        </p:blipFill>
        <p:spPr>
          <a:xfrm>
            <a:off x="5844163" y="3578293"/>
            <a:ext cx="3067291" cy="50619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55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access the data later: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Or worse, modify it…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40D2B-F2E4-9346-916F-021FDC394633}"/>
              </a:ext>
            </a:extLst>
          </p:cNvPr>
          <p:cNvGrpSpPr/>
          <p:nvPr/>
        </p:nvGrpSpPr>
        <p:grpSpPr>
          <a:xfrm>
            <a:off x="4034052" y="1123837"/>
            <a:ext cx="6885432" cy="3336726"/>
            <a:chOff x="1129284" y="2287611"/>
            <a:chExt cx="6885432" cy="3336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AB8D8C-C098-6640-AB85-B76B8A9C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85"/>
            <a:stretch/>
          </p:blipFill>
          <p:spPr>
            <a:xfrm>
              <a:off x="1129284" y="4739829"/>
              <a:ext cx="6885432" cy="884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04CD7E-96AA-ED4F-B3AE-248DD8C9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152"/>
            <a:stretch/>
          </p:blipFill>
          <p:spPr>
            <a:xfrm>
              <a:off x="1129284" y="2287611"/>
              <a:ext cx="6885432" cy="244643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F7A36-359D-7343-A70C-49C3533A4B8A}"/>
              </a:ext>
            </a:extLst>
          </p:cNvPr>
          <p:cNvGrpSpPr/>
          <p:nvPr/>
        </p:nvGrpSpPr>
        <p:grpSpPr>
          <a:xfrm>
            <a:off x="3869268" y="4681128"/>
            <a:ext cx="6885431" cy="1855167"/>
            <a:chOff x="1129284" y="4563883"/>
            <a:chExt cx="6885431" cy="1855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E2A08F-5949-1044-8577-D02F070DF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786"/>
            <a:stretch/>
          </p:blipFill>
          <p:spPr>
            <a:xfrm>
              <a:off x="1129284" y="4563883"/>
              <a:ext cx="6885431" cy="9935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13514-1A24-6D4B-91FE-91EDE96B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76"/>
            <a:stretch/>
          </p:blipFill>
          <p:spPr>
            <a:xfrm>
              <a:off x="1129284" y="5555848"/>
              <a:ext cx="6885431" cy="86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2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access the data later: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Or worse, modify it…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40D2B-F2E4-9346-916F-021FDC394633}"/>
              </a:ext>
            </a:extLst>
          </p:cNvPr>
          <p:cNvGrpSpPr/>
          <p:nvPr/>
        </p:nvGrpSpPr>
        <p:grpSpPr>
          <a:xfrm>
            <a:off x="4034052" y="1123837"/>
            <a:ext cx="6885432" cy="3336726"/>
            <a:chOff x="1129284" y="2287611"/>
            <a:chExt cx="6885432" cy="3336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AB8D8C-C098-6640-AB85-B76B8A9C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85"/>
            <a:stretch/>
          </p:blipFill>
          <p:spPr>
            <a:xfrm>
              <a:off x="1129284" y="4739829"/>
              <a:ext cx="6885432" cy="884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04CD7E-96AA-ED4F-B3AE-248DD8C9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152"/>
            <a:stretch/>
          </p:blipFill>
          <p:spPr>
            <a:xfrm>
              <a:off x="1129284" y="2287611"/>
              <a:ext cx="6885432" cy="24464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F774F4-A8E9-2644-8096-747FA60B89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7055" y="1989451"/>
            <a:ext cx="2831615" cy="28316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2F7A36-359D-7343-A70C-49C3533A4B8A}"/>
              </a:ext>
            </a:extLst>
          </p:cNvPr>
          <p:cNvGrpSpPr/>
          <p:nvPr/>
        </p:nvGrpSpPr>
        <p:grpSpPr>
          <a:xfrm>
            <a:off x="3869268" y="4681128"/>
            <a:ext cx="6885431" cy="1855167"/>
            <a:chOff x="1129284" y="4563883"/>
            <a:chExt cx="6885431" cy="1855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E2A08F-5949-1044-8577-D02F070DF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1786"/>
            <a:stretch/>
          </p:blipFill>
          <p:spPr>
            <a:xfrm>
              <a:off x="1129284" y="4563883"/>
              <a:ext cx="6885431" cy="9935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13514-1A24-6D4B-91FE-91EDE96B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4176"/>
            <a:stretch/>
          </p:blipFill>
          <p:spPr>
            <a:xfrm>
              <a:off x="1129284" y="5555848"/>
              <a:ext cx="6885431" cy="86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40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4775-AE6D-D54E-B457-B0DA8E9C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really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D0F6-4F06-474E-8B86-2AC71B7A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>
            <a:normAutofit/>
          </a:bodyPr>
          <a:lstStyle/>
          <a:p>
            <a:pPr marL="217488" indent="-21748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name should “map” to the corresponding number:</a:t>
            </a:r>
          </a:p>
          <a:p>
            <a:pPr marL="1831975" indent="0">
              <a:buNone/>
            </a:pPr>
            <a:endParaRPr lang="en-US" sz="2400" dirty="0">
              <a:latin typeface="Courier" pitchFamily="2" charset="0"/>
            </a:endParaRPr>
          </a:p>
          <a:p>
            <a:pPr marL="1831975" indent="0">
              <a:buNone/>
            </a:pP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“Joe”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“413-286-3712”</a:t>
            </a:r>
          </a:p>
          <a:p>
            <a:pPr marL="1831975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“Ali”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“972-272-2782”</a:t>
            </a:r>
          </a:p>
          <a:p>
            <a:pPr marL="1831975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“Clio”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“291-288-2897”</a:t>
            </a:r>
          </a:p>
          <a:p>
            <a:pPr marL="217488" indent="-217488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488" indent="-21748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way, we could access the 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contacts[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“Joe”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] 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 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“413-286-3712”</a:t>
            </a:r>
          </a:p>
        </p:txBody>
      </p:sp>
    </p:spTree>
    <p:extLst>
      <p:ext uri="{BB962C8B-B14F-4D97-AF65-F5344CB8AC3E}">
        <p14:creationId xmlns:p14="http://schemas.microsoft.com/office/powerpoint/2010/main" val="139405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6890-7592-F94D-AE33-DDB1A9E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Introducing: </a:t>
            </a:r>
            <a:r>
              <a:rPr lang="en-US" sz="2800" b="1" dirty="0">
                <a:latin typeface="Courier" pitchFamily="2" charset="0"/>
              </a:rPr>
              <a:t>dictionaries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FB53-E614-7A41-B009-12D07B88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urier" pitchFamily="2" charset="0"/>
              </a:rPr>
              <a:t>lists</a:t>
            </a:r>
            <a:r>
              <a:rPr lang="en-US" sz="2800" dirty="0"/>
              <a:t> were </a:t>
            </a:r>
            <a:r>
              <a:rPr lang="en-US" sz="2800" b="1" dirty="0"/>
              <a:t>ordered</a:t>
            </a:r>
            <a:r>
              <a:rPr lang="en-US" sz="2800" dirty="0"/>
              <a:t> sets of objects, and we accessed their contents via position (index)</a:t>
            </a:r>
          </a:p>
          <a:p>
            <a:r>
              <a:rPr lang="en-US" sz="2800" b="1" dirty="0">
                <a:latin typeface="Courier" pitchFamily="2" charset="0"/>
              </a:rPr>
              <a:t>dictionaries</a:t>
            </a:r>
            <a:r>
              <a:rPr lang="en-US" sz="2800" dirty="0"/>
              <a:t> are </a:t>
            </a:r>
            <a:r>
              <a:rPr lang="en-US" sz="2800" b="1" dirty="0"/>
              <a:t>unordered</a:t>
            </a:r>
            <a:r>
              <a:rPr lang="en-US" sz="2800" dirty="0"/>
              <a:t> sets, and we can access their contents via </a:t>
            </a:r>
            <a:r>
              <a:rPr lang="en-US" sz="2800" b="1" dirty="0">
                <a:latin typeface="Courier" pitchFamily="2" charset="0"/>
              </a:rPr>
              <a:t>keys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declare them using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{…}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“curly braces” like this: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800" b="1" dirty="0">
                <a:latin typeface="Courier" pitchFamily="2" charset="0"/>
                <a:cs typeface="Arial" panose="020B0604020202020204" pitchFamily="34" charset="0"/>
                <a:sym typeface="Wingdings" pitchFamily="2" charset="2"/>
              </a:rPr>
              <a:t>contacts = {}</a:t>
            </a:r>
            <a:endParaRPr lang="en-US" sz="2800" b="1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013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540</TotalTime>
  <Words>501</Words>
  <Application>Microsoft Macintosh PowerPoint</Application>
  <PresentationFormat>Widescreen</PresentationFormat>
  <Paragraphs>85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Courier</vt:lpstr>
      <vt:lpstr>Wingdings</vt:lpstr>
      <vt:lpstr>Wingdings 2</vt:lpstr>
      <vt:lpstr>Frame</vt:lpstr>
      <vt:lpstr>Intro to Coding with Python– Dictionaries</vt:lpstr>
      <vt:lpstr>Friday</vt:lpstr>
      <vt:lpstr>Plan for Today</vt:lpstr>
      <vt:lpstr>Recap: 15-minute exercise</vt:lpstr>
      <vt:lpstr>Motivation</vt:lpstr>
      <vt:lpstr>Motivation</vt:lpstr>
      <vt:lpstr>Motivation</vt:lpstr>
      <vt:lpstr>What we really want</vt:lpstr>
      <vt:lpstr>Introducing: dictionaries</vt:lpstr>
      <vt:lpstr>Contacts: take 2</vt:lpstr>
      <vt:lpstr>Contacts: take 2</vt:lpstr>
      <vt:lpstr>Contacts: take 2</vt:lpstr>
      <vt:lpstr>Contacts: take 2</vt:lpstr>
      <vt:lpstr>Interesting dilemma</vt:lpstr>
      <vt:lpstr>dictionary methods: .keys()</vt:lpstr>
      <vt:lpstr>dictionary methods: .values()</vt:lpstr>
      <vt:lpstr>dictionary methods: .items()</vt:lpstr>
      <vt:lpstr>dictionary methods: .copy()</vt:lpstr>
      <vt:lpstr>The zip(…) function</vt:lpstr>
      <vt:lpstr>Recap</vt:lpstr>
      <vt:lpstr>15 minute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27</cp:revision>
  <dcterms:created xsi:type="dcterms:W3CDTF">2023-08-03T18:49:17Z</dcterms:created>
  <dcterms:modified xsi:type="dcterms:W3CDTF">2024-02-26T11:47:13Z</dcterms:modified>
</cp:coreProperties>
</file>