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4"/>
  </p:notesMasterIdLst>
  <p:sldIdLst>
    <p:sldId id="256" r:id="rId2"/>
    <p:sldId id="335" r:id="rId3"/>
    <p:sldId id="359" r:id="rId4"/>
    <p:sldId id="336" r:id="rId5"/>
    <p:sldId id="338" r:id="rId6"/>
    <p:sldId id="337" r:id="rId7"/>
    <p:sldId id="339" r:id="rId8"/>
    <p:sldId id="340" r:id="rId9"/>
    <p:sldId id="341" r:id="rId10"/>
    <p:sldId id="342" r:id="rId11"/>
    <p:sldId id="343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3" r:id="rId20"/>
    <p:sldId id="354" r:id="rId21"/>
    <p:sldId id="352" r:id="rId22"/>
    <p:sldId id="35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86169"/>
  </p:normalViewPr>
  <p:slideViewPr>
    <p:cSldViewPr snapToGrid="0">
      <p:cViewPr varScale="1">
        <p:scale>
          <a:sx n="92" d="100"/>
          <a:sy n="92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8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(live</a:t>
            </a:r>
            <a:r>
              <a:rPr lang="en-US" baseline="0" dirty="0"/>
              <a:t> implementation of code on slide 27) </a:t>
            </a:r>
            <a:r>
              <a:rPr lang="mr-IN" baseline="0" dirty="0"/>
              <a:t>–</a:t>
            </a:r>
            <a:r>
              <a:rPr lang="en-US" baseline="0" dirty="0"/>
              <a:t> this is usually where I’d end if I were breaking this into two lectures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Coding with Python– Recursion Pt. </a:t>
            </a:r>
            <a:r>
              <a:rPr lang="en-US"/>
              <a:t>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796" y="2368550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4678797" y="2368551"/>
            <a:ext cx="1557915" cy="147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6385D-11C7-3D47-BB95-014FC475EBED}"/>
              </a:ext>
            </a:extLst>
          </p:cNvPr>
          <p:cNvSpPr/>
          <p:nvPr/>
        </p:nvSpPr>
        <p:spPr>
          <a:xfrm>
            <a:off x="6674789" y="2766952"/>
            <a:ext cx="1557915" cy="1074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5540" r="74971" b="43788"/>
          <a:stretch/>
        </p:blipFill>
        <p:spPr>
          <a:xfrm>
            <a:off x="6779226" y="2766953"/>
            <a:ext cx="1285875" cy="1074717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t="1" r="1" b="30541"/>
          <a:stretch/>
        </p:blipFill>
        <p:spPr>
          <a:xfrm>
            <a:off x="5233411" y="2368551"/>
            <a:ext cx="1003300" cy="1473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F5DED9-7234-344B-88AA-DAE77032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" t="57410" r="74199" b="30543"/>
          <a:stretch/>
        </p:blipFill>
        <p:spPr>
          <a:xfrm>
            <a:off x="8764501" y="3586163"/>
            <a:ext cx="1327604" cy="255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77E58B-81BF-0749-A816-8E0D6C338817}"/>
              </a:ext>
            </a:extLst>
          </p:cNvPr>
          <p:cNvGrpSpPr/>
          <p:nvPr/>
        </p:nvGrpSpPr>
        <p:grpSpPr>
          <a:xfrm>
            <a:off x="5666945" y="1876483"/>
            <a:ext cx="1732199" cy="1490217"/>
            <a:chOff x="3132608" y="1004606"/>
            <a:chExt cx="1732199" cy="149021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F214E2-4921-574A-93F5-6D4A01BD032D}"/>
                </a:ext>
              </a:extLst>
            </p:cNvPr>
            <p:cNvSpPr txBox="1"/>
            <p:nvPr/>
          </p:nvSpPr>
          <p:spPr>
            <a:xfrm>
              <a:off x="3132608" y="1004606"/>
              <a:ext cx="151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 </a:t>
              </a:r>
              <a:r>
                <a:rPr lang="en-US" sz="1600" dirty="0">
                  <a:solidFill>
                    <a:srgbClr val="003470"/>
                  </a:solidFill>
                </a:rPr>
                <a:t>again</a:t>
              </a:r>
            </a:p>
          </p:txBody>
        </p:sp>
        <p:sp>
          <p:nvSpPr>
            <p:cNvPr id="13" name="Circular Arrow 12">
              <a:extLst>
                <a:ext uri="{FF2B5EF4-FFF2-40B4-BE49-F238E27FC236}">
                  <a16:creationId xmlns:a16="http://schemas.microsoft.com/office/drawing/2014/main" id="{AD88F282-91A0-DD42-9ED8-E36FFB010424}"/>
                </a:ext>
              </a:extLst>
            </p:cNvPr>
            <p:cNvSpPr/>
            <p:nvPr/>
          </p:nvSpPr>
          <p:spPr>
            <a:xfrm rot="16200000" flipH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09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3" y="2368550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4761924" y="2368551"/>
            <a:ext cx="1557915" cy="147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t="1" r="1" b="30541"/>
          <a:stretch/>
        </p:blipFill>
        <p:spPr>
          <a:xfrm>
            <a:off x="5316538" y="2368551"/>
            <a:ext cx="1003300" cy="147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5DED9-7234-344B-88AA-DAE77032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" t="2" r="74199" b="30542"/>
          <a:stretch/>
        </p:blipFill>
        <p:spPr>
          <a:xfrm>
            <a:off x="8847628" y="2368551"/>
            <a:ext cx="1327604" cy="14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0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705" y="2368550"/>
            <a:ext cx="55499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r="74971" b="42589"/>
          <a:stretch/>
        </p:blipFill>
        <p:spPr>
          <a:xfrm>
            <a:off x="5266894" y="2368551"/>
            <a:ext cx="1285875" cy="1217613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0D2BD8E-761A-D043-A2E6-7D78FC124FD1}"/>
              </a:ext>
            </a:extLst>
          </p:cNvPr>
          <p:cNvGrpSpPr/>
          <p:nvPr/>
        </p:nvGrpSpPr>
        <p:grpSpPr>
          <a:xfrm>
            <a:off x="3915744" y="2916027"/>
            <a:ext cx="1953800" cy="1199497"/>
            <a:chOff x="2911007" y="1295326"/>
            <a:chExt cx="1953800" cy="11994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D79E0A-CEB6-6A4C-B7A6-80C863B81220}"/>
                </a:ext>
              </a:extLst>
            </p:cNvPr>
            <p:cNvSpPr txBox="1"/>
            <p:nvPr/>
          </p:nvSpPr>
          <p:spPr>
            <a:xfrm>
              <a:off x="2911007" y="1804624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01A795E4-4850-3B43-BAF4-083C969BAC78}"/>
                </a:ext>
              </a:extLst>
            </p:cNvPr>
            <p:cNvSpPr/>
            <p:nvPr/>
          </p:nvSpPr>
          <p:spPr>
            <a:xfrm rot="5400000" flipH="1" flipV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BBC3-BC94-9D4A-BAC8-CE040CA26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1994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Back to this subproblem. We can think about it the same way</a:t>
            </a:r>
          </a:p>
        </p:txBody>
      </p:sp>
    </p:spTree>
    <p:extLst>
      <p:ext uri="{BB962C8B-B14F-4D97-AF65-F5344CB8AC3E}">
        <p14:creationId xmlns:p14="http://schemas.microsoft.com/office/powerpoint/2010/main" val="66645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37" y="2496411"/>
            <a:ext cx="55499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43972" r="74971" b="42589"/>
          <a:stretch/>
        </p:blipFill>
        <p:spPr>
          <a:xfrm>
            <a:off x="4810126" y="3429000"/>
            <a:ext cx="1285875" cy="285024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0D2BD8E-761A-D043-A2E6-7D78FC124FD1}"/>
              </a:ext>
            </a:extLst>
          </p:cNvPr>
          <p:cNvGrpSpPr/>
          <p:nvPr/>
        </p:nvGrpSpPr>
        <p:grpSpPr>
          <a:xfrm>
            <a:off x="5493350" y="1611622"/>
            <a:ext cx="1701899" cy="1199497"/>
            <a:chOff x="4945380" y="-74948"/>
            <a:chExt cx="1701899" cy="11994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D79E0A-CEB6-6A4C-B7A6-80C863B81220}"/>
                </a:ext>
              </a:extLst>
            </p:cNvPr>
            <p:cNvSpPr txBox="1"/>
            <p:nvPr/>
          </p:nvSpPr>
          <p:spPr>
            <a:xfrm>
              <a:off x="5406234" y="51143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01A795E4-4850-3B43-BAF4-083C969BAC78}"/>
                </a:ext>
              </a:extLst>
            </p:cNvPr>
            <p:cNvSpPr/>
            <p:nvPr/>
          </p:nvSpPr>
          <p:spPr>
            <a:xfrm rot="16756182" flipH="1" flipV="1">
              <a:off x="4948283" y="-77851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r="74971" b="56028"/>
          <a:stretch/>
        </p:blipFill>
        <p:spPr>
          <a:xfrm>
            <a:off x="4810088" y="2496394"/>
            <a:ext cx="1285912" cy="932606"/>
          </a:xfrm>
          <a:prstGeom prst="rect">
            <a:avLst/>
          </a:prstGeom>
          <a:effectLst>
            <a:glow rad="101600">
              <a:srgbClr val="92D05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89668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084" y="2396259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b="42589"/>
          <a:stretch/>
        </p:blipFill>
        <p:spPr>
          <a:xfrm>
            <a:off x="4641273" y="2396260"/>
            <a:ext cx="1454727" cy="12176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C9EC73A-CC5A-2448-AA51-F2817F466BB1}"/>
              </a:ext>
            </a:extLst>
          </p:cNvPr>
          <p:cNvSpPr/>
          <p:nvPr/>
        </p:nvSpPr>
        <p:spPr>
          <a:xfrm>
            <a:off x="4538085" y="3376730"/>
            <a:ext cx="1557915" cy="23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43972" r="74971" b="42589"/>
          <a:stretch/>
        </p:blipFill>
        <p:spPr>
          <a:xfrm>
            <a:off x="4641079" y="3328848"/>
            <a:ext cx="1285875" cy="285024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671900-0699-7D4B-9835-FC4DF9F0E67B}"/>
              </a:ext>
            </a:extLst>
          </p:cNvPr>
          <p:cNvSpPr/>
          <p:nvPr/>
        </p:nvSpPr>
        <p:spPr>
          <a:xfrm>
            <a:off x="6765258" y="3111653"/>
            <a:ext cx="1276709" cy="750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6553" r="74971" b="56637"/>
          <a:stretch/>
        </p:blipFill>
        <p:spPr>
          <a:xfrm>
            <a:off x="6640908" y="3081460"/>
            <a:ext cx="1285912" cy="78068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</p:spTree>
    <p:extLst>
      <p:ext uri="{BB962C8B-B14F-4D97-AF65-F5344CB8AC3E}">
        <p14:creationId xmlns:p14="http://schemas.microsoft.com/office/powerpoint/2010/main" val="34424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47" y="2326987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b="42589"/>
          <a:stretch/>
        </p:blipFill>
        <p:spPr>
          <a:xfrm>
            <a:off x="5368636" y="2326988"/>
            <a:ext cx="1454727" cy="12176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C9EC73A-CC5A-2448-AA51-F2817F466BB1}"/>
              </a:ext>
            </a:extLst>
          </p:cNvPr>
          <p:cNvSpPr/>
          <p:nvPr/>
        </p:nvSpPr>
        <p:spPr>
          <a:xfrm>
            <a:off x="5265448" y="3307458"/>
            <a:ext cx="1557915" cy="23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43972" r="74971" b="42589"/>
          <a:stretch/>
        </p:blipFill>
        <p:spPr>
          <a:xfrm>
            <a:off x="5368442" y="3259576"/>
            <a:ext cx="1285875" cy="285024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671900-0699-7D4B-9835-FC4DF9F0E67B}"/>
              </a:ext>
            </a:extLst>
          </p:cNvPr>
          <p:cNvSpPr/>
          <p:nvPr/>
        </p:nvSpPr>
        <p:spPr>
          <a:xfrm>
            <a:off x="7492621" y="3042381"/>
            <a:ext cx="1276709" cy="750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6553" r="74971" b="56637"/>
          <a:stretch/>
        </p:blipFill>
        <p:spPr>
          <a:xfrm>
            <a:off x="7368271" y="3012188"/>
            <a:ext cx="1285912" cy="780689"/>
          </a:xfrm>
          <a:prstGeom prst="rect">
            <a:avLst/>
          </a:prstGeom>
          <a:effectLst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D1FEF11-4BF8-3241-BF2B-5077C8A72488}"/>
              </a:ext>
            </a:extLst>
          </p:cNvPr>
          <p:cNvGrpSpPr/>
          <p:nvPr/>
        </p:nvGrpSpPr>
        <p:grpSpPr>
          <a:xfrm>
            <a:off x="4040968" y="3307458"/>
            <a:ext cx="1839987" cy="1199497"/>
            <a:chOff x="3024820" y="1295326"/>
            <a:chExt cx="1839987" cy="11994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C90625-FF7C-474C-A11C-60CB58A6B09A}"/>
                </a:ext>
              </a:extLst>
            </p:cNvPr>
            <p:cNvSpPr txBox="1"/>
            <p:nvPr/>
          </p:nvSpPr>
          <p:spPr>
            <a:xfrm>
              <a:off x="3024820" y="1804624"/>
              <a:ext cx="1013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move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disk</a:t>
              </a:r>
            </a:p>
          </p:txBody>
        </p:sp>
        <p:sp>
          <p:nvSpPr>
            <p:cNvPr id="14" name="Circular Arrow 13">
              <a:extLst>
                <a:ext uri="{FF2B5EF4-FFF2-40B4-BE49-F238E27FC236}">
                  <a16:creationId xmlns:a16="http://schemas.microsoft.com/office/drawing/2014/main" id="{D617F8D9-DD3C-714E-8A58-443E87778666}"/>
                </a:ext>
              </a:extLst>
            </p:cNvPr>
            <p:cNvSpPr/>
            <p:nvPr/>
          </p:nvSpPr>
          <p:spPr>
            <a:xfrm rot="5400000" flipH="1" flipV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</p:spTree>
    <p:extLst>
      <p:ext uri="{BB962C8B-B14F-4D97-AF65-F5344CB8AC3E}">
        <p14:creationId xmlns:p14="http://schemas.microsoft.com/office/powerpoint/2010/main" val="294959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0" y="2368550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b="42589"/>
          <a:stretch/>
        </p:blipFill>
        <p:spPr>
          <a:xfrm>
            <a:off x="4795839" y="2368551"/>
            <a:ext cx="1454727" cy="121761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25E51F5-2017-384A-B7A0-C98B4CBB6D87}"/>
              </a:ext>
            </a:extLst>
          </p:cNvPr>
          <p:cNvGrpSpPr/>
          <p:nvPr/>
        </p:nvGrpSpPr>
        <p:grpSpPr>
          <a:xfrm>
            <a:off x="8684636" y="3576764"/>
            <a:ext cx="1557915" cy="285024"/>
            <a:chOff x="1797050" y="3301139"/>
            <a:chExt cx="1557915" cy="285024"/>
          </a:xfrm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9EC73A-CC5A-2448-AA51-F2817F466BB1}"/>
                </a:ext>
              </a:extLst>
            </p:cNvPr>
            <p:cNvSpPr/>
            <p:nvPr/>
          </p:nvSpPr>
          <p:spPr>
            <a:xfrm>
              <a:off x="1797050" y="3349020"/>
              <a:ext cx="1557915" cy="237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78F41A-81B8-154D-8136-D222E3297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59" t="43972" r="74971" b="42589"/>
            <a:stretch/>
          </p:blipFill>
          <p:spPr>
            <a:xfrm>
              <a:off x="1900044" y="3301139"/>
              <a:ext cx="1285875" cy="285024"/>
            </a:xfrm>
            <a:prstGeom prst="rect">
              <a:avLst/>
            </a:prstGeom>
            <a:effectLst/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3671900-0699-7D4B-9835-FC4DF9F0E67B}"/>
              </a:ext>
            </a:extLst>
          </p:cNvPr>
          <p:cNvSpPr/>
          <p:nvPr/>
        </p:nvSpPr>
        <p:spPr>
          <a:xfrm>
            <a:off x="6919824" y="3083944"/>
            <a:ext cx="1276709" cy="750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6553" r="74971" b="56637"/>
          <a:stretch/>
        </p:blipFill>
        <p:spPr>
          <a:xfrm>
            <a:off x="6795474" y="3053751"/>
            <a:ext cx="1285912" cy="78068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</p:spTree>
    <p:extLst>
      <p:ext uri="{BB962C8B-B14F-4D97-AF65-F5344CB8AC3E}">
        <p14:creationId xmlns:p14="http://schemas.microsoft.com/office/powerpoint/2010/main" val="1735001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360" y="2423968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b="42589"/>
          <a:stretch/>
        </p:blipFill>
        <p:spPr>
          <a:xfrm>
            <a:off x="4823549" y="2423969"/>
            <a:ext cx="1454727" cy="121761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25E51F5-2017-384A-B7A0-C98B4CBB6D87}"/>
              </a:ext>
            </a:extLst>
          </p:cNvPr>
          <p:cNvGrpSpPr/>
          <p:nvPr/>
        </p:nvGrpSpPr>
        <p:grpSpPr>
          <a:xfrm>
            <a:off x="8712346" y="3632182"/>
            <a:ext cx="1557915" cy="285024"/>
            <a:chOff x="1797050" y="3301139"/>
            <a:chExt cx="1557915" cy="2850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9EC73A-CC5A-2448-AA51-F2817F466BB1}"/>
                </a:ext>
              </a:extLst>
            </p:cNvPr>
            <p:cNvSpPr/>
            <p:nvPr/>
          </p:nvSpPr>
          <p:spPr>
            <a:xfrm>
              <a:off x="1797050" y="3349020"/>
              <a:ext cx="1557915" cy="237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78F41A-81B8-154D-8136-D222E3297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59" t="43972" r="74971" b="42589"/>
            <a:stretch/>
          </p:blipFill>
          <p:spPr>
            <a:xfrm>
              <a:off x="1900044" y="3301139"/>
              <a:ext cx="1285875" cy="285024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3671900-0699-7D4B-9835-FC4DF9F0E67B}"/>
              </a:ext>
            </a:extLst>
          </p:cNvPr>
          <p:cNvSpPr/>
          <p:nvPr/>
        </p:nvSpPr>
        <p:spPr>
          <a:xfrm>
            <a:off x="6947534" y="3139362"/>
            <a:ext cx="1276709" cy="750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6553" r="74971" b="56637"/>
          <a:stretch/>
        </p:blipFill>
        <p:spPr>
          <a:xfrm>
            <a:off x="6823184" y="3109169"/>
            <a:ext cx="1285912" cy="780689"/>
          </a:xfrm>
          <a:prstGeom prst="rect">
            <a:avLst/>
          </a:prstGeom>
          <a:effectLst>
            <a:glow rad="101600">
              <a:srgbClr val="92D050">
                <a:alpha val="60000"/>
              </a:srgb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8F27C8-ABE2-3F45-B34C-E13FD11A2374}"/>
              </a:ext>
            </a:extLst>
          </p:cNvPr>
          <p:cNvGrpSpPr/>
          <p:nvPr/>
        </p:nvGrpSpPr>
        <p:grpSpPr>
          <a:xfrm>
            <a:off x="7524441" y="2194725"/>
            <a:ext cx="1701899" cy="1199497"/>
            <a:chOff x="4945380" y="-74948"/>
            <a:chExt cx="1701899" cy="11994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37A25A-7713-A44E-AD32-F6424BAC5A0F}"/>
                </a:ext>
              </a:extLst>
            </p:cNvPr>
            <p:cNvSpPr txBox="1"/>
            <p:nvPr/>
          </p:nvSpPr>
          <p:spPr>
            <a:xfrm>
              <a:off x="5406234" y="51143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14" name="Circular Arrow 13">
              <a:extLst>
                <a:ext uri="{FF2B5EF4-FFF2-40B4-BE49-F238E27FC236}">
                  <a16:creationId xmlns:a16="http://schemas.microsoft.com/office/drawing/2014/main" id="{C09DB1D9-9D65-FD47-9C54-99B8F93C08D9}"/>
                </a:ext>
              </a:extLst>
            </p:cNvPr>
            <p:cNvSpPr/>
            <p:nvPr/>
          </p:nvSpPr>
          <p:spPr>
            <a:xfrm rot="16756182" flipH="1" flipV="1">
              <a:off x="4948283" y="-77851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305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32" y="2301801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89" b="42589"/>
          <a:stretch/>
        </p:blipFill>
        <p:spPr>
          <a:xfrm>
            <a:off x="5045221" y="2301802"/>
            <a:ext cx="1454727" cy="121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F785EA-C8FA-A34D-8CC3-ABD0043BE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9" t="5540" r="74971" b="43788"/>
          <a:stretch/>
        </p:blipFill>
        <p:spPr>
          <a:xfrm>
            <a:off x="9040328" y="2703302"/>
            <a:ext cx="1285875" cy="1074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F9D073-D7D0-704A-B844-015938DB2A98}"/>
              </a:ext>
            </a:extLst>
          </p:cNvPr>
          <p:cNvSpPr txBox="1"/>
          <p:nvPr/>
        </p:nvSpPr>
        <p:spPr>
          <a:xfrm>
            <a:off x="5960138" y="5078689"/>
            <a:ext cx="2497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3470"/>
                </a:solidFill>
              </a:rPr>
              <a:t>…and so on!</a:t>
            </a:r>
          </a:p>
        </p:txBody>
      </p:sp>
    </p:spTree>
    <p:extLst>
      <p:ext uri="{BB962C8B-B14F-4D97-AF65-F5344CB8AC3E}">
        <p14:creationId xmlns:p14="http://schemas.microsoft.com/office/powerpoint/2010/main" val="56784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B04A-F05B-E841-9BED-B6E4819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5A46-739A-894A-9000-B047E782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Try the towers again. Start with one disk, then 2, then 3, …</a:t>
            </a:r>
          </a:p>
          <a:p>
            <a:pPr marL="0" indent="0" algn="ctr">
              <a:buNone/>
            </a:pPr>
            <a:r>
              <a:rPr lang="en-US" sz="2800" dirty="0"/>
              <a:t>How many </a:t>
            </a:r>
            <a:r>
              <a:rPr lang="en-US" sz="2800" b="1" dirty="0"/>
              <a:t>moves</a:t>
            </a:r>
            <a:r>
              <a:rPr lang="en-US" sz="2800" dirty="0"/>
              <a:t> does it take to solve each version?</a:t>
            </a:r>
          </a:p>
        </p:txBody>
      </p:sp>
    </p:spTree>
    <p:extLst>
      <p:ext uri="{BB962C8B-B14F-4D97-AF65-F5344CB8AC3E}">
        <p14:creationId xmlns:p14="http://schemas.microsoft.com/office/powerpoint/2010/main" val="108737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A380-698D-F04F-898D-CC6BD209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4880-6285-A04C-B6DB-BE442B8A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your responsibility to submit your assignments on </a:t>
            </a:r>
            <a:r>
              <a:rPr lang="en-US" sz="2400" dirty="0" err="1"/>
              <a:t>Gradescope</a:t>
            </a:r>
            <a:r>
              <a:rPr lang="en-US" sz="2400" dirty="0"/>
              <a:t> (and quizzes on PLATO) on time</a:t>
            </a:r>
          </a:p>
          <a:p>
            <a:r>
              <a:rPr lang="en-US" sz="2400" dirty="0"/>
              <a:t>A lot of people are missing submissions – I will not track you down and I will not accept late assignments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3025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AF52-C452-9445-AFB0-B86AEF37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BD832F-E46F-6144-AB40-E5F44089AEE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6811207"/>
              </p:ext>
            </p:extLst>
          </p:nvPr>
        </p:nvGraphicFramePr>
        <p:xfrm>
          <a:off x="4076249" y="1281712"/>
          <a:ext cx="4039502" cy="47076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19751">
                  <a:extLst>
                    <a:ext uri="{9D8B030D-6E8A-4147-A177-3AD203B41FA5}">
                      <a16:colId xmlns:a16="http://schemas.microsoft.com/office/drawing/2014/main" val="3390371360"/>
                    </a:ext>
                  </a:extLst>
                </a:gridCol>
                <a:gridCol w="2019751">
                  <a:extLst>
                    <a:ext uri="{9D8B030D-6E8A-4147-A177-3AD203B41FA5}">
                      <a16:colId xmlns:a16="http://schemas.microsoft.com/office/drawing/2014/main" val="817552819"/>
                    </a:ext>
                  </a:extLst>
                </a:gridCol>
              </a:tblGrid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nDisks</a:t>
                      </a:r>
                      <a:endParaRPr lang="en-US" sz="2800" dirty="0"/>
                    </a:p>
                  </a:txBody>
                  <a:tcPr marL="105690" marR="105690" anchor="ctr">
                    <a:solidFill>
                      <a:srgbClr val="0034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nMoves</a:t>
                      </a:r>
                      <a:endParaRPr lang="en-US" sz="2800" dirty="0"/>
                    </a:p>
                  </a:txBody>
                  <a:tcPr marL="105690" marR="105690" anchor="ctr">
                    <a:solidFill>
                      <a:srgbClr val="0034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59386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1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1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817772320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2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3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3552572173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3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7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1842839285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4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15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2741416133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5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31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2100987843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6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64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2254657998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7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127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8216290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5CE501F-2EAA-F04B-B40C-7890231DF25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115751" y="868680"/>
                <a:ext cx="3474720" cy="5120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Notice any</a:t>
                </a:r>
              </a:p>
              <a:p>
                <a:pPr marL="0" indent="0" algn="ctr">
                  <a:buNone/>
                </a:pPr>
                <a:r>
                  <a:rPr lang="en-US" sz="2400" b="1" dirty="0"/>
                  <a:t>patterns</a:t>
                </a:r>
                <a:r>
                  <a:rPr lang="en-US" sz="2400" dirty="0"/>
                  <a:t>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𝑛𝑀𝑜𝑣𝑒𝑠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𝑛𝐷𝑖𝑠𝑘𝑠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5CE501F-2EAA-F04B-B40C-7890231DF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15751" y="868680"/>
                <a:ext cx="3474720" cy="51206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6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0882-2A44-A446-9D3E-B109CE66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 recursive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EBB0-60E0-8941-9E28-87B1D127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 base case</a:t>
            </a:r>
            <a:r>
              <a:rPr lang="en-US" sz="2400" dirty="0"/>
              <a:t>: what to do in the simplest possible case (i.e. when you have a single disk)</a:t>
            </a:r>
          </a:p>
          <a:p>
            <a:r>
              <a:rPr lang="en-US" sz="2400" b="1" dirty="0"/>
              <a:t>A recursive step</a:t>
            </a:r>
            <a:r>
              <a:rPr lang="en-US" sz="2400" dirty="0"/>
              <a:t>: break the original problem into one or more smaller problems, and solve that (saving the intermediate result)</a:t>
            </a:r>
          </a:p>
        </p:txBody>
      </p:sp>
    </p:spTree>
    <p:extLst>
      <p:ext uri="{BB962C8B-B14F-4D97-AF65-F5344CB8AC3E}">
        <p14:creationId xmlns:p14="http://schemas.microsoft.com/office/powerpoint/2010/main" val="527392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97DB-2C59-D044-89C9-803736CE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Demo</a:t>
            </a:r>
            <a:r>
              <a:rPr lang="en-US" dirty="0"/>
              <a:t>: Towers of Hanoi in Python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B03157-37A4-224D-A9E7-A23BFD6767B5}"/>
              </a:ext>
            </a:extLst>
          </p:cNvPr>
          <p:cNvGrpSpPr/>
          <p:nvPr/>
        </p:nvGrpSpPr>
        <p:grpSpPr>
          <a:xfrm>
            <a:off x="4827372" y="1922275"/>
            <a:ext cx="4951562" cy="3802745"/>
            <a:chOff x="2096219" y="2052401"/>
            <a:chExt cx="4951562" cy="380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DE47CC-15CC-B242-8025-76596C566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5849"/>
            <a:stretch/>
          </p:blipFill>
          <p:spPr>
            <a:xfrm>
              <a:off x="2096219" y="2052401"/>
              <a:ext cx="4951562" cy="20975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F1CD94-249A-5F45-8E86-F70DE8A14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679"/>
            <a:stretch/>
          </p:blipFill>
          <p:spPr>
            <a:xfrm>
              <a:off x="2682815" y="3757553"/>
              <a:ext cx="3778370" cy="2097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666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A380-698D-F04F-898D-CC6BD209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4880-6285-A04C-B6DB-BE442B8A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Motivating example: Towers of Hanoi</a:t>
            </a:r>
          </a:p>
          <a:p>
            <a:r>
              <a:rPr lang="en-US" sz="2400" dirty="0"/>
              <a:t>Tough problems, simple solutions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509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2780-EA6B-3747-AEB9-C7AD3C61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1333E-7E3E-A44A-9AEF-7CEAD09E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3" y="498186"/>
            <a:ext cx="5549900" cy="21209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91E81A-1EB9-F6C8-F5B5-D9DB206C1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3" y="2994152"/>
            <a:ext cx="7315200" cy="3365662"/>
          </a:xfrm>
        </p:spPr>
        <p:txBody>
          <a:bodyPr>
            <a:normAutofit/>
          </a:bodyPr>
          <a:lstStyle/>
          <a:p>
            <a:r>
              <a:rPr lang="en-US" sz="2400" dirty="0"/>
              <a:t>Move the tower from A to C</a:t>
            </a:r>
          </a:p>
          <a:p>
            <a:r>
              <a:rPr lang="en-US" sz="2400" dirty="0"/>
              <a:t>You can only move </a:t>
            </a:r>
            <a:r>
              <a:rPr lang="en-US" sz="2400" b="1" dirty="0"/>
              <a:t>one</a:t>
            </a:r>
            <a:r>
              <a:rPr lang="en-US" sz="2400" dirty="0"/>
              <a:t> disk at a time</a:t>
            </a:r>
          </a:p>
          <a:p>
            <a:r>
              <a:rPr lang="en-US" sz="2400" dirty="0"/>
              <a:t>You can only move a disk to a pole where it will be the </a:t>
            </a:r>
            <a:r>
              <a:rPr lang="en-US" sz="2400" b="1" dirty="0"/>
              <a:t>smallest</a:t>
            </a:r>
            <a:r>
              <a:rPr lang="en-US" sz="2400" dirty="0"/>
              <a:t> (i.e. you can’t put a disk on top of a larger one)</a:t>
            </a:r>
          </a:p>
          <a:p>
            <a:r>
              <a:rPr lang="en-US" sz="2400" dirty="0"/>
              <a:t>You can only remove the </a:t>
            </a:r>
            <a:r>
              <a:rPr lang="en-US" sz="2400" b="1" dirty="0"/>
              <a:t>smallest</a:t>
            </a:r>
            <a:r>
              <a:rPr lang="en-US" sz="2400" dirty="0"/>
              <a:t> disk from a pole (i.e. you can’t lift up the stack to get a larger disk from below)</a:t>
            </a:r>
          </a:p>
        </p:txBody>
      </p:sp>
    </p:spTree>
    <p:extLst>
      <p:ext uri="{BB962C8B-B14F-4D97-AF65-F5344CB8AC3E}">
        <p14:creationId xmlns:p14="http://schemas.microsoft.com/office/powerpoint/2010/main" val="67465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Did you solve it?</a:t>
            </a:r>
          </a:p>
          <a:p>
            <a:pPr marL="0" indent="0" algn="ctr">
              <a:buNone/>
            </a:pPr>
            <a:r>
              <a:rPr lang="en-US" sz="2800" dirty="0"/>
              <a:t>Notice any </a:t>
            </a:r>
            <a:r>
              <a:rPr lang="en-US" sz="2800" b="1" dirty="0"/>
              <a:t>patterns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154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141" y="2368550"/>
            <a:ext cx="55499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r="74971" b="42589"/>
          <a:stretch/>
        </p:blipFill>
        <p:spPr>
          <a:xfrm>
            <a:off x="5225330" y="2368551"/>
            <a:ext cx="1285875" cy="1217613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0D2BD8E-761A-D043-A2E6-7D78FC124FD1}"/>
              </a:ext>
            </a:extLst>
          </p:cNvPr>
          <p:cNvGrpSpPr/>
          <p:nvPr/>
        </p:nvGrpSpPr>
        <p:grpSpPr>
          <a:xfrm>
            <a:off x="3532908" y="2916027"/>
            <a:ext cx="2295072" cy="1340295"/>
            <a:chOff x="2569735" y="1295326"/>
            <a:chExt cx="2295072" cy="13402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D79E0A-CEB6-6A4C-B7A6-80C863B81220}"/>
                </a:ext>
              </a:extLst>
            </p:cNvPr>
            <p:cNvSpPr txBox="1"/>
            <p:nvPr/>
          </p:nvSpPr>
          <p:spPr>
            <a:xfrm>
              <a:off x="2569735" y="1804624"/>
              <a:ext cx="14685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suppose we can 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01A795E4-4850-3B43-BAF4-083C969BAC78}"/>
                </a:ext>
              </a:extLst>
            </p:cNvPr>
            <p:cNvSpPr/>
            <p:nvPr/>
          </p:nvSpPr>
          <p:spPr>
            <a:xfrm rot="5400000" flipH="1" flipV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04B7-C1E3-ED52-AFAD-263AD9F9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1994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if we re-frame the problem this way?</a:t>
            </a:r>
          </a:p>
        </p:txBody>
      </p:sp>
    </p:spTree>
    <p:extLst>
      <p:ext uri="{BB962C8B-B14F-4D97-AF65-F5344CB8AC3E}">
        <p14:creationId xmlns:p14="http://schemas.microsoft.com/office/powerpoint/2010/main" val="341604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777" y="2479386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4775778" y="2479387"/>
            <a:ext cx="1557915" cy="1217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" t="5540" r="74971" b="43788"/>
          <a:stretch/>
        </p:blipFill>
        <p:spPr>
          <a:xfrm>
            <a:off x="6876207" y="2877789"/>
            <a:ext cx="1285875" cy="1074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r="1" b="42589"/>
          <a:stretch/>
        </p:blipFill>
        <p:spPr>
          <a:xfrm>
            <a:off x="5330392" y="2479387"/>
            <a:ext cx="1003300" cy="121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D45FE-2B02-E163-A08F-7D3D47D142B0}"/>
              </a:ext>
            </a:extLst>
          </p:cNvPr>
          <p:cNvSpPr txBox="1"/>
          <p:nvPr/>
        </p:nvSpPr>
        <p:spPr>
          <a:xfrm>
            <a:off x="6784852" y="4600286"/>
            <a:ext cx="146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3470"/>
                </a:solidFill>
              </a:rPr>
              <a:t>Solved!</a:t>
            </a:r>
            <a:endParaRPr lang="en-US" sz="1600" b="1" dirty="0">
              <a:solidFill>
                <a:srgbClr val="0034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0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014" y="2368550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5039015" y="2368551"/>
            <a:ext cx="1557915" cy="1217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" t="5540" r="74971" b="43788"/>
          <a:stretch/>
        </p:blipFill>
        <p:spPr>
          <a:xfrm>
            <a:off x="7139444" y="2766953"/>
            <a:ext cx="1285875" cy="1074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r="1" b="42589"/>
          <a:stretch/>
        </p:blipFill>
        <p:spPr>
          <a:xfrm>
            <a:off x="5593629" y="2368551"/>
            <a:ext cx="1003300" cy="121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5DED9-7234-344B-88AA-DAE77032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80" t="57410" r="74199" b="30543"/>
          <a:stretch/>
        </p:blipFill>
        <p:spPr>
          <a:xfrm>
            <a:off x="5138497" y="3586163"/>
            <a:ext cx="1327604" cy="255507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3CCCAA1-B2C8-944E-9E9D-86291A5E7FCA}"/>
              </a:ext>
            </a:extLst>
          </p:cNvPr>
          <p:cNvGrpSpPr/>
          <p:nvPr/>
        </p:nvGrpSpPr>
        <p:grpSpPr>
          <a:xfrm>
            <a:off x="3446703" y="3658982"/>
            <a:ext cx="2083835" cy="1199497"/>
            <a:chOff x="2780972" y="1295326"/>
            <a:chExt cx="2083835" cy="11994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B3F034-99DB-5F45-88B7-3CCB9750739C}"/>
                </a:ext>
              </a:extLst>
            </p:cNvPr>
            <p:cNvSpPr txBox="1"/>
            <p:nvPr/>
          </p:nvSpPr>
          <p:spPr>
            <a:xfrm>
              <a:off x="2780972" y="1804624"/>
              <a:ext cx="15011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Now, move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disk</a:t>
              </a:r>
            </a:p>
          </p:txBody>
        </p:sp>
        <p:sp>
          <p:nvSpPr>
            <p:cNvPr id="12" name="Circular Arrow 11">
              <a:extLst>
                <a:ext uri="{FF2B5EF4-FFF2-40B4-BE49-F238E27FC236}">
                  <a16:creationId xmlns:a16="http://schemas.microsoft.com/office/drawing/2014/main" id="{07619BFF-9954-E045-B68B-DD541A631798}"/>
                </a:ext>
              </a:extLst>
            </p:cNvPr>
            <p:cNvSpPr/>
            <p:nvPr/>
          </p:nvSpPr>
          <p:spPr>
            <a:xfrm rot="5400000" flipH="1" flipV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86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3" y="2340841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4761924" y="2340842"/>
            <a:ext cx="1557915" cy="147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" t="5540" r="74971" b="43788"/>
          <a:stretch/>
        </p:blipFill>
        <p:spPr>
          <a:xfrm>
            <a:off x="6862353" y="2739244"/>
            <a:ext cx="1285875" cy="1074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t="1" r="1" b="30541"/>
          <a:stretch/>
        </p:blipFill>
        <p:spPr>
          <a:xfrm>
            <a:off x="5316538" y="2340842"/>
            <a:ext cx="1003300" cy="147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5DED9-7234-344B-88AA-DAE77032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" t="57410" r="74199" b="30543"/>
          <a:stretch/>
        </p:blipFill>
        <p:spPr>
          <a:xfrm>
            <a:off x="8847628" y="3558454"/>
            <a:ext cx="1327604" cy="2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3759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556</TotalTime>
  <Words>406</Words>
  <Application>Microsoft Macintosh PowerPoint</Application>
  <PresentationFormat>Widescreen</PresentationFormat>
  <Paragraphs>83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Cambria Math</vt:lpstr>
      <vt:lpstr>Corbel</vt:lpstr>
      <vt:lpstr>Wingdings 2</vt:lpstr>
      <vt:lpstr>Frame</vt:lpstr>
      <vt:lpstr>Intro to Coding with Python– Recursion Pt. 1</vt:lpstr>
      <vt:lpstr>Reminder</vt:lpstr>
      <vt:lpstr>Plan for Today</vt:lpstr>
      <vt:lpstr>Towers of Hanoi</vt:lpstr>
      <vt:lpstr>Discussion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Discussion</vt:lpstr>
      <vt:lpstr>Algorithmic analysis</vt:lpstr>
      <vt:lpstr>Basic structure of a recursive algorithm</vt:lpstr>
      <vt:lpstr>Demo: Towers of Hanoi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32</cp:revision>
  <dcterms:created xsi:type="dcterms:W3CDTF">2023-08-03T18:49:17Z</dcterms:created>
  <dcterms:modified xsi:type="dcterms:W3CDTF">2024-02-29T15:31:42Z</dcterms:modified>
</cp:coreProperties>
</file>