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4"/>
  </p:notesMasterIdLst>
  <p:sldIdLst>
    <p:sldId id="256" r:id="rId2"/>
    <p:sldId id="374" r:id="rId3"/>
    <p:sldId id="416" r:id="rId4"/>
    <p:sldId id="417" r:id="rId5"/>
    <p:sldId id="261" r:id="rId6"/>
    <p:sldId id="366" r:id="rId7"/>
    <p:sldId id="348" r:id="rId8"/>
    <p:sldId id="347" r:id="rId9"/>
    <p:sldId id="406" r:id="rId10"/>
    <p:sldId id="362" r:id="rId11"/>
    <p:sldId id="413" r:id="rId12"/>
    <p:sldId id="414" r:id="rId13"/>
    <p:sldId id="363" r:id="rId14"/>
    <p:sldId id="407" r:id="rId15"/>
    <p:sldId id="405" r:id="rId16"/>
    <p:sldId id="354" r:id="rId17"/>
    <p:sldId id="408" r:id="rId18"/>
    <p:sldId id="403" r:id="rId19"/>
    <p:sldId id="404" r:id="rId20"/>
    <p:sldId id="411" r:id="rId21"/>
    <p:sldId id="412" r:id="rId22"/>
    <p:sldId id="41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4"/>
    <p:restoredTop sz="80286"/>
  </p:normalViewPr>
  <p:slideViewPr>
    <p:cSldViewPr snapToGrid="0">
      <p:cViewPr varScale="1">
        <p:scale>
          <a:sx n="86" d="100"/>
          <a:sy n="86" d="100"/>
        </p:scale>
        <p:origin x="1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4/8/24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a:t>
            </a:fld>
            <a:endParaRPr lang="en-US"/>
          </a:p>
        </p:txBody>
      </p:sp>
    </p:spTree>
    <p:extLst>
      <p:ext uri="{BB962C8B-B14F-4D97-AF65-F5344CB8AC3E}">
        <p14:creationId xmlns:p14="http://schemas.microsoft.com/office/powerpoint/2010/main" val="423591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101475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123814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button demo </a:t>
            </a:r>
          </a:p>
        </p:txBody>
      </p:sp>
      <p:sp>
        <p:nvSpPr>
          <p:cNvPr id="4" name="Slide Number Placeholder 3"/>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653724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424385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402513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current aquarium probably still quits when the user clicks, but clicking is probably better used for more interesting interactions. Let’s change it so the program quits when the user presses the ‘q’ key.</a:t>
            </a:r>
          </a:p>
        </p:txBody>
      </p:sp>
      <p:sp>
        <p:nvSpPr>
          <p:cNvPr id="4" name="Slide Number Placeholder 3"/>
          <p:cNvSpPr>
            <a:spLocks noGrp="1"/>
          </p:cNvSpPr>
          <p:nvPr>
            <p:ph type="sldNum" sz="quarter" idx="10"/>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110151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fish every time the user clicks (at the position where their mouse was pointing).</a:t>
            </a:r>
          </a:p>
        </p:txBody>
      </p:sp>
      <p:sp>
        <p:nvSpPr>
          <p:cNvPr id="4" name="Slide Number Placeholder 3"/>
          <p:cNvSpPr>
            <a:spLocks noGrp="1"/>
          </p:cNvSpPr>
          <p:nvPr>
            <p:ph type="sldNum" sz="quarter" idx="10"/>
          </p:nvPr>
        </p:nvSpPr>
        <p:spPr/>
        <p:txBody>
          <a:bodyPr/>
          <a:lstStyle/>
          <a:p>
            <a:fld id="{77F12483-E947-6F4E-A75E-B2E677827779}" type="slidenum">
              <a:rPr lang="en-US" smtClean="0"/>
              <a:t>20</a:t>
            </a:fld>
            <a:endParaRPr lang="en-US"/>
          </a:p>
        </p:txBody>
      </p:sp>
    </p:spTree>
    <p:extLst>
      <p:ext uri="{BB962C8B-B14F-4D97-AF65-F5344CB8AC3E}">
        <p14:creationId xmlns:p14="http://schemas.microsoft.com/office/powerpoint/2010/main" val="396242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hit the spacebar, have the fish swim quickly toward nearest edge of the screen (flipping if necessary)</a:t>
            </a:r>
          </a:p>
        </p:txBody>
      </p:sp>
      <p:sp>
        <p:nvSpPr>
          <p:cNvPr id="4" name="Slide Number Placeholder 3"/>
          <p:cNvSpPr>
            <a:spLocks noGrp="1"/>
          </p:cNvSpPr>
          <p:nvPr>
            <p:ph type="sldNum" sz="quarter" idx="5"/>
          </p:nvPr>
        </p:nvSpPr>
        <p:spPr/>
        <p:txBody>
          <a:bodyPr/>
          <a:lstStyle/>
          <a:p>
            <a:fld id="{77F12483-E947-6F4E-A75E-B2E677827779}" type="slidenum">
              <a:rPr lang="en-US" smtClean="0"/>
              <a:t>21</a:t>
            </a:fld>
            <a:endParaRPr lang="en-US"/>
          </a:p>
        </p:txBody>
      </p:sp>
    </p:spTree>
    <p:extLst>
      <p:ext uri="{BB962C8B-B14F-4D97-AF65-F5344CB8AC3E}">
        <p14:creationId xmlns:p14="http://schemas.microsoft.com/office/powerpoint/2010/main" val="36415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4/8/24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crouser.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Intro to Coding with Python– Interaction</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3"/>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endParaRPr lang="en-US" sz="2400" dirty="0"/>
          </a:p>
        </p:txBody>
      </p:sp>
    </p:spTree>
    <p:extLst>
      <p:ext uri="{BB962C8B-B14F-4D97-AF65-F5344CB8AC3E}">
        <p14:creationId xmlns:p14="http://schemas.microsoft.com/office/powerpoint/2010/main" val="166912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r>
              <a:rPr lang="en-US" sz="2400" dirty="0"/>
              <a:t>Low level: </a:t>
            </a:r>
            <a:r>
              <a:rPr lang="en-US" sz="2400" b="1" dirty="0"/>
              <a:t>between human and interface</a:t>
            </a:r>
          </a:p>
          <a:p>
            <a:pPr marL="742950" lvl="1" indent="-342900"/>
            <a:r>
              <a:rPr lang="en-US" sz="2000" dirty="0"/>
              <a:t>the set of operations available</a:t>
            </a:r>
          </a:p>
          <a:p>
            <a:pPr marL="742950" lvl="1" indent="-342900"/>
            <a:r>
              <a:rPr lang="en-US" sz="2000" dirty="0"/>
              <a:t>happens between the human and the physical computer</a:t>
            </a:r>
          </a:p>
          <a:p>
            <a:pPr marL="468630" indent="-342900"/>
            <a:endParaRPr lang="en-US" sz="2400" dirty="0"/>
          </a:p>
          <a:p>
            <a:endParaRPr lang="en-US" sz="2400" dirty="0"/>
          </a:p>
        </p:txBody>
      </p:sp>
    </p:spTree>
    <p:extLst>
      <p:ext uri="{BB962C8B-B14F-4D97-AF65-F5344CB8AC3E}">
        <p14:creationId xmlns:p14="http://schemas.microsoft.com/office/powerpoint/2010/main" val="74430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r>
              <a:rPr lang="en-US" sz="2400" dirty="0"/>
              <a:t>Low level: </a:t>
            </a:r>
            <a:r>
              <a:rPr lang="en-US" sz="2400" b="1" dirty="0"/>
              <a:t>between human and interface</a:t>
            </a:r>
          </a:p>
          <a:p>
            <a:pPr marL="742950" lvl="1" indent="-342900"/>
            <a:r>
              <a:rPr lang="en-US" sz="2000" dirty="0"/>
              <a:t>the set of operations available</a:t>
            </a:r>
          </a:p>
          <a:p>
            <a:pPr marL="742950" lvl="1" indent="-342900"/>
            <a:r>
              <a:rPr lang="en-US" sz="2000" dirty="0"/>
              <a:t>happens between the human and the physical computer</a:t>
            </a:r>
          </a:p>
          <a:p>
            <a:pPr marL="468630" indent="-342900"/>
            <a:endParaRPr lang="en-US" sz="2400" dirty="0"/>
          </a:p>
          <a:p>
            <a:pPr marL="468630" indent="-342900"/>
            <a:r>
              <a:rPr lang="en-US" sz="2400" dirty="0"/>
              <a:t>High level: between </a:t>
            </a:r>
            <a:r>
              <a:rPr lang="en-US" sz="2400" b="1" dirty="0"/>
              <a:t>human and problem space</a:t>
            </a:r>
          </a:p>
          <a:p>
            <a:pPr marL="742950" lvl="1" indent="-342900"/>
            <a:r>
              <a:rPr lang="en-US" sz="2000" dirty="0"/>
              <a:t>a cognitive act </a:t>
            </a:r>
            <a:r>
              <a:rPr lang="en-US" sz="2000" i="1" dirty="0"/>
              <a:t>enabled</a:t>
            </a:r>
            <a:r>
              <a:rPr lang="en-US" sz="2000" dirty="0"/>
              <a:t> by the interface</a:t>
            </a:r>
          </a:p>
          <a:p>
            <a:pPr marL="742950" lvl="1" indent="-342900"/>
            <a:r>
              <a:rPr lang="en-US" sz="2000" dirty="0"/>
              <a:t>happens between the human and the digital objects</a:t>
            </a:r>
          </a:p>
          <a:p>
            <a:endParaRPr lang="en-US" sz="2400" dirty="0"/>
          </a:p>
        </p:txBody>
      </p:sp>
    </p:spTree>
    <p:extLst>
      <p:ext uri="{BB962C8B-B14F-4D97-AF65-F5344CB8AC3E}">
        <p14:creationId xmlns:p14="http://schemas.microsoft.com/office/powerpoint/2010/main" val="79811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Rubik’s Cube</a:t>
            </a:r>
          </a:p>
        </p:txBody>
      </p:sp>
      <p:pic>
        <p:nvPicPr>
          <p:cNvPr id="4" name="Content Placeholder 3"/>
          <p:cNvPicPr>
            <a:picLocks noGrp="1" noChangeAspect="1"/>
          </p:cNvPicPr>
          <p:nvPr>
            <p:ph idx="1"/>
          </p:nvPr>
        </p:nvPicPr>
        <p:blipFill>
          <a:blip r:embed="rId2"/>
          <a:srcRect l="-37877" r="-37877"/>
          <a:stretch>
            <a:fillRect/>
          </a:stretch>
        </p:blipFill>
        <p:spPr>
          <a:xfrm>
            <a:off x="5126636" y="990600"/>
            <a:ext cx="8229600" cy="4876800"/>
          </a:xfrm>
        </p:spPr>
      </p:pic>
      <p:sp>
        <p:nvSpPr>
          <p:cNvPr id="5" name="Content Placeholder 2"/>
          <p:cNvSpPr txBox="1">
            <a:spLocks/>
          </p:cNvSpPr>
          <p:nvPr/>
        </p:nvSpPr>
        <p:spPr>
          <a:xfrm>
            <a:off x="3450236" y="1981200"/>
            <a:ext cx="3276600" cy="3886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dirty="0">
                <a:solidFill>
                  <a:srgbClr val="003470"/>
                </a:solidFill>
              </a:rPr>
              <a:t>What </a:t>
            </a:r>
            <a:r>
              <a:rPr lang="en-US" b="1" dirty="0">
                <a:solidFill>
                  <a:srgbClr val="003470"/>
                </a:solidFill>
              </a:rPr>
              <a:t>low-level</a:t>
            </a:r>
            <a:r>
              <a:rPr lang="en-US" dirty="0">
                <a:solidFill>
                  <a:srgbClr val="003470"/>
                </a:solidFill>
              </a:rPr>
              <a:t> interactions can you have?</a:t>
            </a:r>
          </a:p>
          <a:p>
            <a:pPr marL="0" indent="0" algn="ctr">
              <a:buNone/>
            </a:pPr>
            <a:endParaRPr lang="en-US" dirty="0">
              <a:solidFill>
                <a:srgbClr val="003470"/>
              </a:solidFill>
            </a:endParaRPr>
          </a:p>
          <a:p>
            <a:pPr marL="0" indent="0" algn="ctr">
              <a:buNone/>
            </a:pPr>
            <a:r>
              <a:rPr lang="en-US" dirty="0">
                <a:solidFill>
                  <a:srgbClr val="003470"/>
                </a:solidFill>
              </a:rPr>
              <a:t>What </a:t>
            </a:r>
            <a:r>
              <a:rPr lang="en-US" b="1" dirty="0">
                <a:solidFill>
                  <a:srgbClr val="003470"/>
                </a:solidFill>
              </a:rPr>
              <a:t>high-level </a:t>
            </a:r>
            <a:r>
              <a:rPr lang="en-US" dirty="0">
                <a:solidFill>
                  <a:srgbClr val="003470"/>
                </a:solidFill>
              </a:rPr>
              <a:t>interactions can you have?</a:t>
            </a:r>
          </a:p>
        </p:txBody>
      </p:sp>
    </p:spTree>
    <p:extLst>
      <p:ext uri="{BB962C8B-B14F-4D97-AF65-F5344CB8AC3E}">
        <p14:creationId xmlns:p14="http://schemas.microsoft.com/office/powerpoint/2010/main" val="176402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068-E38F-CB43-98DC-00A6B86D2288}"/>
              </a:ext>
            </a:extLst>
          </p:cNvPr>
          <p:cNvSpPr>
            <a:spLocks noGrp="1"/>
          </p:cNvSpPr>
          <p:nvPr>
            <p:ph type="title"/>
          </p:nvPr>
        </p:nvSpPr>
        <p:spPr/>
        <p:txBody>
          <a:bodyPr>
            <a:normAutofit/>
          </a:bodyPr>
          <a:lstStyle/>
          <a:p>
            <a:r>
              <a:rPr lang="en-US" dirty="0"/>
              <a:t>Low-level vs. high-level interactions</a:t>
            </a:r>
          </a:p>
        </p:txBody>
      </p:sp>
      <p:pic>
        <p:nvPicPr>
          <p:cNvPr id="5" name="Picture 4">
            <a:extLst>
              <a:ext uri="{FF2B5EF4-FFF2-40B4-BE49-F238E27FC236}">
                <a16:creationId xmlns:a16="http://schemas.microsoft.com/office/drawing/2014/main" id="{587281F4-6E69-9548-BD5B-F526D7D8892B}"/>
              </a:ext>
            </a:extLst>
          </p:cNvPr>
          <p:cNvPicPr>
            <a:picLocks noChangeAspect="1"/>
          </p:cNvPicPr>
          <p:nvPr/>
        </p:nvPicPr>
        <p:blipFill>
          <a:blip r:embed="rId2"/>
          <a:stretch>
            <a:fillRect/>
          </a:stretch>
        </p:blipFill>
        <p:spPr>
          <a:xfrm>
            <a:off x="4668589" y="1512838"/>
            <a:ext cx="5717096" cy="4212182"/>
          </a:xfrm>
          <a:prstGeom prst="rect">
            <a:avLst/>
          </a:prstGeom>
        </p:spPr>
      </p:pic>
      <p:pic>
        <p:nvPicPr>
          <p:cNvPr id="7" name="Picture 6">
            <a:extLst>
              <a:ext uri="{FF2B5EF4-FFF2-40B4-BE49-F238E27FC236}">
                <a16:creationId xmlns:a16="http://schemas.microsoft.com/office/drawing/2014/main" id="{B3B8D1BD-633B-2A40-863D-A9EFB58D7265}"/>
              </a:ext>
            </a:extLst>
          </p:cNvPr>
          <p:cNvPicPr>
            <a:picLocks noChangeAspect="1"/>
          </p:cNvPicPr>
          <p:nvPr/>
        </p:nvPicPr>
        <p:blipFill>
          <a:blip r:embed="rId3"/>
          <a:stretch>
            <a:fillRect/>
          </a:stretch>
        </p:blipFill>
        <p:spPr>
          <a:xfrm>
            <a:off x="6132340" y="2289789"/>
            <a:ext cx="2925289" cy="1774251"/>
          </a:xfrm>
          <a:prstGeom prst="rect">
            <a:avLst/>
          </a:prstGeom>
        </p:spPr>
      </p:pic>
    </p:spTree>
    <p:extLst>
      <p:ext uri="{BB962C8B-B14F-4D97-AF65-F5344CB8AC3E}">
        <p14:creationId xmlns:p14="http://schemas.microsoft.com/office/powerpoint/2010/main" val="12856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BE8F-4685-2646-BC0F-63C37757281D}"/>
              </a:ext>
            </a:extLst>
          </p:cNvPr>
          <p:cNvSpPr>
            <a:spLocks noGrp="1"/>
          </p:cNvSpPr>
          <p:nvPr>
            <p:ph type="title"/>
          </p:nvPr>
        </p:nvSpPr>
        <p:spPr/>
        <p:txBody>
          <a:bodyPr/>
          <a:lstStyle/>
          <a:p>
            <a:r>
              <a:rPr lang="en-US" dirty="0"/>
              <a:t>Interaction with </a:t>
            </a:r>
            <a:r>
              <a:rPr lang="en-US" b="1" dirty="0">
                <a:latin typeface="Courier" pitchFamily="2" charset="0"/>
              </a:rPr>
              <a:t>graphics</a:t>
            </a:r>
            <a:r>
              <a:rPr lang="en-US" dirty="0"/>
              <a:t> objects</a:t>
            </a:r>
          </a:p>
        </p:txBody>
      </p:sp>
      <p:sp>
        <p:nvSpPr>
          <p:cNvPr id="3" name="Content Placeholder 2">
            <a:extLst>
              <a:ext uri="{FF2B5EF4-FFF2-40B4-BE49-F238E27FC236}">
                <a16:creationId xmlns:a16="http://schemas.microsoft.com/office/drawing/2014/main" id="{A9835A4E-A14A-1C4C-9C4F-4630F978476C}"/>
              </a:ext>
            </a:extLst>
          </p:cNvPr>
          <p:cNvSpPr>
            <a:spLocks noGrp="1"/>
          </p:cNvSpPr>
          <p:nvPr>
            <p:ph idx="1"/>
          </p:nvPr>
        </p:nvSpPr>
        <p:spPr/>
        <p:txBody>
          <a:bodyPr>
            <a:normAutofit/>
          </a:bodyPr>
          <a:lstStyle/>
          <a:p>
            <a:r>
              <a:rPr lang="en-US" sz="2400" dirty="0"/>
              <a:t>The </a:t>
            </a:r>
            <a:r>
              <a:rPr lang="en-US" sz="2400" b="1" dirty="0" err="1">
                <a:latin typeface="Courier" pitchFamily="2" charset="0"/>
              </a:rPr>
              <a:t>GraphWin</a:t>
            </a:r>
            <a:r>
              <a:rPr lang="en-US" sz="2400" dirty="0"/>
              <a:t> object has methods to detect interactions</a:t>
            </a:r>
          </a:p>
          <a:p>
            <a:r>
              <a:rPr lang="en-US" sz="2400" dirty="0"/>
              <a:t>Mouse:</a:t>
            </a:r>
          </a:p>
          <a:p>
            <a:pPr lvl="1"/>
            <a:r>
              <a:rPr lang="en-US" sz="2000" b="1" dirty="0">
                <a:latin typeface="Courier" pitchFamily="2" charset="0"/>
              </a:rPr>
              <a:t>.</a:t>
            </a:r>
            <a:r>
              <a:rPr lang="en-US" sz="2000" b="1" dirty="0" err="1">
                <a:latin typeface="Courier" pitchFamily="2" charset="0"/>
              </a:rPr>
              <a:t>getMouse</a:t>
            </a:r>
            <a:r>
              <a:rPr lang="en-US" sz="2000" b="1" dirty="0">
                <a:latin typeface="Courier" pitchFamily="2" charset="0"/>
              </a:rPr>
              <a:t>()</a:t>
            </a:r>
            <a:r>
              <a:rPr lang="en-US" sz="2000" dirty="0"/>
              <a:t>: stop the program and wait for user to </a:t>
            </a:r>
            <a:r>
              <a:rPr lang="en-US" sz="2000" b="1" dirty="0"/>
              <a:t>click</a:t>
            </a:r>
          </a:p>
          <a:p>
            <a:pPr lvl="1"/>
            <a:r>
              <a:rPr lang="en-US" sz="2000" b="1" dirty="0">
                <a:latin typeface="Courier" pitchFamily="2" charset="0"/>
              </a:rPr>
              <a:t>.</a:t>
            </a:r>
            <a:r>
              <a:rPr lang="en-US" sz="2000" b="1" dirty="0" err="1">
                <a:latin typeface="Courier" pitchFamily="2" charset="0"/>
              </a:rPr>
              <a:t>checkMouse</a:t>
            </a:r>
            <a:r>
              <a:rPr lang="en-US" sz="2000" b="1" dirty="0">
                <a:latin typeface="Courier" pitchFamily="2" charset="0"/>
              </a:rPr>
              <a:t>()</a:t>
            </a:r>
            <a:r>
              <a:rPr lang="en-US" sz="2000" dirty="0"/>
              <a:t>: continuously check if the user has </a:t>
            </a:r>
            <a:r>
              <a:rPr lang="en-US" sz="2000" b="1" dirty="0"/>
              <a:t>clicked</a:t>
            </a:r>
          </a:p>
          <a:p>
            <a:pPr lvl="1"/>
            <a:r>
              <a:rPr lang="en-US" sz="2000" dirty="0"/>
              <a:t>both return a </a:t>
            </a:r>
            <a:r>
              <a:rPr lang="en-US" sz="2000" b="1" dirty="0">
                <a:latin typeface="Courier" pitchFamily="2" charset="0"/>
              </a:rPr>
              <a:t>Point</a:t>
            </a:r>
            <a:r>
              <a:rPr lang="en-US" sz="2000" dirty="0"/>
              <a:t> object</a:t>
            </a:r>
          </a:p>
          <a:p>
            <a:r>
              <a:rPr lang="en-US" sz="2400" dirty="0"/>
              <a:t>Keyboard:</a:t>
            </a:r>
          </a:p>
          <a:p>
            <a:pPr lvl="1"/>
            <a:r>
              <a:rPr lang="en-US" sz="2000" b="1" dirty="0">
                <a:latin typeface="Courier" pitchFamily="2" charset="0"/>
              </a:rPr>
              <a:t>.</a:t>
            </a:r>
            <a:r>
              <a:rPr lang="en-US" sz="2000" b="1" dirty="0" err="1">
                <a:latin typeface="Courier" pitchFamily="2" charset="0"/>
              </a:rPr>
              <a:t>getKey</a:t>
            </a:r>
            <a:r>
              <a:rPr lang="en-US" sz="2000" b="1" dirty="0">
                <a:latin typeface="Courier" pitchFamily="2" charset="0"/>
              </a:rPr>
              <a:t>()</a:t>
            </a:r>
            <a:r>
              <a:rPr lang="en-US" sz="2000" dirty="0"/>
              <a:t>: stop the program and wait for user to </a:t>
            </a:r>
            <a:r>
              <a:rPr lang="en-US" sz="2000" b="1" dirty="0"/>
              <a:t>type</a:t>
            </a:r>
          </a:p>
          <a:p>
            <a:pPr lvl="1"/>
            <a:r>
              <a:rPr lang="en-US" sz="2000" b="1" dirty="0">
                <a:latin typeface="Courier" pitchFamily="2" charset="0"/>
              </a:rPr>
              <a:t>.</a:t>
            </a:r>
            <a:r>
              <a:rPr lang="en-US" sz="2000" b="1" dirty="0" err="1">
                <a:latin typeface="Courier" pitchFamily="2" charset="0"/>
              </a:rPr>
              <a:t>checkKey</a:t>
            </a:r>
            <a:r>
              <a:rPr lang="en-US" sz="2000" b="1" dirty="0">
                <a:latin typeface="Courier" pitchFamily="2" charset="0"/>
              </a:rPr>
              <a:t>()</a:t>
            </a:r>
            <a:r>
              <a:rPr lang="en-US" sz="2000" dirty="0"/>
              <a:t>: continuously check if the user has </a:t>
            </a:r>
            <a:r>
              <a:rPr lang="en-US" sz="2000" b="1" dirty="0"/>
              <a:t>typed</a:t>
            </a:r>
          </a:p>
          <a:p>
            <a:pPr lvl="1"/>
            <a:r>
              <a:rPr lang="en-US" sz="2000" dirty="0"/>
              <a:t>both return a </a:t>
            </a:r>
            <a:r>
              <a:rPr lang="en-US" sz="2000" b="1" dirty="0">
                <a:latin typeface="Courier" pitchFamily="2" charset="0"/>
              </a:rPr>
              <a:t>string</a:t>
            </a:r>
          </a:p>
        </p:txBody>
      </p:sp>
    </p:spTree>
    <p:extLst>
      <p:ext uri="{BB962C8B-B14F-4D97-AF65-F5344CB8AC3E}">
        <p14:creationId xmlns:p14="http://schemas.microsoft.com/office/powerpoint/2010/main" val="1516122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1BA7-078A-4E44-B7B3-88C1996306FF}"/>
              </a:ext>
            </a:extLst>
          </p:cNvPr>
          <p:cNvSpPr>
            <a:spLocks noGrp="1"/>
          </p:cNvSpPr>
          <p:nvPr>
            <p:ph type="title"/>
          </p:nvPr>
        </p:nvSpPr>
        <p:spPr/>
        <p:txBody>
          <a:bodyPr/>
          <a:lstStyle/>
          <a:p>
            <a:r>
              <a:rPr lang="en-US" dirty="0"/>
              <a:t>Our first interactive</a:t>
            </a:r>
            <a:r>
              <a:rPr lang="en-US" dirty="0">
                <a:latin typeface="Arial" panose="020B0604020202020204" pitchFamily="34" charset="0"/>
                <a:cs typeface="Arial" panose="020B0604020202020204" pitchFamily="34" charset="0"/>
              </a:rPr>
              <a:t> </a:t>
            </a:r>
            <a:r>
              <a:rPr lang="en-US" b="1" dirty="0">
                <a:latin typeface="Courier" pitchFamily="2" charset="0"/>
              </a:rPr>
              <a:t>graphics</a:t>
            </a:r>
            <a:r>
              <a:rPr lang="en-US" dirty="0">
                <a:latin typeface="Arial" panose="020B0604020202020204" pitchFamily="34" charset="0"/>
                <a:cs typeface="Arial" panose="020B0604020202020204" pitchFamily="34" charset="0"/>
              </a:rPr>
              <a:t> </a:t>
            </a:r>
            <a:r>
              <a:rPr lang="en-US" dirty="0"/>
              <a:t>program </a:t>
            </a:r>
          </a:p>
        </p:txBody>
      </p:sp>
      <p:grpSp>
        <p:nvGrpSpPr>
          <p:cNvPr id="5" name="Group 4">
            <a:extLst>
              <a:ext uri="{FF2B5EF4-FFF2-40B4-BE49-F238E27FC236}">
                <a16:creationId xmlns:a16="http://schemas.microsoft.com/office/drawing/2014/main" id="{05077A08-4E02-9B4F-B897-C5EEC084109E}"/>
              </a:ext>
            </a:extLst>
          </p:cNvPr>
          <p:cNvGrpSpPr/>
          <p:nvPr/>
        </p:nvGrpSpPr>
        <p:grpSpPr>
          <a:xfrm>
            <a:off x="5109719" y="1701202"/>
            <a:ext cx="4951562" cy="3802745"/>
            <a:chOff x="2096219" y="2052401"/>
            <a:chExt cx="4951562" cy="3802745"/>
          </a:xfrm>
        </p:grpSpPr>
        <p:pic>
          <p:nvPicPr>
            <p:cNvPr id="6" name="Picture 5">
              <a:extLst>
                <a:ext uri="{FF2B5EF4-FFF2-40B4-BE49-F238E27FC236}">
                  <a16:creationId xmlns:a16="http://schemas.microsoft.com/office/drawing/2014/main" id="{8DE76979-DF25-784E-AED0-1D0131D5292F}"/>
                </a:ext>
              </a:extLst>
            </p:cNvPr>
            <p:cNvPicPr>
              <a:picLocks noChangeAspect="1"/>
            </p:cNvPicPr>
            <p:nvPr/>
          </p:nvPicPr>
          <p:blipFill rotWithShape="1">
            <a:blip r:embed="rId3"/>
            <a:srcRect r="45849"/>
            <a:stretch/>
          </p:blipFill>
          <p:spPr>
            <a:xfrm>
              <a:off x="2096219" y="2052401"/>
              <a:ext cx="4951562" cy="2097593"/>
            </a:xfrm>
            <a:prstGeom prst="rect">
              <a:avLst/>
            </a:prstGeom>
          </p:spPr>
        </p:pic>
        <p:pic>
          <p:nvPicPr>
            <p:cNvPr id="7" name="Picture 6">
              <a:extLst>
                <a:ext uri="{FF2B5EF4-FFF2-40B4-BE49-F238E27FC236}">
                  <a16:creationId xmlns:a16="http://schemas.microsoft.com/office/drawing/2014/main" id="{6E557A84-B99C-D644-9385-13ED648F904A}"/>
                </a:ext>
              </a:extLst>
            </p:cNvPr>
            <p:cNvPicPr>
              <a:picLocks noChangeAspect="1"/>
            </p:cNvPicPr>
            <p:nvPr/>
          </p:nvPicPr>
          <p:blipFill rotWithShape="1">
            <a:blip r:embed="rId3"/>
            <a:srcRect l="58679"/>
            <a:stretch/>
          </p:blipFill>
          <p:spPr>
            <a:xfrm>
              <a:off x="2682815" y="3757553"/>
              <a:ext cx="3778370" cy="2097593"/>
            </a:xfrm>
            <a:prstGeom prst="rect">
              <a:avLst/>
            </a:prstGeom>
          </p:spPr>
        </p:pic>
      </p:grpSp>
    </p:spTree>
    <p:extLst>
      <p:ext uri="{BB962C8B-B14F-4D97-AF65-F5344CB8AC3E}">
        <p14:creationId xmlns:p14="http://schemas.microsoft.com/office/powerpoint/2010/main" val="400227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38D3-482E-774D-B57B-6CB93230B67D}"/>
              </a:ext>
            </a:extLst>
          </p:cNvPr>
          <p:cNvSpPr>
            <a:spLocks noGrp="1"/>
          </p:cNvSpPr>
          <p:nvPr>
            <p:ph type="title"/>
          </p:nvPr>
        </p:nvSpPr>
        <p:spPr/>
        <p:txBody>
          <a:bodyPr/>
          <a:lstStyle/>
          <a:p>
            <a:r>
              <a:rPr lang="en-US" dirty="0"/>
              <a:t>Notes about keyboard interaction</a:t>
            </a:r>
          </a:p>
        </p:txBody>
      </p:sp>
      <p:sp>
        <p:nvSpPr>
          <p:cNvPr id="3" name="Content Placeholder 2">
            <a:extLst>
              <a:ext uri="{FF2B5EF4-FFF2-40B4-BE49-F238E27FC236}">
                <a16:creationId xmlns:a16="http://schemas.microsoft.com/office/drawing/2014/main" id="{6C096902-9E78-4B4E-A17A-CC2DD158D719}"/>
              </a:ext>
            </a:extLst>
          </p:cNvPr>
          <p:cNvSpPr>
            <a:spLocks noGrp="1"/>
          </p:cNvSpPr>
          <p:nvPr>
            <p:ph idx="1"/>
          </p:nvPr>
        </p:nvSpPr>
        <p:spPr/>
        <p:txBody>
          <a:bodyPr>
            <a:noAutofit/>
          </a:bodyPr>
          <a:lstStyle/>
          <a:p>
            <a:r>
              <a:rPr lang="en-US" sz="2400" dirty="0"/>
              <a:t>The strings returned by the </a:t>
            </a:r>
            <a:r>
              <a:rPr lang="en-US" sz="2400" b="1" dirty="0">
                <a:latin typeface="Courier" pitchFamily="2" charset="0"/>
              </a:rPr>
              <a:t>.</a:t>
            </a:r>
            <a:r>
              <a:rPr lang="en-US" sz="2400" b="1" dirty="0" err="1">
                <a:latin typeface="Courier" pitchFamily="2" charset="0"/>
              </a:rPr>
              <a:t>getKey</a:t>
            </a:r>
            <a:r>
              <a:rPr lang="en-US" sz="2400" b="1" dirty="0">
                <a:latin typeface="Courier" pitchFamily="2" charset="0"/>
              </a:rPr>
              <a:t>()</a:t>
            </a:r>
            <a:r>
              <a:rPr lang="en-US" sz="2400" dirty="0"/>
              <a:t> / </a:t>
            </a:r>
            <a:r>
              <a:rPr lang="en-US" sz="2400" b="1" dirty="0">
                <a:latin typeface="Courier" pitchFamily="2" charset="0"/>
              </a:rPr>
              <a:t>.</a:t>
            </a:r>
            <a:r>
              <a:rPr lang="en-US" sz="2400" b="1" dirty="0" err="1">
                <a:latin typeface="Courier" pitchFamily="2" charset="0"/>
              </a:rPr>
              <a:t>checkKey</a:t>
            </a:r>
            <a:r>
              <a:rPr lang="en-US" sz="2400" b="1" dirty="0">
                <a:latin typeface="Courier" pitchFamily="2" charset="0"/>
              </a:rPr>
              <a:t>()</a:t>
            </a:r>
            <a:r>
              <a:rPr lang="en-US" sz="2400" dirty="0"/>
              <a:t> methods ae called </a:t>
            </a:r>
            <a:r>
              <a:rPr lang="en-US" sz="2400" b="1" dirty="0"/>
              <a:t>keycodes</a:t>
            </a:r>
            <a:r>
              <a:rPr lang="en-US" sz="2400" dirty="0"/>
              <a:t> </a:t>
            </a:r>
          </a:p>
          <a:p>
            <a:r>
              <a:rPr lang="en-US" sz="2400" dirty="0"/>
              <a:t>Some keys don’t have an obvious letter attached to them, but their keycodes are still pretty intuitive, e.g.</a:t>
            </a:r>
          </a:p>
          <a:p>
            <a:endParaRPr lang="en-US" sz="2400" dirty="0"/>
          </a:p>
          <a:p>
            <a:endParaRPr lang="en-US" sz="2400" dirty="0"/>
          </a:p>
          <a:p>
            <a:endParaRPr lang="en-US" sz="2400" dirty="0"/>
          </a:p>
          <a:p>
            <a:pPr marL="0" indent="0">
              <a:buNone/>
            </a:pPr>
            <a:endParaRPr lang="en-US" sz="2400" dirty="0"/>
          </a:p>
          <a:p>
            <a:r>
              <a:rPr lang="en-US" sz="2400" dirty="0"/>
              <a:t>See also: </a:t>
            </a:r>
            <a:r>
              <a:rPr lang="en-US" sz="2400" b="1" dirty="0"/>
              <a:t>“space”, “Escape”, “minus”, “underscore”,  “equal”, “plus”, “</a:t>
            </a:r>
            <a:r>
              <a:rPr lang="en-US" sz="2400" b="1" dirty="0" err="1"/>
              <a:t>BackSpace</a:t>
            </a:r>
            <a:r>
              <a:rPr lang="en-US" sz="2400" b="1" dirty="0"/>
              <a:t>”, “Return”, etc.</a:t>
            </a:r>
          </a:p>
        </p:txBody>
      </p:sp>
      <p:grpSp>
        <p:nvGrpSpPr>
          <p:cNvPr id="17" name="Group 16">
            <a:extLst>
              <a:ext uri="{FF2B5EF4-FFF2-40B4-BE49-F238E27FC236}">
                <a16:creationId xmlns:a16="http://schemas.microsoft.com/office/drawing/2014/main" id="{29ACCBD4-C595-F14B-A2D2-E135F6CCE851}"/>
              </a:ext>
            </a:extLst>
          </p:cNvPr>
          <p:cNvGrpSpPr/>
          <p:nvPr/>
        </p:nvGrpSpPr>
        <p:grpSpPr>
          <a:xfrm>
            <a:off x="5443551" y="2598994"/>
            <a:ext cx="4166633" cy="2207808"/>
            <a:chOff x="1795022" y="2922671"/>
            <a:chExt cx="5536645" cy="2933748"/>
          </a:xfrm>
        </p:grpSpPr>
        <p:pic>
          <p:nvPicPr>
            <p:cNvPr id="4" name="Picture 3">
              <a:extLst>
                <a:ext uri="{FF2B5EF4-FFF2-40B4-BE49-F238E27FC236}">
                  <a16:creationId xmlns:a16="http://schemas.microsoft.com/office/drawing/2014/main" id="{BA04BBB3-40B9-4546-A234-A31B12F61CDA}"/>
                </a:ext>
              </a:extLst>
            </p:cNvPr>
            <p:cNvPicPr>
              <a:picLocks noChangeAspect="1"/>
            </p:cNvPicPr>
            <p:nvPr/>
          </p:nvPicPr>
          <p:blipFill>
            <a:blip r:embed="rId3"/>
            <a:stretch>
              <a:fillRect/>
            </a:stretch>
          </p:blipFill>
          <p:spPr>
            <a:xfrm>
              <a:off x="3004192" y="3360189"/>
              <a:ext cx="2977623" cy="2059709"/>
            </a:xfrm>
            <a:prstGeom prst="rect">
              <a:avLst/>
            </a:prstGeom>
          </p:spPr>
        </p:pic>
        <p:grpSp>
          <p:nvGrpSpPr>
            <p:cNvPr id="5" name="Group 4">
              <a:extLst>
                <a:ext uri="{FF2B5EF4-FFF2-40B4-BE49-F238E27FC236}">
                  <a16:creationId xmlns:a16="http://schemas.microsoft.com/office/drawing/2014/main" id="{B309BA89-D614-0648-B85C-8DEF78925F99}"/>
                </a:ext>
              </a:extLst>
            </p:cNvPr>
            <p:cNvGrpSpPr/>
            <p:nvPr/>
          </p:nvGrpSpPr>
          <p:grpSpPr>
            <a:xfrm>
              <a:off x="5576641" y="3963681"/>
              <a:ext cx="1755026" cy="1199497"/>
              <a:chOff x="7056306" y="2767167"/>
              <a:chExt cx="1755026" cy="1199497"/>
            </a:xfrm>
          </p:grpSpPr>
          <p:sp>
            <p:nvSpPr>
              <p:cNvPr id="6" name="TextBox 5">
                <a:extLst>
                  <a:ext uri="{FF2B5EF4-FFF2-40B4-BE49-F238E27FC236}">
                    <a16:creationId xmlns:a16="http://schemas.microsoft.com/office/drawing/2014/main" id="{ED05157E-5655-FB41-B9FD-3B73CFF199B7}"/>
                  </a:ext>
                </a:extLst>
              </p:cNvPr>
              <p:cNvSpPr txBox="1"/>
              <p:nvPr/>
            </p:nvSpPr>
            <p:spPr>
              <a:xfrm>
                <a:off x="7543509" y="3193529"/>
                <a:ext cx="1267823" cy="531668"/>
              </a:xfrm>
              <a:prstGeom prst="rect">
                <a:avLst/>
              </a:prstGeom>
              <a:noFill/>
            </p:spPr>
            <p:txBody>
              <a:bodyPr wrap="none" rtlCol="0">
                <a:spAutoFit/>
              </a:bodyPr>
              <a:lstStyle/>
              <a:p>
                <a:pPr algn="ctr"/>
                <a:r>
                  <a:rPr lang="en-US" sz="2000" dirty="0">
                    <a:solidFill>
                      <a:srgbClr val="003470"/>
                    </a:solidFill>
                  </a:rPr>
                  <a:t>“Right”</a:t>
                </a:r>
              </a:p>
            </p:txBody>
          </p:sp>
          <p:sp>
            <p:nvSpPr>
              <p:cNvPr id="7" name="Circular Arrow 6">
                <a:extLst>
                  <a:ext uri="{FF2B5EF4-FFF2-40B4-BE49-F238E27FC236}">
                    <a16:creationId xmlns:a16="http://schemas.microsoft.com/office/drawing/2014/main" id="{388742D7-6929-2040-AFED-901859DE74B8}"/>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8" name="Group 7">
              <a:extLst>
                <a:ext uri="{FF2B5EF4-FFF2-40B4-BE49-F238E27FC236}">
                  <a16:creationId xmlns:a16="http://schemas.microsoft.com/office/drawing/2014/main" id="{ECE37021-221B-6448-B082-3D4B38202B60}"/>
                </a:ext>
              </a:extLst>
            </p:cNvPr>
            <p:cNvGrpSpPr/>
            <p:nvPr/>
          </p:nvGrpSpPr>
          <p:grpSpPr>
            <a:xfrm flipH="1">
              <a:off x="1795022" y="3963680"/>
              <a:ext cx="1665560" cy="1199497"/>
              <a:chOff x="7056306" y="2767167"/>
              <a:chExt cx="1665560" cy="1199497"/>
            </a:xfrm>
          </p:grpSpPr>
          <p:sp>
            <p:nvSpPr>
              <p:cNvPr id="9" name="TextBox 8">
                <a:extLst>
                  <a:ext uri="{FF2B5EF4-FFF2-40B4-BE49-F238E27FC236}">
                    <a16:creationId xmlns:a16="http://schemas.microsoft.com/office/drawing/2014/main" id="{793944CF-EA67-6C4D-A5A4-7C2E72910307}"/>
                  </a:ext>
                </a:extLst>
              </p:cNvPr>
              <p:cNvSpPr txBox="1"/>
              <p:nvPr/>
            </p:nvSpPr>
            <p:spPr>
              <a:xfrm>
                <a:off x="7632970" y="3193529"/>
                <a:ext cx="1088896" cy="531668"/>
              </a:xfrm>
              <a:prstGeom prst="rect">
                <a:avLst/>
              </a:prstGeom>
              <a:noFill/>
            </p:spPr>
            <p:txBody>
              <a:bodyPr wrap="none" rtlCol="0">
                <a:spAutoFit/>
              </a:bodyPr>
              <a:lstStyle/>
              <a:p>
                <a:pPr algn="ctr"/>
                <a:r>
                  <a:rPr lang="en-US" sz="2000" dirty="0">
                    <a:solidFill>
                      <a:srgbClr val="003470"/>
                    </a:solidFill>
                  </a:rPr>
                  <a:t>“Left”</a:t>
                </a:r>
              </a:p>
            </p:txBody>
          </p:sp>
          <p:sp>
            <p:nvSpPr>
              <p:cNvPr id="10" name="Circular Arrow 9">
                <a:extLst>
                  <a:ext uri="{FF2B5EF4-FFF2-40B4-BE49-F238E27FC236}">
                    <a16:creationId xmlns:a16="http://schemas.microsoft.com/office/drawing/2014/main" id="{84CEC2C3-839F-0348-83E8-97505BCC96F9}"/>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1" name="Group 10">
              <a:extLst>
                <a:ext uri="{FF2B5EF4-FFF2-40B4-BE49-F238E27FC236}">
                  <a16:creationId xmlns:a16="http://schemas.microsoft.com/office/drawing/2014/main" id="{8C3D6A29-8B46-9D48-85AE-9ED31C21B0C6}"/>
                </a:ext>
              </a:extLst>
            </p:cNvPr>
            <p:cNvGrpSpPr/>
            <p:nvPr/>
          </p:nvGrpSpPr>
          <p:grpSpPr>
            <a:xfrm>
              <a:off x="4697808" y="2922671"/>
              <a:ext cx="1582489" cy="1199497"/>
              <a:chOff x="7056306" y="2767167"/>
              <a:chExt cx="1582489" cy="1199497"/>
            </a:xfrm>
          </p:grpSpPr>
          <p:sp>
            <p:nvSpPr>
              <p:cNvPr id="12" name="TextBox 11">
                <a:extLst>
                  <a:ext uri="{FF2B5EF4-FFF2-40B4-BE49-F238E27FC236}">
                    <a16:creationId xmlns:a16="http://schemas.microsoft.com/office/drawing/2014/main" id="{4647C5DA-4C41-FB4B-809C-764A89AC5C2C}"/>
                  </a:ext>
                </a:extLst>
              </p:cNvPr>
              <p:cNvSpPr txBox="1"/>
              <p:nvPr/>
            </p:nvSpPr>
            <p:spPr>
              <a:xfrm>
                <a:off x="7716043" y="3193529"/>
                <a:ext cx="922752" cy="531668"/>
              </a:xfrm>
              <a:prstGeom prst="rect">
                <a:avLst/>
              </a:prstGeom>
              <a:noFill/>
            </p:spPr>
            <p:txBody>
              <a:bodyPr wrap="none" rtlCol="0">
                <a:spAutoFit/>
              </a:bodyPr>
              <a:lstStyle/>
              <a:p>
                <a:pPr algn="ctr"/>
                <a:r>
                  <a:rPr lang="en-US" sz="2000" dirty="0">
                    <a:solidFill>
                      <a:srgbClr val="003470"/>
                    </a:solidFill>
                  </a:rPr>
                  <a:t>“Up”</a:t>
                </a:r>
              </a:p>
            </p:txBody>
          </p:sp>
          <p:sp>
            <p:nvSpPr>
              <p:cNvPr id="13" name="Circular Arrow 12">
                <a:extLst>
                  <a:ext uri="{FF2B5EF4-FFF2-40B4-BE49-F238E27FC236}">
                    <a16:creationId xmlns:a16="http://schemas.microsoft.com/office/drawing/2014/main" id="{662827FF-F23B-6545-BF1C-07B8E69072F9}"/>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4" name="Group 13">
              <a:extLst>
                <a:ext uri="{FF2B5EF4-FFF2-40B4-BE49-F238E27FC236}">
                  <a16:creationId xmlns:a16="http://schemas.microsoft.com/office/drawing/2014/main" id="{E1F226B0-2D2E-2C4C-A876-45369464B55D}"/>
                </a:ext>
              </a:extLst>
            </p:cNvPr>
            <p:cNvGrpSpPr/>
            <p:nvPr/>
          </p:nvGrpSpPr>
          <p:grpSpPr>
            <a:xfrm>
              <a:off x="2689509" y="4559157"/>
              <a:ext cx="1943131" cy="1297262"/>
              <a:chOff x="6315575" y="2764264"/>
              <a:chExt cx="1943131" cy="1297262"/>
            </a:xfrm>
          </p:grpSpPr>
          <p:sp>
            <p:nvSpPr>
              <p:cNvPr id="15" name="TextBox 14">
                <a:extLst>
                  <a:ext uri="{FF2B5EF4-FFF2-40B4-BE49-F238E27FC236}">
                    <a16:creationId xmlns:a16="http://schemas.microsoft.com/office/drawing/2014/main" id="{4FF050C9-649C-C647-8B83-EC76268C6A1B}"/>
                  </a:ext>
                </a:extLst>
              </p:cNvPr>
              <p:cNvSpPr txBox="1"/>
              <p:nvPr/>
            </p:nvSpPr>
            <p:spPr>
              <a:xfrm>
                <a:off x="6315575" y="3529857"/>
                <a:ext cx="1344505" cy="531669"/>
              </a:xfrm>
              <a:prstGeom prst="rect">
                <a:avLst/>
              </a:prstGeom>
              <a:noFill/>
            </p:spPr>
            <p:txBody>
              <a:bodyPr wrap="none" rtlCol="0">
                <a:spAutoFit/>
              </a:bodyPr>
              <a:lstStyle/>
              <a:p>
                <a:pPr algn="ctr"/>
                <a:r>
                  <a:rPr lang="en-US" sz="2000" dirty="0">
                    <a:solidFill>
                      <a:srgbClr val="003470"/>
                    </a:solidFill>
                  </a:rPr>
                  <a:t>“Down”</a:t>
                </a:r>
              </a:p>
            </p:txBody>
          </p:sp>
          <p:sp>
            <p:nvSpPr>
              <p:cNvPr id="16" name="Circular Arrow 15">
                <a:extLst>
                  <a:ext uri="{FF2B5EF4-FFF2-40B4-BE49-F238E27FC236}">
                    <a16:creationId xmlns:a16="http://schemas.microsoft.com/office/drawing/2014/main" id="{BD085CF3-FA65-6845-9402-B6AD53C67BEF}"/>
                  </a:ext>
                </a:extLst>
              </p:cNvPr>
              <p:cNvSpPr/>
              <p:nvPr/>
            </p:nvSpPr>
            <p:spPr>
              <a:xfrm rot="1673172"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spTree>
    <p:extLst>
      <p:ext uri="{BB962C8B-B14F-4D97-AF65-F5344CB8AC3E}">
        <p14:creationId xmlns:p14="http://schemas.microsoft.com/office/powerpoint/2010/main" val="321241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CC87-A841-BF4A-B1DA-EEA01BB7B23A}"/>
              </a:ext>
            </a:extLst>
          </p:cNvPr>
          <p:cNvSpPr>
            <a:spLocks noGrp="1"/>
          </p:cNvSpPr>
          <p:nvPr>
            <p:ph type="title"/>
          </p:nvPr>
        </p:nvSpPr>
        <p:spPr/>
        <p:txBody>
          <a:bodyPr/>
          <a:lstStyle/>
          <a:p>
            <a:r>
              <a:rPr lang="en-US" dirty="0"/>
              <a:t>Back to the Fish Tank</a:t>
            </a:r>
          </a:p>
        </p:txBody>
      </p:sp>
      <p:sp>
        <p:nvSpPr>
          <p:cNvPr id="3" name="Content Placeholder 2">
            <a:extLst>
              <a:ext uri="{FF2B5EF4-FFF2-40B4-BE49-F238E27FC236}">
                <a16:creationId xmlns:a16="http://schemas.microsoft.com/office/drawing/2014/main" id="{4398F3FE-021C-1648-815B-5872F41C208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Arial" panose="020B0604020202020204" pitchFamily="34" charset="0"/>
                <a:cs typeface="Arial" panose="020B0604020202020204" pitchFamily="34" charset="0"/>
              </a:rPr>
              <a:t>Start with your fish from the last two classes</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Do the following…</a:t>
            </a:r>
          </a:p>
        </p:txBody>
      </p:sp>
    </p:spTree>
    <p:extLst>
      <p:ext uri="{BB962C8B-B14F-4D97-AF65-F5344CB8AC3E}">
        <p14:creationId xmlns:p14="http://schemas.microsoft.com/office/powerpoint/2010/main" val="80980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6">
            <a:extLst>
              <a:ext uri="{FF2B5EF4-FFF2-40B4-BE49-F238E27FC236}">
                <a16:creationId xmlns:a16="http://schemas.microsoft.com/office/drawing/2014/main" id="{1EEEBFE9-1AA9-084F-B1F1-359961E47995}"/>
              </a:ext>
            </a:extLst>
          </p:cNvPr>
          <p:cNvPicPr>
            <a:picLocks noChangeAspect="1"/>
          </p:cNvPicPr>
          <p:nvPr/>
        </p:nvPicPr>
        <p:blipFill>
          <a:blip r:embed="rId3"/>
          <a:stretch>
            <a:fillRect/>
          </a:stretch>
        </p:blipFill>
        <p:spPr>
          <a:xfrm>
            <a:off x="3529775" y="849381"/>
            <a:ext cx="9171977" cy="5159237"/>
          </a:xfrm>
          <a:prstGeom prst="rect">
            <a:avLst/>
          </a:prstGeom>
        </p:spPr>
      </p:pic>
      <p:sp>
        <p:nvSpPr>
          <p:cNvPr id="2" name="Title 1">
            <a:extLst>
              <a:ext uri="{FF2B5EF4-FFF2-40B4-BE49-F238E27FC236}">
                <a16:creationId xmlns:a16="http://schemas.microsoft.com/office/drawing/2014/main" id="{59649C89-4AC5-2E46-902A-97810C724BF3}"/>
              </a:ext>
            </a:extLst>
          </p:cNvPr>
          <p:cNvSpPr>
            <a:spLocks noGrp="1"/>
          </p:cNvSpPr>
          <p:nvPr>
            <p:ph type="title"/>
          </p:nvPr>
        </p:nvSpPr>
        <p:spPr/>
        <p:txBody>
          <a:bodyPr/>
          <a:lstStyle/>
          <a:p>
            <a:r>
              <a:rPr lang="en-US" dirty="0"/>
              <a:t>Challenge 1: press ’q’ to quit</a:t>
            </a:r>
          </a:p>
        </p:txBody>
      </p:sp>
      <p:pic>
        <p:nvPicPr>
          <p:cNvPr id="9" name="Picture 8">
            <a:extLst>
              <a:ext uri="{FF2B5EF4-FFF2-40B4-BE49-F238E27FC236}">
                <a16:creationId xmlns:a16="http://schemas.microsoft.com/office/drawing/2014/main" id="{2D687163-F095-2745-826F-D77CB393C282}"/>
              </a:ext>
            </a:extLst>
          </p:cNvPr>
          <p:cNvPicPr>
            <a:picLocks noChangeAspect="1"/>
          </p:cNvPicPr>
          <p:nvPr/>
        </p:nvPicPr>
        <p:blipFill>
          <a:blip r:embed="rId4"/>
          <a:stretch>
            <a:fillRect/>
          </a:stretch>
        </p:blipFill>
        <p:spPr>
          <a:xfrm>
            <a:off x="6993102" y="1700833"/>
            <a:ext cx="1358900" cy="1219200"/>
          </a:xfrm>
          <a:prstGeom prst="rect">
            <a:avLst/>
          </a:prstGeom>
        </p:spPr>
      </p:pic>
    </p:spTree>
    <p:extLst>
      <p:ext uri="{BB962C8B-B14F-4D97-AF65-F5344CB8AC3E}">
        <p14:creationId xmlns:p14="http://schemas.microsoft.com/office/powerpoint/2010/main" val="366333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0AC6-BF83-6449-B8B6-739FD187F4F0}"/>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B1B0978F-9C7D-8B48-9B4A-6F3B3EE120B2}"/>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Project proposal check-in </a:t>
            </a:r>
          </a:p>
          <a:p>
            <a:r>
              <a:rPr lang="en-US" sz="2800" dirty="0">
                <a:latin typeface="Arial" panose="020B0604020202020204" pitchFamily="34" charset="0"/>
                <a:cs typeface="Arial" panose="020B0604020202020204" pitchFamily="34" charset="0"/>
              </a:rPr>
              <a:t>Interaction basics</a:t>
            </a:r>
          </a:p>
          <a:p>
            <a:pPr lvl="1"/>
            <a:r>
              <a:rPr lang="en-US" sz="2400" dirty="0">
                <a:latin typeface="Arial" panose="020B0604020202020204" pitchFamily="34" charset="0"/>
                <a:cs typeface="Arial" panose="020B0604020202020204" pitchFamily="34" charset="0"/>
              </a:rPr>
              <a:t>mouse</a:t>
            </a:r>
          </a:p>
          <a:p>
            <a:pPr lvl="1"/>
            <a:r>
              <a:rPr lang="en-US" sz="2400" dirty="0">
                <a:latin typeface="Arial" panose="020B0604020202020204" pitchFamily="34" charset="0"/>
                <a:cs typeface="Arial" panose="020B0604020202020204" pitchFamily="34" charset="0"/>
              </a:rPr>
              <a:t>keyboard</a:t>
            </a:r>
          </a:p>
        </p:txBody>
      </p:sp>
    </p:spTree>
    <p:extLst>
      <p:ext uri="{BB962C8B-B14F-4D97-AF65-F5344CB8AC3E}">
        <p14:creationId xmlns:p14="http://schemas.microsoft.com/office/powerpoint/2010/main" val="4250095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6">
            <a:extLst>
              <a:ext uri="{FF2B5EF4-FFF2-40B4-BE49-F238E27FC236}">
                <a16:creationId xmlns:a16="http://schemas.microsoft.com/office/drawing/2014/main" id="{3AA40BC8-B345-9048-91F4-2007F9E4760E}"/>
              </a:ext>
            </a:extLst>
          </p:cNvPr>
          <p:cNvPicPr>
            <a:picLocks noChangeAspect="1"/>
          </p:cNvPicPr>
          <p:nvPr/>
        </p:nvPicPr>
        <p:blipFill>
          <a:blip r:embed="rId3"/>
          <a:stretch>
            <a:fillRect/>
          </a:stretch>
        </p:blipFill>
        <p:spPr>
          <a:xfrm>
            <a:off x="3450948" y="849381"/>
            <a:ext cx="9171977" cy="5159237"/>
          </a:xfrm>
          <a:prstGeom prst="rect">
            <a:avLst/>
          </a:prstGeom>
        </p:spPr>
      </p:pic>
      <p:sp>
        <p:nvSpPr>
          <p:cNvPr id="2" name="Title 1">
            <a:extLst>
              <a:ext uri="{FF2B5EF4-FFF2-40B4-BE49-F238E27FC236}">
                <a16:creationId xmlns:a16="http://schemas.microsoft.com/office/drawing/2014/main" id="{59649C89-4AC5-2E46-902A-97810C724BF3}"/>
              </a:ext>
            </a:extLst>
          </p:cNvPr>
          <p:cNvSpPr>
            <a:spLocks noGrp="1"/>
          </p:cNvSpPr>
          <p:nvPr>
            <p:ph type="title"/>
          </p:nvPr>
        </p:nvSpPr>
        <p:spPr/>
        <p:txBody>
          <a:bodyPr/>
          <a:lstStyle/>
          <a:p>
            <a:r>
              <a:rPr lang="en-US" dirty="0"/>
              <a:t>Challenge 2: fish position</a:t>
            </a:r>
          </a:p>
        </p:txBody>
      </p:sp>
      <p:pic>
        <p:nvPicPr>
          <p:cNvPr id="9" name="Picture 8">
            <a:extLst>
              <a:ext uri="{FF2B5EF4-FFF2-40B4-BE49-F238E27FC236}">
                <a16:creationId xmlns:a16="http://schemas.microsoft.com/office/drawing/2014/main" id="{2D687163-F095-2745-826F-D77CB393C282}"/>
              </a:ext>
            </a:extLst>
          </p:cNvPr>
          <p:cNvPicPr>
            <a:picLocks noChangeAspect="1"/>
          </p:cNvPicPr>
          <p:nvPr/>
        </p:nvPicPr>
        <p:blipFill>
          <a:blip r:embed="rId4"/>
          <a:stretch>
            <a:fillRect/>
          </a:stretch>
        </p:blipFill>
        <p:spPr>
          <a:xfrm>
            <a:off x="9478570" y="1581564"/>
            <a:ext cx="1358900" cy="1219200"/>
          </a:xfrm>
          <a:prstGeom prst="rect">
            <a:avLst/>
          </a:prstGeom>
        </p:spPr>
      </p:pic>
      <p:pic>
        <p:nvPicPr>
          <p:cNvPr id="10" name="Picture 9">
            <a:extLst>
              <a:ext uri="{FF2B5EF4-FFF2-40B4-BE49-F238E27FC236}">
                <a16:creationId xmlns:a16="http://schemas.microsoft.com/office/drawing/2014/main" id="{60BEF0A1-E2C1-404F-8833-36553B1C2354}"/>
              </a:ext>
            </a:extLst>
          </p:cNvPr>
          <p:cNvPicPr>
            <a:picLocks noChangeAspect="1"/>
          </p:cNvPicPr>
          <p:nvPr/>
        </p:nvPicPr>
        <p:blipFill>
          <a:blip r:embed="rId4">
            <a:duotone>
              <a:prstClr val="black"/>
              <a:schemeClr val="accent5">
                <a:tint val="45000"/>
                <a:satMod val="400000"/>
              </a:schemeClr>
            </a:duotone>
          </a:blip>
          <a:stretch>
            <a:fillRect/>
          </a:stretch>
        </p:blipFill>
        <p:spPr>
          <a:xfrm>
            <a:off x="7822048" y="2827268"/>
            <a:ext cx="1358900" cy="1219200"/>
          </a:xfrm>
          <a:prstGeom prst="rect">
            <a:avLst/>
          </a:prstGeom>
        </p:spPr>
      </p:pic>
      <p:pic>
        <p:nvPicPr>
          <p:cNvPr id="11" name="Picture 10">
            <a:extLst>
              <a:ext uri="{FF2B5EF4-FFF2-40B4-BE49-F238E27FC236}">
                <a16:creationId xmlns:a16="http://schemas.microsoft.com/office/drawing/2014/main" id="{8BC7F4A2-3BA3-B245-A3DB-B77B961008E0}"/>
              </a:ext>
            </a:extLst>
          </p:cNvPr>
          <p:cNvPicPr>
            <a:picLocks noChangeAspect="1"/>
          </p:cNvPicPr>
          <p:nvPr/>
        </p:nvPicPr>
        <p:blipFill>
          <a:blip r:embed="rId4">
            <a:duotone>
              <a:prstClr val="black"/>
              <a:schemeClr val="tx2">
                <a:tint val="45000"/>
                <a:satMod val="400000"/>
              </a:schemeClr>
            </a:duotone>
          </a:blip>
          <a:stretch>
            <a:fillRect/>
          </a:stretch>
        </p:blipFill>
        <p:spPr>
          <a:xfrm>
            <a:off x="5794466" y="1316520"/>
            <a:ext cx="1358900" cy="1219200"/>
          </a:xfrm>
          <a:prstGeom prst="rect">
            <a:avLst/>
          </a:prstGeom>
        </p:spPr>
      </p:pic>
    </p:spTree>
    <p:extLst>
      <p:ext uri="{BB962C8B-B14F-4D97-AF65-F5344CB8AC3E}">
        <p14:creationId xmlns:p14="http://schemas.microsoft.com/office/powerpoint/2010/main" val="33024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81B2-191A-3C4E-A8B8-52148E2C891A}"/>
              </a:ext>
            </a:extLst>
          </p:cNvPr>
          <p:cNvSpPr>
            <a:spLocks noGrp="1"/>
          </p:cNvSpPr>
          <p:nvPr>
            <p:ph type="title"/>
          </p:nvPr>
        </p:nvSpPr>
        <p:spPr/>
        <p:txBody>
          <a:bodyPr/>
          <a:lstStyle/>
          <a:p>
            <a:r>
              <a:rPr lang="en-US" dirty="0"/>
              <a:t>Challenge 3:  fish frenzy</a:t>
            </a:r>
          </a:p>
        </p:txBody>
      </p:sp>
      <p:sp>
        <p:nvSpPr>
          <p:cNvPr id="3" name="Content Placeholder 2">
            <a:extLst>
              <a:ext uri="{FF2B5EF4-FFF2-40B4-BE49-F238E27FC236}">
                <a16:creationId xmlns:a16="http://schemas.microsoft.com/office/drawing/2014/main" id="{2D6D588A-F21F-1C46-B983-9AD79267A14C}"/>
              </a:ext>
            </a:extLst>
          </p:cNvPr>
          <p:cNvSpPr>
            <a:spLocks noGrp="1"/>
          </p:cNvSpPr>
          <p:nvPr>
            <p:ph idx="1"/>
          </p:nvPr>
        </p:nvSpPr>
        <p:spPr/>
        <p:txBody>
          <a:bodyPr/>
          <a:lstStyle/>
          <a:p>
            <a:endParaRPr lang="en-US"/>
          </a:p>
        </p:txBody>
      </p:sp>
      <p:pic>
        <p:nvPicPr>
          <p:cNvPr id="4" name="Content Placeholder 6">
            <a:extLst>
              <a:ext uri="{FF2B5EF4-FFF2-40B4-BE49-F238E27FC236}">
                <a16:creationId xmlns:a16="http://schemas.microsoft.com/office/drawing/2014/main" id="{952ACFA0-7515-9049-A71D-07781E39DA86}"/>
              </a:ext>
            </a:extLst>
          </p:cNvPr>
          <p:cNvPicPr>
            <a:picLocks noChangeAspect="1"/>
          </p:cNvPicPr>
          <p:nvPr/>
        </p:nvPicPr>
        <p:blipFill>
          <a:blip r:embed="rId3"/>
          <a:stretch>
            <a:fillRect/>
          </a:stretch>
        </p:blipFill>
        <p:spPr>
          <a:xfrm>
            <a:off x="3514010" y="873252"/>
            <a:ext cx="9171977" cy="5159237"/>
          </a:xfrm>
          <a:prstGeom prst="rect">
            <a:avLst/>
          </a:prstGeom>
        </p:spPr>
      </p:pic>
      <p:pic>
        <p:nvPicPr>
          <p:cNvPr id="5" name="Picture 4">
            <a:extLst>
              <a:ext uri="{FF2B5EF4-FFF2-40B4-BE49-F238E27FC236}">
                <a16:creationId xmlns:a16="http://schemas.microsoft.com/office/drawing/2014/main" id="{5F2DDA44-0A2F-D044-9047-6EDADD05080C}"/>
              </a:ext>
            </a:extLst>
          </p:cNvPr>
          <p:cNvPicPr>
            <a:picLocks noChangeAspect="1"/>
          </p:cNvPicPr>
          <p:nvPr/>
        </p:nvPicPr>
        <p:blipFill>
          <a:blip r:embed="rId4"/>
          <a:stretch>
            <a:fillRect/>
          </a:stretch>
        </p:blipFill>
        <p:spPr>
          <a:xfrm>
            <a:off x="9541632" y="1605435"/>
            <a:ext cx="1358900" cy="1219200"/>
          </a:xfrm>
          <a:prstGeom prst="rect">
            <a:avLst/>
          </a:prstGeom>
        </p:spPr>
      </p:pic>
      <p:pic>
        <p:nvPicPr>
          <p:cNvPr id="6" name="Picture 5">
            <a:extLst>
              <a:ext uri="{FF2B5EF4-FFF2-40B4-BE49-F238E27FC236}">
                <a16:creationId xmlns:a16="http://schemas.microsoft.com/office/drawing/2014/main" id="{69178CFB-2223-B641-BB0A-B4E7F2D54057}"/>
              </a:ext>
            </a:extLst>
          </p:cNvPr>
          <p:cNvPicPr>
            <a:picLocks noChangeAspect="1"/>
          </p:cNvPicPr>
          <p:nvPr/>
        </p:nvPicPr>
        <p:blipFill>
          <a:blip r:embed="rId4">
            <a:duotone>
              <a:prstClr val="black"/>
              <a:schemeClr val="accent5">
                <a:tint val="45000"/>
                <a:satMod val="400000"/>
              </a:schemeClr>
            </a:duotone>
          </a:blip>
          <a:stretch>
            <a:fillRect/>
          </a:stretch>
        </p:blipFill>
        <p:spPr>
          <a:xfrm>
            <a:off x="7885110" y="2851139"/>
            <a:ext cx="1358900" cy="1219200"/>
          </a:xfrm>
          <a:prstGeom prst="rect">
            <a:avLst/>
          </a:prstGeom>
        </p:spPr>
      </p:pic>
      <p:pic>
        <p:nvPicPr>
          <p:cNvPr id="7" name="Picture 6">
            <a:extLst>
              <a:ext uri="{FF2B5EF4-FFF2-40B4-BE49-F238E27FC236}">
                <a16:creationId xmlns:a16="http://schemas.microsoft.com/office/drawing/2014/main" id="{D4F3EC5D-64D2-6E4A-B243-E9101671A429}"/>
              </a:ext>
            </a:extLst>
          </p:cNvPr>
          <p:cNvPicPr>
            <a:picLocks noChangeAspect="1"/>
          </p:cNvPicPr>
          <p:nvPr/>
        </p:nvPicPr>
        <p:blipFill>
          <a:blip r:embed="rId4">
            <a:duotone>
              <a:prstClr val="black"/>
              <a:schemeClr val="tx2">
                <a:tint val="45000"/>
                <a:satMod val="400000"/>
              </a:schemeClr>
            </a:duotone>
          </a:blip>
          <a:stretch>
            <a:fillRect/>
          </a:stretch>
        </p:blipFill>
        <p:spPr>
          <a:xfrm>
            <a:off x="5857528" y="1340391"/>
            <a:ext cx="1358900" cy="1219200"/>
          </a:xfrm>
          <a:prstGeom prst="rect">
            <a:avLst/>
          </a:prstGeom>
        </p:spPr>
      </p:pic>
      <p:pic>
        <p:nvPicPr>
          <p:cNvPr id="9" name="Picture 8">
            <a:extLst>
              <a:ext uri="{FF2B5EF4-FFF2-40B4-BE49-F238E27FC236}">
                <a16:creationId xmlns:a16="http://schemas.microsoft.com/office/drawing/2014/main" id="{8D80D36C-8F41-004B-A920-92816DD42480}"/>
              </a:ext>
            </a:extLst>
          </p:cNvPr>
          <p:cNvPicPr>
            <a:picLocks noChangeAspect="1"/>
          </p:cNvPicPr>
          <p:nvPr/>
        </p:nvPicPr>
        <p:blipFill>
          <a:blip r:embed="rId4"/>
          <a:stretch>
            <a:fillRect/>
          </a:stretch>
        </p:blipFill>
        <p:spPr>
          <a:xfrm flipH="1">
            <a:off x="9367285" y="1605435"/>
            <a:ext cx="1358900" cy="1219200"/>
          </a:xfrm>
          <a:prstGeom prst="rect">
            <a:avLst/>
          </a:prstGeom>
        </p:spPr>
      </p:pic>
    </p:spTree>
    <p:extLst>
      <p:ext uri="{BB962C8B-B14F-4D97-AF65-F5344CB8AC3E}">
        <p14:creationId xmlns:p14="http://schemas.microsoft.com/office/powerpoint/2010/main" val="1481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0-ppt_w/2"/>
                                          </p:val>
                                        </p:tav>
                                      </p:tavLst>
                                    </p:anim>
                                    <p:anim calcmode="lin" valueType="num">
                                      <p:cBhvr additive="base">
                                        <p:cTn id="7" dur="500"/>
                                        <p:tgtEl>
                                          <p:spTgt spid="7"/>
                                        </p:tgtEl>
                                        <p:attrNameLst>
                                          <p:attrName>ppt_y</p:attrName>
                                        </p:attrNameLst>
                                      </p:cBhvr>
                                      <p:tavLst>
                                        <p:tav tm="0">
                                          <p:val>
                                            <p:strVal val="ppt_y"/>
                                          </p:val>
                                        </p:tav>
                                        <p:tav tm="100000">
                                          <p:val>
                                            <p:strVal val="ppt_y"/>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8" fill="hold"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0-ppt_w/2"/>
                                          </p:val>
                                        </p:tav>
                                      </p:tavLst>
                                    </p:anim>
                                    <p:anim calcmode="lin" valueType="num">
                                      <p:cBhvr additive="base">
                                        <p:cTn id="11" dur="500"/>
                                        <p:tgtEl>
                                          <p:spTgt spid="6"/>
                                        </p:tgtEl>
                                        <p:attrNameLst>
                                          <p:attrName>ppt_y</p:attrName>
                                        </p:attrNameLst>
                                      </p:cBhvr>
                                      <p:tavLst>
                                        <p:tav tm="0">
                                          <p:val>
                                            <p:strVal val="ppt_y"/>
                                          </p:val>
                                        </p:tav>
                                        <p:tav tm="100000">
                                          <p:val>
                                            <p:strVal val="ppt_y"/>
                                          </p:val>
                                        </p:tav>
                                      </p:tavLst>
                                    </p:anim>
                                    <p:set>
                                      <p:cBhvr>
                                        <p:cTn id="12" dur="1" fill="hold">
                                          <p:stCondLst>
                                            <p:cond delay="499"/>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2" presetClass="exit" presetSubtype="2" fill="hold" nodeType="afterEffect">
                                  <p:stCondLst>
                                    <p:cond delay="0"/>
                                  </p:stCondLst>
                                  <p:childTnLst>
                                    <p:anim calcmode="lin" valueType="num">
                                      <p:cBhvr additive="base">
                                        <p:cTn id="19" dur="500"/>
                                        <p:tgtEl>
                                          <p:spTgt spid="9"/>
                                        </p:tgtEl>
                                        <p:attrNameLst>
                                          <p:attrName>ppt_x</p:attrName>
                                        </p:attrNameLst>
                                      </p:cBhvr>
                                      <p:tavLst>
                                        <p:tav tm="0">
                                          <p:val>
                                            <p:strVal val="ppt_x"/>
                                          </p:val>
                                        </p:tav>
                                        <p:tav tm="100000">
                                          <p:val>
                                            <p:strVal val="1+ppt_w/2"/>
                                          </p:val>
                                        </p:tav>
                                      </p:tavLst>
                                    </p:anim>
                                    <p:anim calcmode="lin" valueType="num">
                                      <p:cBhvr additive="base">
                                        <p:cTn id="20" dur="500"/>
                                        <p:tgtEl>
                                          <p:spTgt spid="9"/>
                                        </p:tgtEl>
                                        <p:attrNameLst>
                                          <p:attrName>ppt_y</p:attrName>
                                        </p:attrNameLst>
                                      </p:cBhvr>
                                      <p:tavLst>
                                        <p:tav tm="0">
                                          <p:val>
                                            <p:strVal val="ppt_y"/>
                                          </p:val>
                                        </p:tav>
                                        <p:tav tm="100000">
                                          <p:val>
                                            <p:strVal val="ppt_y"/>
                                          </p:val>
                                        </p:tav>
                                      </p:tavLst>
                                    </p:anim>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FDE4-730A-16CA-E73E-274E380A837D}"/>
              </a:ext>
            </a:extLst>
          </p:cNvPr>
          <p:cNvSpPr>
            <a:spLocks noGrp="1"/>
          </p:cNvSpPr>
          <p:nvPr>
            <p:ph type="title"/>
          </p:nvPr>
        </p:nvSpPr>
        <p:spPr/>
        <p:txBody>
          <a:bodyPr/>
          <a:lstStyle/>
          <a:p>
            <a:r>
              <a:rPr lang="en-US" dirty="0"/>
              <a:t>Activity: Fish Tank </a:t>
            </a:r>
          </a:p>
        </p:txBody>
      </p:sp>
      <p:sp>
        <p:nvSpPr>
          <p:cNvPr id="3" name="Content Placeholder 2">
            <a:extLst>
              <a:ext uri="{FF2B5EF4-FFF2-40B4-BE49-F238E27FC236}">
                <a16:creationId xmlns:a16="http://schemas.microsoft.com/office/drawing/2014/main" id="{21C63F97-599A-B9A6-95B3-7D22CC32205D}"/>
              </a:ext>
            </a:extLst>
          </p:cNvPr>
          <p:cNvSpPr>
            <a:spLocks noGrp="1"/>
          </p:cNvSpPr>
          <p:nvPr>
            <p:ph idx="1"/>
          </p:nvPr>
        </p:nvSpPr>
        <p:spPr/>
        <p:txBody>
          <a:bodyPr>
            <a:normAutofit/>
          </a:bodyPr>
          <a:lstStyle/>
          <a:p>
            <a:r>
              <a:rPr lang="en-US" sz="2400" dirty="0"/>
              <a:t>Challenge 1: Quit when the user presses “q”</a:t>
            </a:r>
          </a:p>
          <a:p>
            <a:r>
              <a:rPr lang="en-US" sz="2400" dirty="0"/>
              <a:t>Challenge 2: Add a fish wherever the user clicks</a:t>
            </a:r>
          </a:p>
          <a:p>
            <a:r>
              <a:rPr lang="en-US" sz="2400" dirty="0"/>
              <a:t>Challenge 3: If the user presses the space bar, have all the fish swim to the nearest edge of </a:t>
            </a:r>
            <a:r>
              <a:rPr lang="en-US" sz="2400"/>
              <a:t>the screen</a:t>
            </a:r>
            <a:endParaRPr lang="en-US" sz="2400" dirty="0"/>
          </a:p>
        </p:txBody>
      </p:sp>
    </p:spTree>
    <p:extLst>
      <p:ext uri="{BB962C8B-B14F-4D97-AF65-F5344CB8AC3E}">
        <p14:creationId xmlns:p14="http://schemas.microsoft.com/office/powerpoint/2010/main" val="159523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0AC6-BF83-6449-B8B6-739FD187F4F0}"/>
              </a:ext>
            </a:extLst>
          </p:cNvPr>
          <p:cNvSpPr>
            <a:spLocks noGrp="1"/>
          </p:cNvSpPr>
          <p:nvPr>
            <p:ph type="title"/>
          </p:nvPr>
        </p:nvSpPr>
        <p:spPr/>
        <p:txBody>
          <a:bodyPr/>
          <a:lstStyle/>
          <a:p>
            <a:r>
              <a:rPr lang="en-US" dirty="0"/>
              <a:t>User Centered-Design and Prototyping</a:t>
            </a:r>
          </a:p>
        </p:txBody>
      </p:sp>
      <p:sp>
        <p:nvSpPr>
          <p:cNvPr id="28" name="Content Placeholder 2">
            <a:extLst>
              <a:ext uri="{FF2B5EF4-FFF2-40B4-BE49-F238E27FC236}">
                <a16:creationId xmlns:a16="http://schemas.microsoft.com/office/drawing/2014/main" id="{4903499A-686C-BFA6-7C43-1FD68C333B95}"/>
              </a:ext>
            </a:extLst>
          </p:cNvPr>
          <p:cNvSpPr>
            <a:spLocks noGrp="1"/>
          </p:cNvSpPr>
          <p:nvPr>
            <p:ph idx="1"/>
          </p:nvPr>
        </p:nvSpPr>
        <p:spPr>
          <a:xfrm>
            <a:off x="3869268" y="864108"/>
            <a:ext cx="7315200" cy="5120640"/>
          </a:xfrm>
        </p:spPr>
        <p:txBody>
          <a:bodyPr>
            <a:normAutofit/>
          </a:bodyPr>
          <a:lstStyle/>
          <a:p>
            <a:r>
              <a:rPr lang="en-US" sz="2800" dirty="0">
                <a:latin typeface="Arial" panose="020B0604020202020204" pitchFamily="34" charset="0"/>
                <a:cs typeface="Arial" panose="020B0604020202020204" pitchFamily="34" charset="0"/>
              </a:rPr>
              <a:t>Lingering Questions?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859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0AC6-BF83-6449-B8B6-739FD187F4F0}"/>
              </a:ext>
            </a:extLst>
          </p:cNvPr>
          <p:cNvSpPr>
            <a:spLocks noGrp="1"/>
          </p:cNvSpPr>
          <p:nvPr>
            <p:ph type="title"/>
          </p:nvPr>
        </p:nvSpPr>
        <p:spPr/>
        <p:txBody>
          <a:bodyPr/>
          <a:lstStyle/>
          <a:p>
            <a:r>
              <a:rPr lang="en-US" dirty="0"/>
              <a:t>Proposal Check-in</a:t>
            </a:r>
          </a:p>
        </p:txBody>
      </p:sp>
      <p:sp>
        <p:nvSpPr>
          <p:cNvPr id="3" name="Content Placeholder 2">
            <a:extLst>
              <a:ext uri="{FF2B5EF4-FFF2-40B4-BE49-F238E27FC236}">
                <a16:creationId xmlns:a16="http://schemas.microsoft.com/office/drawing/2014/main" id="{B1B0978F-9C7D-8B48-9B4A-6F3B3EE120B2}"/>
              </a:ext>
            </a:extLst>
          </p:cNvPr>
          <p:cNvSpPr>
            <a:spLocks noGrp="1"/>
          </p:cNvSpPr>
          <p:nvPr>
            <p:ph idx="1"/>
          </p:nvPr>
        </p:nvSpPr>
        <p:spPr>
          <a:xfrm>
            <a:off x="3869268" y="864107"/>
            <a:ext cx="7298404" cy="5656613"/>
          </a:xfrm>
        </p:spPr>
        <p:txBody>
          <a:bodyPr anchor="t">
            <a:normAutofit/>
          </a:bodyPr>
          <a:lstStyle/>
          <a:p>
            <a:r>
              <a:rPr lang="en-US" sz="2800" dirty="0">
                <a:latin typeface="Arial" panose="020B0604020202020204" pitchFamily="34" charset="0"/>
                <a:cs typeface="Arial" panose="020B0604020202020204" pitchFamily="34" charset="0"/>
              </a:rPr>
              <a:t>Work on the animated fish from last class while I come around to check-in on project proposals </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Fish should swim across the screen and flip directions when they hit the edge</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5978E18B-C21C-1AC6-B594-AB662E456BA2}"/>
              </a:ext>
            </a:extLst>
          </p:cNvPr>
          <p:cNvGrpSpPr/>
          <p:nvPr/>
        </p:nvGrpSpPr>
        <p:grpSpPr>
          <a:xfrm>
            <a:off x="5511383" y="2802833"/>
            <a:ext cx="3527572" cy="1934938"/>
            <a:chOff x="2743199" y="2802833"/>
            <a:chExt cx="3527572" cy="1934938"/>
          </a:xfrm>
        </p:grpSpPr>
        <p:cxnSp>
          <p:nvCxnSpPr>
            <p:cNvPr id="5" name="Straight Connector 4">
              <a:extLst>
                <a:ext uri="{FF2B5EF4-FFF2-40B4-BE49-F238E27FC236}">
                  <a16:creationId xmlns:a16="http://schemas.microsoft.com/office/drawing/2014/main" id="{A74C2F04-C7DF-AB25-92E9-D9E8F9A6B100}"/>
                </a:ext>
              </a:extLst>
            </p:cNvPr>
            <p:cNvCxnSpPr>
              <a:cxnSpLocks/>
            </p:cNvCxnSpPr>
            <p:nvPr/>
          </p:nvCxnSpPr>
          <p:spPr>
            <a:xfrm>
              <a:off x="2743199" y="3844510"/>
              <a:ext cx="35275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5820625-D159-06B5-D1F3-FC748B4EC65F}"/>
                </a:ext>
              </a:extLst>
            </p:cNvPr>
            <p:cNvCxnSpPr>
              <a:cxnSpLocks/>
            </p:cNvCxnSpPr>
            <p:nvPr/>
          </p:nvCxnSpPr>
          <p:spPr>
            <a:xfrm>
              <a:off x="4326834" y="2802833"/>
              <a:ext cx="0" cy="193493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46508E79-7A44-363D-D234-C598BB085FE0}"/>
              </a:ext>
            </a:extLst>
          </p:cNvPr>
          <p:cNvGrpSpPr/>
          <p:nvPr/>
        </p:nvGrpSpPr>
        <p:grpSpPr>
          <a:xfrm>
            <a:off x="4454551" y="3101291"/>
            <a:ext cx="4157845" cy="2238860"/>
            <a:chOff x="1686366" y="3101291"/>
            <a:chExt cx="4157845" cy="2238860"/>
          </a:xfrm>
        </p:grpSpPr>
        <p:grpSp>
          <p:nvGrpSpPr>
            <p:cNvPr id="8" name="Group 7">
              <a:extLst>
                <a:ext uri="{FF2B5EF4-FFF2-40B4-BE49-F238E27FC236}">
                  <a16:creationId xmlns:a16="http://schemas.microsoft.com/office/drawing/2014/main" id="{55D46D91-7985-6DFF-4BDD-BD42F391A1D8}"/>
                </a:ext>
              </a:extLst>
            </p:cNvPr>
            <p:cNvGrpSpPr/>
            <p:nvPr/>
          </p:nvGrpSpPr>
          <p:grpSpPr>
            <a:xfrm>
              <a:off x="1686366" y="3139440"/>
              <a:ext cx="4157845" cy="2200711"/>
              <a:chOff x="1686366" y="3139440"/>
              <a:chExt cx="4157845" cy="2200711"/>
            </a:xfrm>
          </p:grpSpPr>
          <p:sp>
            <p:nvSpPr>
              <p:cNvPr id="10" name="Left Bracket 9">
                <a:extLst>
                  <a:ext uri="{FF2B5EF4-FFF2-40B4-BE49-F238E27FC236}">
                    <a16:creationId xmlns:a16="http://schemas.microsoft.com/office/drawing/2014/main" id="{96D67F03-F676-3796-2AEE-CCB0AE8D353F}"/>
                  </a:ext>
                </a:extLst>
              </p:cNvPr>
              <p:cNvSpPr/>
              <p:nvPr/>
            </p:nvSpPr>
            <p:spPr>
              <a:xfrm rot="5400000" flipH="1" flipV="1">
                <a:off x="4293078" y="3307166"/>
                <a:ext cx="180162" cy="2922105"/>
              </a:xfrm>
              <a:prstGeom prst="leftBracket">
                <a:avLst/>
              </a:prstGeom>
              <a:ln w="38100">
                <a:solidFill>
                  <a:srgbClr val="0034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8B67BF7-AB6D-5176-6123-AC55701CCF70}"/>
                  </a:ext>
                </a:extLst>
              </p:cNvPr>
              <p:cNvSpPr txBox="1"/>
              <p:nvPr/>
            </p:nvSpPr>
            <p:spPr>
              <a:xfrm>
                <a:off x="3988899" y="4878486"/>
                <a:ext cx="805029" cy="461665"/>
              </a:xfrm>
              <a:prstGeom prst="rect">
                <a:avLst/>
              </a:prstGeom>
              <a:noFill/>
            </p:spPr>
            <p:txBody>
              <a:bodyPr wrap="none" rtlCol="0">
                <a:spAutoFit/>
              </a:bodyPr>
              <a:lstStyle/>
              <a:p>
                <a:r>
                  <a:rPr lang="en-US" sz="2400" dirty="0">
                    <a:solidFill>
                      <a:srgbClr val="003470"/>
                    </a:solidFill>
                  </a:rPr>
                  <a:t>80px</a:t>
                </a:r>
              </a:p>
            </p:txBody>
          </p:sp>
          <p:sp>
            <p:nvSpPr>
              <p:cNvPr id="12" name="Left Bracket 11">
                <a:extLst>
                  <a:ext uri="{FF2B5EF4-FFF2-40B4-BE49-F238E27FC236}">
                    <a16:creationId xmlns:a16="http://schemas.microsoft.com/office/drawing/2014/main" id="{FA23D9CB-B39F-FDE3-0AEE-3B5AF7038C85}"/>
                  </a:ext>
                </a:extLst>
              </p:cNvPr>
              <p:cNvSpPr/>
              <p:nvPr/>
            </p:nvSpPr>
            <p:spPr>
              <a:xfrm>
                <a:off x="2609020" y="3139440"/>
                <a:ext cx="134179" cy="1484326"/>
              </a:xfrm>
              <a:prstGeom prst="leftBracket">
                <a:avLst/>
              </a:prstGeom>
              <a:ln w="38100">
                <a:solidFill>
                  <a:srgbClr val="0034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DD4B7998-E571-09C7-ABBA-E05DBFC26E29}"/>
                  </a:ext>
                </a:extLst>
              </p:cNvPr>
              <p:cNvSpPr txBox="1"/>
              <p:nvPr/>
            </p:nvSpPr>
            <p:spPr>
              <a:xfrm>
                <a:off x="1686366" y="3586604"/>
                <a:ext cx="805029" cy="461665"/>
              </a:xfrm>
              <a:prstGeom prst="rect">
                <a:avLst/>
              </a:prstGeom>
              <a:noFill/>
            </p:spPr>
            <p:txBody>
              <a:bodyPr wrap="none" rtlCol="0">
                <a:spAutoFit/>
              </a:bodyPr>
              <a:lstStyle/>
              <a:p>
                <a:r>
                  <a:rPr lang="en-US" sz="2400" dirty="0">
                    <a:solidFill>
                      <a:srgbClr val="003470"/>
                    </a:solidFill>
                  </a:rPr>
                  <a:t>40px</a:t>
                </a:r>
              </a:p>
            </p:txBody>
          </p:sp>
        </p:grpSp>
        <p:sp>
          <p:nvSpPr>
            <p:cNvPr id="9" name="Oval 8">
              <a:extLst>
                <a:ext uri="{FF2B5EF4-FFF2-40B4-BE49-F238E27FC236}">
                  <a16:creationId xmlns:a16="http://schemas.microsoft.com/office/drawing/2014/main" id="{5FECDE15-0E5B-6C37-A5D4-371E885C49C0}"/>
                </a:ext>
              </a:extLst>
            </p:cNvPr>
            <p:cNvSpPr/>
            <p:nvPr/>
          </p:nvSpPr>
          <p:spPr>
            <a:xfrm>
              <a:off x="2855017" y="3101291"/>
              <a:ext cx="2969318" cy="1482740"/>
            </a:xfrm>
            <a:prstGeom prst="ellipse">
              <a:avLst/>
            </a:prstGeom>
            <a:solidFill>
              <a:srgbClr val="FFC000"/>
            </a:solidFill>
            <a:ln w="38100">
              <a:solidFill>
                <a:srgbClr val="010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A4EA4CA-460D-49C9-1017-2E209D56FC20}"/>
              </a:ext>
            </a:extLst>
          </p:cNvPr>
          <p:cNvGrpSpPr/>
          <p:nvPr/>
        </p:nvGrpSpPr>
        <p:grpSpPr>
          <a:xfrm>
            <a:off x="8185837" y="1999530"/>
            <a:ext cx="1925561" cy="2983332"/>
            <a:chOff x="5417652" y="1999530"/>
            <a:chExt cx="1925561" cy="2983332"/>
          </a:xfrm>
        </p:grpSpPr>
        <p:grpSp>
          <p:nvGrpSpPr>
            <p:cNvPr id="15" name="Group 14">
              <a:extLst>
                <a:ext uri="{FF2B5EF4-FFF2-40B4-BE49-F238E27FC236}">
                  <a16:creationId xmlns:a16="http://schemas.microsoft.com/office/drawing/2014/main" id="{DA05030B-3C67-978C-536B-01BE5EA70BDE}"/>
                </a:ext>
              </a:extLst>
            </p:cNvPr>
            <p:cNvGrpSpPr/>
            <p:nvPr/>
          </p:nvGrpSpPr>
          <p:grpSpPr>
            <a:xfrm>
              <a:off x="5417652" y="1999530"/>
              <a:ext cx="1925561" cy="2983332"/>
              <a:chOff x="5417652" y="1999530"/>
              <a:chExt cx="1925561" cy="2983332"/>
            </a:xfrm>
          </p:grpSpPr>
          <p:sp>
            <p:nvSpPr>
              <p:cNvPr id="17" name="Left Bracket 16">
                <a:extLst>
                  <a:ext uri="{FF2B5EF4-FFF2-40B4-BE49-F238E27FC236}">
                    <a16:creationId xmlns:a16="http://schemas.microsoft.com/office/drawing/2014/main" id="{E5645781-4506-A47B-3443-CC5364DC2EC3}"/>
                  </a:ext>
                </a:extLst>
              </p:cNvPr>
              <p:cNvSpPr/>
              <p:nvPr/>
            </p:nvSpPr>
            <p:spPr>
              <a:xfrm flipH="1">
                <a:off x="6221895" y="2743199"/>
                <a:ext cx="225204" cy="2239663"/>
              </a:xfrm>
              <a:prstGeom prst="leftBracket">
                <a:avLst/>
              </a:prstGeom>
              <a:ln w="38100">
                <a:solidFill>
                  <a:srgbClr val="0034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E4A8B8F7-F1B0-4175-AFA9-0AC88C1D9E00}"/>
                  </a:ext>
                </a:extLst>
              </p:cNvPr>
              <p:cNvSpPr txBox="1"/>
              <p:nvPr/>
            </p:nvSpPr>
            <p:spPr>
              <a:xfrm>
                <a:off x="6534978" y="3589152"/>
                <a:ext cx="808235" cy="461665"/>
              </a:xfrm>
              <a:prstGeom prst="rect">
                <a:avLst/>
              </a:prstGeom>
              <a:noFill/>
            </p:spPr>
            <p:txBody>
              <a:bodyPr wrap="none" rtlCol="0">
                <a:spAutoFit/>
              </a:bodyPr>
              <a:lstStyle/>
              <a:p>
                <a:r>
                  <a:rPr lang="en-US" sz="2400" dirty="0">
                    <a:solidFill>
                      <a:srgbClr val="003470"/>
                    </a:solidFill>
                  </a:rPr>
                  <a:t>60px</a:t>
                </a:r>
              </a:p>
            </p:txBody>
          </p:sp>
          <p:sp>
            <p:nvSpPr>
              <p:cNvPr id="19" name="Left Bracket 18">
                <a:extLst>
                  <a:ext uri="{FF2B5EF4-FFF2-40B4-BE49-F238E27FC236}">
                    <a16:creationId xmlns:a16="http://schemas.microsoft.com/office/drawing/2014/main" id="{E2E8A349-3399-39E1-0728-34AD3D09AF38}"/>
                  </a:ext>
                </a:extLst>
              </p:cNvPr>
              <p:cNvSpPr/>
              <p:nvPr/>
            </p:nvSpPr>
            <p:spPr>
              <a:xfrm rot="16200000" flipH="1">
                <a:off x="5754130" y="2285752"/>
                <a:ext cx="180164" cy="615400"/>
              </a:xfrm>
              <a:prstGeom prst="leftBracket">
                <a:avLst/>
              </a:prstGeom>
              <a:ln w="38100">
                <a:solidFill>
                  <a:srgbClr val="0034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C765CB4D-163D-FD0C-9BD6-66EAC7012161}"/>
                  </a:ext>
                </a:extLst>
              </p:cNvPr>
              <p:cNvSpPr txBox="1"/>
              <p:nvPr/>
            </p:nvSpPr>
            <p:spPr>
              <a:xfrm>
                <a:off x="5417652" y="1999530"/>
                <a:ext cx="797398" cy="461665"/>
              </a:xfrm>
              <a:prstGeom prst="rect">
                <a:avLst/>
              </a:prstGeom>
              <a:noFill/>
            </p:spPr>
            <p:txBody>
              <a:bodyPr wrap="none" rtlCol="0">
                <a:spAutoFit/>
              </a:bodyPr>
              <a:lstStyle/>
              <a:p>
                <a:r>
                  <a:rPr lang="en-US" sz="2400" dirty="0">
                    <a:solidFill>
                      <a:srgbClr val="003470"/>
                    </a:solidFill>
                  </a:rPr>
                  <a:t>20px</a:t>
                </a:r>
              </a:p>
            </p:txBody>
          </p:sp>
        </p:grpSp>
        <p:sp>
          <p:nvSpPr>
            <p:cNvPr id="16" name="Oval 15">
              <a:extLst>
                <a:ext uri="{FF2B5EF4-FFF2-40B4-BE49-F238E27FC236}">
                  <a16:creationId xmlns:a16="http://schemas.microsoft.com/office/drawing/2014/main" id="{593E2DBB-730A-D21A-928C-DD8F43912CEA}"/>
                </a:ext>
              </a:extLst>
            </p:cNvPr>
            <p:cNvSpPr/>
            <p:nvPr/>
          </p:nvSpPr>
          <p:spPr>
            <a:xfrm>
              <a:off x="5469566" y="2698672"/>
              <a:ext cx="732451" cy="2284190"/>
            </a:xfrm>
            <a:prstGeom prst="ellipse">
              <a:avLst/>
            </a:prstGeom>
            <a:solidFill>
              <a:srgbClr val="010101"/>
            </a:solidFill>
            <a:ln w="38100">
              <a:solidFill>
                <a:srgbClr val="010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94C57C1E-6F60-981E-DCD4-AE18178EE6D8}"/>
              </a:ext>
            </a:extLst>
          </p:cNvPr>
          <p:cNvGrpSpPr/>
          <p:nvPr/>
        </p:nvGrpSpPr>
        <p:grpSpPr>
          <a:xfrm>
            <a:off x="5351789" y="2608579"/>
            <a:ext cx="1436519" cy="1434550"/>
            <a:chOff x="2583604" y="2608579"/>
            <a:chExt cx="1436519" cy="1434550"/>
          </a:xfrm>
        </p:grpSpPr>
        <p:sp>
          <p:nvSpPr>
            <p:cNvPr id="22" name="Oval 21">
              <a:extLst>
                <a:ext uri="{FF2B5EF4-FFF2-40B4-BE49-F238E27FC236}">
                  <a16:creationId xmlns:a16="http://schemas.microsoft.com/office/drawing/2014/main" id="{C398BAC6-D9C8-522F-748D-F8FDA781C7AA}"/>
                </a:ext>
              </a:extLst>
            </p:cNvPr>
            <p:cNvSpPr/>
            <p:nvPr/>
          </p:nvSpPr>
          <p:spPr>
            <a:xfrm>
              <a:off x="3641516" y="3486942"/>
              <a:ext cx="378607" cy="376088"/>
            </a:xfrm>
            <a:prstGeom prst="ellipse">
              <a:avLst/>
            </a:prstGeom>
            <a:solidFill>
              <a:srgbClr val="010101"/>
            </a:solidFill>
            <a:ln w="38100">
              <a:solidFill>
                <a:srgbClr val="010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D9B3616-8176-7475-0461-6966EB512C60}"/>
                </a:ext>
              </a:extLst>
            </p:cNvPr>
            <p:cNvGrpSpPr/>
            <p:nvPr/>
          </p:nvGrpSpPr>
          <p:grpSpPr>
            <a:xfrm>
              <a:off x="2583604" y="2608579"/>
              <a:ext cx="1260516" cy="1434550"/>
              <a:chOff x="7857455" y="5772936"/>
              <a:chExt cx="1260516" cy="1434550"/>
            </a:xfrm>
          </p:grpSpPr>
          <p:sp>
            <p:nvSpPr>
              <p:cNvPr id="24" name="TextBox 23">
                <a:extLst>
                  <a:ext uri="{FF2B5EF4-FFF2-40B4-BE49-F238E27FC236}">
                    <a16:creationId xmlns:a16="http://schemas.microsoft.com/office/drawing/2014/main" id="{33CA0E51-A72D-59B5-F491-6619252B0494}"/>
                  </a:ext>
                </a:extLst>
              </p:cNvPr>
              <p:cNvSpPr txBox="1"/>
              <p:nvPr/>
            </p:nvSpPr>
            <p:spPr>
              <a:xfrm>
                <a:off x="7906114" y="5772936"/>
                <a:ext cx="635110" cy="461665"/>
              </a:xfrm>
              <a:prstGeom prst="rect">
                <a:avLst/>
              </a:prstGeom>
              <a:noFill/>
            </p:spPr>
            <p:txBody>
              <a:bodyPr wrap="none" rtlCol="0">
                <a:spAutoFit/>
              </a:bodyPr>
              <a:lstStyle/>
              <a:p>
                <a:pPr algn="ctr"/>
                <a:r>
                  <a:rPr lang="en-US" sz="2400" dirty="0">
                    <a:solidFill>
                      <a:srgbClr val="003470"/>
                    </a:solidFill>
                  </a:rPr>
                  <a:t>5px</a:t>
                </a:r>
                <a:endParaRPr lang="en-US" sz="2400" b="1" dirty="0">
                  <a:solidFill>
                    <a:srgbClr val="003470"/>
                  </a:solidFill>
                  <a:latin typeface="Courier" pitchFamily="2" charset="0"/>
                </a:endParaRPr>
              </a:p>
            </p:txBody>
          </p:sp>
          <p:sp>
            <p:nvSpPr>
              <p:cNvPr id="25" name="Circular Arrow 24">
                <a:extLst>
                  <a:ext uri="{FF2B5EF4-FFF2-40B4-BE49-F238E27FC236}">
                    <a16:creationId xmlns:a16="http://schemas.microsoft.com/office/drawing/2014/main" id="{D0D03E23-F664-09B5-6F86-22F62B348006}"/>
                  </a:ext>
                </a:extLst>
              </p:cNvPr>
              <p:cNvSpPr/>
              <p:nvPr/>
            </p:nvSpPr>
            <p:spPr>
              <a:xfrm rot="20204869">
                <a:off x="7857455" y="5940868"/>
                <a:ext cx="1260516" cy="1266618"/>
              </a:xfrm>
              <a:prstGeom prst="circularArrow">
                <a:avLst>
                  <a:gd name="adj1" fmla="val 1411"/>
                  <a:gd name="adj2" fmla="val 1773775"/>
                  <a:gd name="adj3" fmla="val 20880751"/>
                  <a:gd name="adj4" fmla="val 1778823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Tree>
    <p:extLst>
      <p:ext uri="{BB962C8B-B14F-4D97-AF65-F5344CB8AC3E}">
        <p14:creationId xmlns:p14="http://schemas.microsoft.com/office/powerpoint/2010/main" val="428254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4683580" y="1772566"/>
            <a:ext cx="5717096" cy="4212182"/>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Draw stuff</a:t>
            </a:r>
          </a:p>
        </p:txBody>
      </p:sp>
      <p:sp>
        <p:nvSpPr>
          <p:cNvPr id="3" name="Content Placeholder 2"/>
          <p:cNvSpPr>
            <a:spLocks noGrp="1"/>
          </p:cNvSpPr>
          <p:nvPr>
            <p:ph idx="1"/>
          </p:nvPr>
        </p:nvSpPr>
        <p:spPr/>
        <p:txBody>
          <a:bodyPr anchor="t">
            <a:normAutofit/>
          </a:bodyPr>
          <a:lstStyle/>
          <a:p>
            <a:pPr marL="0" indent="0" algn="ctr">
              <a:buNone/>
            </a:pPr>
            <a:r>
              <a:rPr lang="en-US" sz="2400" dirty="0"/>
              <a:t>“graphical primitives”</a:t>
            </a:r>
          </a:p>
        </p:txBody>
      </p:sp>
      <p:grpSp>
        <p:nvGrpSpPr>
          <p:cNvPr id="10" name="Group 9"/>
          <p:cNvGrpSpPr/>
          <p:nvPr/>
        </p:nvGrpSpPr>
        <p:grpSpPr>
          <a:xfrm>
            <a:off x="8343277" y="2784349"/>
            <a:ext cx="1369629" cy="1833265"/>
            <a:chOff x="5410200" y="3429000"/>
            <a:chExt cx="1369629" cy="1833265"/>
          </a:xfrm>
        </p:grpSpPr>
        <p:grpSp>
          <p:nvGrpSpPr>
            <p:cNvPr id="21" name="Group 20"/>
            <p:cNvGrpSpPr/>
            <p:nvPr/>
          </p:nvGrpSpPr>
          <p:grpSpPr>
            <a:xfrm>
              <a:off x="5867400" y="4343400"/>
              <a:ext cx="912429" cy="918865"/>
              <a:chOff x="6324600" y="4648200"/>
              <a:chExt cx="912429" cy="918865"/>
            </a:xfrm>
          </p:grpSpPr>
          <p:cxnSp>
            <p:nvCxnSpPr>
              <p:cNvPr id="15" name="Straight Arrow Connector 14"/>
              <p:cNvCxnSpPr/>
              <p:nvPr/>
            </p:nvCxnSpPr>
            <p:spPr>
              <a:xfrm flipH="1" flipV="1">
                <a:off x="6477000" y="4648200"/>
                <a:ext cx="228600" cy="5334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324600" y="5105400"/>
                <a:ext cx="912429" cy="461665"/>
              </a:xfrm>
              <a:prstGeom prst="rect">
                <a:avLst/>
              </a:prstGeom>
              <a:noFill/>
            </p:spPr>
            <p:txBody>
              <a:bodyPr wrap="none" rtlCol="0">
                <a:spAutoFit/>
              </a:bodyPr>
              <a:lstStyle/>
              <a:p>
                <a:r>
                  <a:rPr lang="en-US" sz="2400" dirty="0"/>
                  <a:t>Areas</a:t>
                </a:r>
              </a:p>
            </p:txBody>
          </p:sp>
        </p:grpSp>
        <p:sp>
          <p:nvSpPr>
            <p:cNvPr id="23" name="Rectangle 22"/>
            <p:cNvSpPr/>
            <p:nvPr/>
          </p:nvSpPr>
          <p:spPr>
            <a:xfrm>
              <a:off x="5410200" y="3429000"/>
              <a:ext cx="1143000" cy="762000"/>
            </a:xfrm>
            <a:prstGeom prst="rect">
              <a:avLst/>
            </a:prstGeom>
            <a:solidFill>
              <a:srgbClr val="7F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666877" y="2022348"/>
            <a:ext cx="1315127" cy="1600200"/>
            <a:chOff x="3733800" y="2667000"/>
            <a:chExt cx="1315127" cy="1600200"/>
          </a:xfrm>
        </p:grpSpPr>
        <p:grpSp>
          <p:nvGrpSpPr>
            <p:cNvPr id="20" name="Group 19"/>
            <p:cNvGrpSpPr/>
            <p:nvPr/>
          </p:nvGrpSpPr>
          <p:grpSpPr>
            <a:xfrm>
              <a:off x="4191000" y="2667000"/>
              <a:ext cx="857927" cy="990600"/>
              <a:chOff x="4032556" y="2743200"/>
              <a:chExt cx="857927" cy="990600"/>
            </a:xfrm>
          </p:grpSpPr>
          <p:cxnSp>
            <p:nvCxnSpPr>
              <p:cNvPr id="13" name="Straight Arrow Connector 12"/>
              <p:cNvCxnSpPr/>
              <p:nvPr/>
            </p:nvCxnSpPr>
            <p:spPr>
              <a:xfrm flipH="1">
                <a:off x="4191000" y="3200400"/>
                <a:ext cx="304800" cy="5334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32556" y="2743200"/>
                <a:ext cx="857927" cy="461665"/>
              </a:xfrm>
              <a:prstGeom prst="rect">
                <a:avLst/>
              </a:prstGeom>
              <a:noFill/>
            </p:spPr>
            <p:txBody>
              <a:bodyPr wrap="none" rtlCol="0">
                <a:spAutoFit/>
              </a:bodyPr>
              <a:lstStyle/>
              <a:p>
                <a:r>
                  <a:rPr lang="en-US" sz="2400" dirty="0"/>
                  <a:t>Lines</a:t>
                </a:r>
              </a:p>
            </p:txBody>
          </p:sp>
        </p:grpSp>
        <p:cxnSp>
          <p:nvCxnSpPr>
            <p:cNvPr id="25" name="Straight Connector 24"/>
            <p:cNvCxnSpPr/>
            <p:nvPr/>
          </p:nvCxnSpPr>
          <p:spPr>
            <a:xfrm>
              <a:off x="3733800" y="3352800"/>
              <a:ext cx="990600" cy="914400"/>
            </a:xfrm>
            <a:prstGeom prst="line">
              <a:avLst/>
            </a:prstGeom>
            <a:ln w="76200" cap="rnd" cmpd="sng">
              <a:solidFill>
                <a:srgbClr val="7F80FF"/>
              </a:solidFill>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295277" y="3317749"/>
            <a:ext cx="977447" cy="1376065"/>
            <a:chOff x="2362200" y="3962400"/>
            <a:chExt cx="977447" cy="1376065"/>
          </a:xfrm>
        </p:grpSpPr>
        <p:grpSp>
          <p:nvGrpSpPr>
            <p:cNvPr id="19" name="Group 18"/>
            <p:cNvGrpSpPr/>
            <p:nvPr/>
          </p:nvGrpSpPr>
          <p:grpSpPr>
            <a:xfrm>
              <a:off x="2362200" y="4267200"/>
              <a:ext cx="977447" cy="1071265"/>
              <a:chOff x="1066800" y="3886200"/>
              <a:chExt cx="977447" cy="1071265"/>
            </a:xfrm>
          </p:grpSpPr>
          <p:cxnSp>
            <p:nvCxnSpPr>
              <p:cNvPr id="9" name="Straight Arrow Connector 8"/>
              <p:cNvCxnSpPr/>
              <p:nvPr/>
            </p:nvCxnSpPr>
            <p:spPr>
              <a:xfrm flipV="1">
                <a:off x="1524000" y="3886200"/>
                <a:ext cx="76200" cy="6858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66800" y="4495800"/>
                <a:ext cx="977447" cy="461665"/>
              </a:xfrm>
              <a:prstGeom prst="rect">
                <a:avLst/>
              </a:prstGeom>
              <a:noFill/>
            </p:spPr>
            <p:txBody>
              <a:bodyPr wrap="none" rtlCol="0">
                <a:spAutoFit/>
              </a:bodyPr>
              <a:lstStyle/>
              <a:p>
                <a:r>
                  <a:rPr lang="en-US" sz="2400" dirty="0"/>
                  <a:t>Points</a:t>
                </a:r>
              </a:p>
            </p:txBody>
          </p:sp>
        </p:grpSp>
        <p:sp>
          <p:nvSpPr>
            <p:cNvPr id="27" name="Oval 26"/>
            <p:cNvSpPr/>
            <p:nvPr/>
          </p:nvSpPr>
          <p:spPr>
            <a:xfrm>
              <a:off x="2819400" y="3962400"/>
              <a:ext cx="228600" cy="228600"/>
            </a:xfrm>
            <a:prstGeom prst="ellipse">
              <a:avLst/>
            </a:prstGeom>
            <a:solidFill>
              <a:srgbClr val="7F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616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4728550" y="1781710"/>
            <a:ext cx="5717096" cy="4212182"/>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Draw stuff</a:t>
            </a:r>
          </a:p>
        </p:txBody>
      </p:sp>
      <p:sp>
        <p:nvSpPr>
          <p:cNvPr id="3" name="Content Placeholder 2"/>
          <p:cNvSpPr>
            <a:spLocks noGrp="1"/>
          </p:cNvSpPr>
          <p:nvPr>
            <p:ph idx="1"/>
          </p:nvPr>
        </p:nvSpPr>
        <p:spPr/>
        <p:txBody>
          <a:bodyPr anchor="t">
            <a:normAutofit/>
          </a:bodyPr>
          <a:lstStyle/>
          <a:p>
            <a:pPr marL="0" indent="0" algn="ctr">
              <a:buNone/>
            </a:pPr>
            <a:r>
              <a:rPr lang="en-US" sz="2400" dirty="0"/>
              <a:t>using the </a:t>
            </a:r>
            <a:r>
              <a:rPr lang="en-US" sz="2400" b="1" dirty="0">
                <a:latin typeface="Courier" pitchFamily="2" charset="0"/>
              </a:rPr>
              <a:t>graphics</a:t>
            </a:r>
            <a:r>
              <a:rPr lang="en-US" sz="2400" dirty="0"/>
              <a:t> module</a:t>
            </a:r>
          </a:p>
        </p:txBody>
      </p:sp>
      <p:pic>
        <p:nvPicPr>
          <p:cNvPr id="7" name="Picture 6">
            <a:extLst>
              <a:ext uri="{FF2B5EF4-FFF2-40B4-BE49-F238E27FC236}">
                <a16:creationId xmlns:a16="http://schemas.microsoft.com/office/drawing/2014/main" id="{444D7C0D-D2ED-F646-B37E-82394A485792}"/>
              </a:ext>
            </a:extLst>
          </p:cNvPr>
          <p:cNvPicPr>
            <a:picLocks noChangeAspect="1"/>
          </p:cNvPicPr>
          <p:nvPr/>
        </p:nvPicPr>
        <p:blipFill rotWithShape="1">
          <a:blip r:embed="rId4"/>
          <a:srcRect t="16505"/>
          <a:stretch/>
        </p:blipFill>
        <p:spPr>
          <a:xfrm>
            <a:off x="6192301" y="2462255"/>
            <a:ext cx="2925288" cy="1870657"/>
          </a:xfrm>
          <a:prstGeom prst="rect">
            <a:avLst/>
          </a:prstGeom>
        </p:spPr>
      </p:pic>
    </p:spTree>
    <p:extLst>
      <p:ext uri="{BB962C8B-B14F-4D97-AF65-F5344CB8AC3E}">
        <p14:creationId xmlns:p14="http://schemas.microsoft.com/office/powerpoint/2010/main" val="99026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D26E61-0001-564A-906B-EB402429C5A2}"/>
              </a:ext>
            </a:extLst>
          </p:cNvPr>
          <p:cNvPicPr>
            <a:picLocks noChangeAspect="1"/>
          </p:cNvPicPr>
          <p:nvPr/>
        </p:nvPicPr>
        <p:blipFill rotWithShape="1">
          <a:blip r:embed="rId2"/>
          <a:srcRect t="16505"/>
          <a:stretch/>
        </p:blipFill>
        <p:spPr>
          <a:xfrm>
            <a:off x="6761927" y="2513146"/>
            <a:ext cx="2925288" cy="1870657"/>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Make it move</a:t>
            </a:r>
          </a:p>
        </p:txBody>
      </p:sp>
      <p:pic>
        <p:nvPicPr>
          <p:cNvPr id="5" name="Picture 4">
            <a:extLst>
              <a:ext uri="{FF2B5EF4-FFF2-40B4-BE49-F238E27FC236}">
                <a16:creationId xmlns:a16="http://schemas.microsoft.com/office/drawing/2014/main" id="{A879834B-3331-1B46-BC7C-7BDE16D6675B}"/>
              </a:ext>
            </a:extLst>
          </p:cNvPr>
          <p:cNvPicPr>
            <a:picLocks noChangeAspect="1"/>
          </p:cNvPicPr>
          <p:nvPr/>
        </p:nvPicPr>
        <p:blipFill>
          <a:blip r:embed="rId3"/>
          <a:stretch>
            <a:fillRect/>
          </a:stretch>
        </p:blipFill>
        <p:spPr>
          <a:xfrm>
            <a:off x="5298176" y="1832601"/>
            <a:ext cx="5717096" cy="4212182"/>
          </a:xfrm>
          <a:prstGeom prst="rect">
            <a:avLst/>
          </a:prstGeom>
        </p:spPr>
      </p:pic>
      <p:sp>
        <p:nvSpPr>
          <p:cNvPr id="7" name="Rectangle 6">
            <a:extLst>
              <a:ext uri="{FF2B5EF4-FFF2-40B4-BE49-F238E27FC236}">
                <a16:creationId xmlns:a16="http://schemas.microsoft.com/office/drawing/2014/main" id="{7787D0E2-31C8-7C4F-B439-20C8F528BA01}"/>
              </a:ext>
            </a:extLst>
          </p:cNvPr>
          <p:cNvSpPr/>
          <p:nvPr/>
        </p:nvSpPr>
        <p:spPr>
          <a:xfrm>
            <a:off x="3547673" y="1832602"/>
            <a:ext cx="1959429" cy="3050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77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accel="50000" fill="hold" nodeType="clickEffect">
                                  <p:stCondLst>
                                    <p:cond delay="0"/>
                                  </p:stCondLst>
                                  <p:childTnLst>
                                    <p:anim calcmode="lin" valueType="num">
                                      <p:cBhvr additive="base">
                                        <p:cTn id="6" dur="2000"/>
                                        <p:tgtEl>
                                          <p:spTgt spid="6"/>
                                        </p:tgtEl>
                                        <p:attrNameLst>
                                          <p:attrName>ppt_x</p:attrName>
                                        </p:attrNameLst>
                                      </p:cBhvr>
                                      <p:tavLst>
                                        <p:tav tm="0">
                                          <p:val>
                                            <p:strVal val="ppt_x"/>
                                          </p:val>
                                        </p:tav>
                                        <p:tav tm="100000">
                                          <p:val>
                                            <p:strVal val="0-ppt_w/2"/>
                                          </p:val>
                                        </p:tav>
                                      </p:tavLst>
                                    </p:anim>
                                    <p:anim calcmode="lin" valueType="num">
                                      <p:cBhvr additive="base">
                                        <p:cTn id="7" dur="2000"/>
                                        <p:tgtEl>
                                          <p:spTgt spid="6"/>
                                        </p:tgtEl>
                                        <p:attrNameLst>
                                          <p:attrName>ppt_y</p:attrName>
                                        </p:attrNameLst>
                                      </p:cBhvr>
                                      <p:tavLst>
                                        <p:tav tm="0">
                                          <p:val>
                                            <p:strVal val="ppt_y"/>
                                          </p:val>
                                        </p:tav>
                                        <p:tav tm="100000">
                                          <p:val>
                                            <p:strVal val="ppt_y"/>
                                          </p:val>
                                        </p:tav>
                                      </p:tavLst>
                                    </p:anim>
                                    <p:set>
                                      <p:cBhvr>
                                        <p:cTn id="8"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068-E38F-CB43-98DC-00A6B86D2288}"/>
              </a:ext>
            </a:extLst>
          </p:cNvPr>
          <p:cNvSpPr>
            <a:spLocks noGrp="1"/>
          </p:cNvSpPr>
          <p:nvPr>
            <p:ph type="title"/>
          </p:nvPr>
        </p:nvSpPr>
        <p:spPr/>
        <p:txBody>
          <a:bodyPr/>
          <a:lstStyle/>
          <a:p>
            <a:r>
              <a:rPr lang="en-US" dirty="0"/>
              <a:t>3. Get input from the user and react</a:t>
            </a:r>
          </a:p>
        </p:txBody>
      </p:sp>
      <p:pic>
        <p:nvPicPr>
          <p:cNvPr id="5" name="Picture 4">
            <a:extLst>
              <a:ext uri="{FF2B5EF4-FFF2-40B4-BE49-F238E27FC236}">
                <a16:creationId xmlns:a16="http://schemas.microsoft.com/office/drawing/2014/main" id="{587281F4-6E69-9548-BD5B-F526D7D8892B}"/>
              </a:ext>
            </a:extLst>
          </p:cNvPr>
          <p:cNvPicPr>
            <a:picLocks noChangeAspect="1"/>
          </p:cNvPicPr>
          <p:nvPr/>
        </p:nvPicPr>
        <p:blipFill>
          <a:blip r:embed="rId2"/>
          <a:stretch>
            <a:fillRect/>
          </a:stretch>
        </p:blipFill>
        <p:spPr>
          <a:xfrm>
            <a:off x="4623618" y="1757650"/>
            <a:ext cx="5717096" cy="4212182"/>
          </a:xfrm>
          <a:prstGeom prst="rect">
            <a:avLst/>
          </a:prstGeom>
        </p:spPr>
      </p:pic>
      <p:pic>
        <p:nvPicPr>
          <p:cNvPr id="6" name="Picture 5">
            <a:extLst>
              <a:ext uri="{FF2B5EF4-FFF2-40B4-BE49-F238E27FC236}">
                <a16:creationId xmlns:a16="http://schemas.microsoft.com/office/drawing/2014/main" id="{EE91F95E-AEAD-7F44-B7EE-D94CFE538B3B}"/>
              </a:ext>
            </a:extLst>
          </p:cNvPr>
          <p:cNvPicPr>
            <a:picLocks noChangeAspect="1"/>
          </p:cNvPicPr>
          <p:nvPr/>
        </p:nvPicPr>
        <p:blipFill rotWithShape="1">
          <a:blip r:embed="rId3"/>
          <a:srcRect t="16505"/>
          <a:stretch/>
        </p:blipFill>
        <p:spPr>
          <a:xfrm>
            <a:off x="6087369" y="2438195"/>
            <a:ext cx="2925288" cy="1870657"/>
          </a:xfrm>
          <a:prstGeom prst="rect">
            <a:avLst/>
          </a:prstGeom>
        </p:spPr>
      </p:pic>
      <p:pic>
        <p:nvPicPr>
          <p:cNvPr id="9" name="Picture 8">
            <a:extLst>
              <a:ext uri="{FF2B5EF4-FFF2-40B4-BE49-F238E27FC236}">
                <a16:creationId xmlns:a16="http://schemas.microsoft.com/office/drawing/2014/main" id="{4EF400B6-D8AC-DE46-ADE1-C830C7EAB42E}"/>
              </a:ext>
            </a:extLst>
          </p:cNvPr>
          <p:cNvPicPr>
            <a:picLocks noChangeAspect="1"/>
          </p:cNvPicPr>
          <p:nvPr/>
        </p:nvPicPr>
        <p:blipFill>
          <a:blip r:embed="rId4"/>
          <a:stretch>
            <a:fillRect/>
          </a:stretch>
        </p:blipFill>
        <p:spPr>
          <a:xfrm>
            <a:off x="6087369" y="2534601"/>
            <a:ext cx="2925289" cy="1774251"/>
          </a:xfrm>
          <a:prstGeom prst="rect">
            <a:avLst/>
          </a:prstGeom>
        </p:spPr>
      </p:pic>
    </p:spTree>
    <p:extLst>
      <p:ext uri="{BB962C8B-B14F-4D97-AF65-F5344CB8AC3E}">
        <p14:creationId xmlns:p14="http://schemas.microsoft.com/office/powerpoint/2010/main" val="280268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F51B-3A13-7A41-B0B5-978605507395}"/>
              </a:ext>
            </a:extLst>
          </p:cNvPr>
          <p:cNvSpPr>
            <a:spLocks noGrp="1"/>
          </p:cNvSpPr>
          <p:nvPr>
            <p:ph type="title"/>
          </p:nvPr>
        </p:nvSpPr>
        <p:spPr/>
        <p:txBody>
          <a:bodyPr/>
          <a:lstStyle/>
          <a:p>
            <a:r>
              <a:rPr lang="en-US" dirty="0"/>
              <a:t>Lecture 4: first experience with user input</a:t>
            </a:r>
          </a:p>
        </p:txBody>
      </p:sp>
      <p:pic>
        <p:nvPicPr>
          <p:cNvPr id="5" name="Content Placeholder 4">
            <a:extLst>
              <a:ext uri="{FF2B5EF4-FFF2-40B4-BE49-F238E27FC236}">
                <a16:creationId xmlns:a16="http://schemas.microsoft.com/office/drawing/2014/main" id="{A45D369D-4E9D-1B4A-9A84-5C23DC7D295B}"/>
              </a:ext>
            </a:extLst>
          </p:cNvPr>
          <p:cNvPicPr>
            <a:picLocks noGrp="1" noChangeAspect="1"/>
          </p:cNvPicPr>
          <p:nvPr>
            <p:ph idx="1"/>
          </p:nvPr>
        </p:nvPicPr>
        <p:blipFill>
          <a:blip r:embed="rId3"/>
          <a:stretch>
            <a:fillRect/>
          </a:stretch>
        </p:blipFill>
        <p:spPr>
          <a:xfrm>
            <a:off x="4513497" y="1051420"/>
            <a:ext cx="6223000" cy="4673600"/>
          </a:xfrm>
          <a:ln>
            <a:solidFill>
              <a:srgbClr val="003470"/>
            </a:solidFill>
          </a:ln>
        </p:spPr>
      </p:pic>
    </p:spTree>
    <p:extLst>
      <p:ext uri="{BB962C8B-B14F-4D97-AF65-F5344CB8AC3E}">
        <p14:creationId xmlns:p14="http://schemas.microsoft.com/office/powerpoint/2010/main" val="3215088412"/>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804</TotalTime>
  <Words>592</Words>
  <Application>Microsoft Macintosh PowerPoint</Application>
  <PresentationFormat>Widescreen</PresentationFormat>
  <Paragraphs>108</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Courier</vt:lpstr>
      <vt:lpstr>Wingdings</vt:lpstr>
      <vt:lpstr>Wingdings 2</vt:lpstr>
      <vt:lpstr>Frame</vt:lpstr>
      <vt:lpstr>Intro to Coding with Python– Interaction</vt:lpstr>
      <vt:lpstr>Plan for Today</vt:lpstr>
      <vt:lpstr>User Centered-Design and Prototyping</vt:lpstr>
      <vt:lpstr>Proposal Check-in</vt:lpstr>
      <vt:lpstr>Draw stuff</vt:lpstr>
      <vt:lpstr>Draw stuff</vt:lpstr>
      <vt:lpstr>Make it move</vt:lpstr>
      <vt:lpstr>3. Get input from the user and react</vt:lpstr>
      <vt:lpstr>Lecture 4: first experience with user input</vt:lpstr>
      <vt:lpstr>Interaction (def.)</vt:lpstr>
      <vt:lpstr>Interaction (def.)</vt:lpstr>
      <vt:lpstr>Interaction (def.)</vt:lpstr>
      <vt:lpstr>Example: Rubik’s Cube</vt:lpstr>
      <vt:lpstr>Low-level vs. high-level interactions</vt:lpstr>
      <vt:lpstr>Interaction with graphics objects</vt:lpstr>
      <vt:lpstr>Our first interactive graphics program </vt:lpstr>
      <vt:lpstr>Notes about keyboard interaction</vt:lpstr>
      <vt:lpstr>Back to the Fish Tank</vt:lpstr>
      <vt:lpstr>Challenge 1: press ’q’ to quit</vt:lpstr>
      <vt:lpstr>Challenge 2: fish position</vt:lpstr>
      <vt:lpstr>Challenge 3:  fish frenzy</vt:lpstr>
      <vt:lpstr>Activity: Fish Tank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45</cp:revision>
  <dcterms:created xsi:type="dcterms:W3CDTF">2023-08-03T18:49:17Z</dcterms:created>
  <dcterms:modified xsi:type="dcterms:W3CDTF">2024-04-08T10:56:11Z</dcterms:modified>
</cp:coreProperties>
</file>