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6"/>
  </p:notesMasterIdLst>
  <p:sldIdLst>
    <p:sldId id="256" r:id="rId2"/>
    <p:sldId id="374" r:id="rId3"/>
    <p:sldId id="433" r:id="rId4"/>
    <p:sldId id="420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1" r:id="rId13"/>
    <p:sldId id="432" r:id="rId14"/>
    <p:sldId id="43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04"/>
    <p:restoredTop sz="83148"/>
  </p:normalViewPr>
  <p:slideViewPr>
    <p:cSldViewPr snapToGrid="0">
      <p:cViewPr varScale="1">
        <p:scale>
          <a:sx n="89" d="100"/>
          <a:sy n="89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stops! As of right now, we don’t have any way to recover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Handling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3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62527" cy="460118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try...except</a:t>
            </a:r>
            <a:r>
              <a:rPr lang="en-US" dirty="0"/>
              <a:t>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some cases where avoiding an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Exception</a:t>
            </a:r>
            <a:r>
              <a:rPr lang="en-US" sz="2400" dirty="0"/>
              <a:t> isn’t possible</a:t>
            </a:r>
          </a:p>
          <a:p>
            <a:r>
              <a:rPr lang="en-US" sz="2400" dirty="0"/>
              <a:t>In this case, we want tell Python:</a:t>
            </a:r>
          </a:p>
          <a:p>
            <a:pPr lvl="1"/>
            <a:r>
              <a:rPr lang="en-US" sz="2000" dirty="0"/>
              <a:t>what we </a:t>
            </a:r>
            <a:r>
              <a:rPr lang="en-US" sz="2000" b="1" dirty="0"/>
              <a:t>want</a:t>
            </a:r>
            <a:r>
              <a:rPr lang="en-US" sz="2000" dirty="0"/>
              <a:t> to happen (what to </a:t>
            </a:r>
            <a:r>
              <a:rPr lang="en-US" sz="20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try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how to </a:t>
            </a:r>
            <a:r>
              <a:rPr lang="en-US" sz="2000" b="1" dirty="0"/>
              <a:t>handle</a:t>
            </a:r>
            <a:r>
              <a:rPr lang="en-US" sz="2000" dirty="0"/>
              <a:t> it if things go wrong (</a:t>
            </a:r>
            <a:r>
              <a:rPr lang="en-US" sz="20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except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995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31CE62DB-8928-F74E-814B-B9697FE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14261" t="27203" r="9581" b="12129"/>
          <a:stretch/>
        </p:blipFill>
        <p:spPr>
          <a:xfrm>
            <a:off x="3941432" y="1480384"/>
            <a:ext cx="6991376" cy="4336519"/>
          </a:xfrm>
          <a:prstGeom prst="rect">
            <a:avLst/>
          </a:prstGeom>
        </p:spPr>
      </p:pic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9CD161B3-AEAE-E649-A646-F4B7ED1BE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22383" t="43257" r="9581" b="44167"/>
          <a:stretch/>
        </p:blipFill>
        <p:spPr>
          <a:xfrm>
            <a:off x="4686992" y="2627897"/>
            <a:ext cx="6245816" cy="898901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AEAFC9E-9ADA-AF43-ABA4-B84C59483CB5}"/>
              </a:ext>
            </a:extLst>
          </p:cNvPr>
          <p:cNvGrpSpPr/>
          <p:nvPr/>
        </p:nvGrpSpPr>
        <p:grpSpPr>
          <a:xfrm>
            <a:off x="6812305" y="1368372"/>
            <a:ext cx="2923882" cy="2389786"/>
            <a:chOff x="1558916" y="-2228434"/>
            <a:chExt cx="2923882" cy="23897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929103-E9CE-8941-985C-5C9CA9ACCC82}"/>
                </a:ext>
              </a:extLst>
            </p:cNvPr>
            <p:cNvSpPr txBox="1"/>
            <p:nvPr/>
          </p:nvSpPr>
          <p:spPr>
            <a:xfrm>
              <a:off x="2494754" y="-2228434"/>
              <a:ext cx="19880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Okay python: </a:t>
              </a:r>
            </a:p>
            <a:p>
              <a:pPr algn="ctr"/>
              <a:r>
                <a:rPr lang="en-US" sz="2400" b="1" dirty="0">
                  <a:solidFill>
                    <a:srgbClr val="003470"/>
                  </a:solidFill>
                  <a:effectLst>
                    <a:glow rad="101600">
                      <a:srgbClr val="FFC000">
                        <a:alpha val="60000"/>
                      </a:srgbClr>
                    </a:glow>
                  </a:effectLst>
                  <a:latin typeface="Courier" pitchFamily="2" charset="0"/>
                </a:rPr>
                <a:t>try</a:t>
              </a:r>
              <a:r>
                <a:rPr lang="en-US" sz="2400" dirty="0">
                  <a:solidFill>
                    <a:srgbClr val="003470"/>
                  </a:solidFill>
                </a:rPr>
                <a:t> to do this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542E1B5A-526C-B340-BF8D-6E0253CF8EB5}"/>
                </a:ext>
              </a:extLst>
            </p:cNvPr>
            <p:cNvSpPr/>
            <p:nvPr/>
          </p:nvSpPr>
          <p:spPr>
            <a:xfrm rot="735409" flipH="1">
              <a:off x="1558916" y="-1901027"/>
              <a:ext cx="2052445" cy="2062379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67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31CE62DB-8928-F74E-814B-B9697FE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14261" t="27203" r="9581" b="12129"/>
          <a:stretch/>
        </p:blipFill>
        <p:spPr>
          <a:xfrm>
            <a:off x="3734168" y="1266581"/>
            <a:ext cx="6991376" cy="4336519"/>
          </a:xfrm>
          <a:prstGeom prst="rect">
            <a:avLst/>
          </a:prstGeom>
        </p:spPr>
      </p:pic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9CD161B3-AEAE-E649-A646-F4B7ED1BE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22383" t="59085" r="9581" b="31808"/>
          <a:stretch/>
        </p:blipFill>
        <p:spPr>
          <a:xfrm>
            <a:off x="4479728" y="3545466"/>
            <a:ext cx="6245816" cy="650929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12A23-6A2B-8A4D-AB73-8BF150F01DED}"/>
              </a:ext>
            </a:extLst>
          </p:cNvPr>
          <p:cNvSpPr txBox="1"/>
          <p:nvPr/>
        </p:nvSpPr>
        <p:spPr>
          <a:xfrm>
            <a:off x="8715624" y="4935284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47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except</a:t>
            </a:r>
            <a:r>
              <a:rPr lang="en-US" sz="2400" dirty="0">
                <a:solidFill>
                  <a:srgbClr val="003470"/>
                </a:solidFill>
              </a:rPr>
              <a:t> if you can’t;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then do this instead</a:t>
            </a:r>
            <a:endParaRPr lang="en-US" sz="3600" dirty="0">
              <a:solidFill>
                <a:srgbClr val="003470"/>
              </a:solidFill>
            </a:endParaRPr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653292EE-FC6A-814C-95C1-BF875CDB5D5C}"/>
              </a:ext>
            </a:extLst>
          </p:cNvPr>
          <p:cNvSpPr/>
          <p:nvPr/>
        </p:nvSpPr>
        <p:spPr>
          <a:xfrm rot="20864591" flipH="1" flipV="1">
            <a:off x="7732017" y="3263250"/>
            <a:ext cx="2052445" cy="2062379"/>
          </a:xfrm>
          <a:prstGeom prst="circularArrow">
            <a:avLst>
              <a:gd name="adj1" fmla="val 1411"/>
              <a:gd name="adj2" fmla="val 1563058"/>
              <a:gd name="adj3" fmla="val 20880751"/>
              <a:gd name="adj4" fmla="val 17474567"/>
              <a:gd name="adj5" fmla="val 7233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4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FF1F-3CF8-9F42-870F-5DDBD4D0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ACA3-EA93-424C-BA83-28EA65BC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Given</a:t>
            </a:r>
            <a:r>
              <a:rPr lang="en-US" sz="2400" dirty="0"/>
              <a:t>: a (brittle) solution to A2: Clunky Calculator</a:t>
            </a:r>
          </a:p>
          <a:p>
            <a:pPr marL="0" indent="0">
              <a:buNone/>
            </a:pPr>
            <a:endParaRPr lang="en-US" sz="2400" dirty="0"/>
          </a:p>
          <a:p>
            <a:pPr marL="1485900" indent="-1479550">
              <a:buNone/>
            </a:pPr>
            <a:r>
              <a:rPr lang="en-US" sz="2400" b="1" dirty="0"/>
              <a:t>Objective</a:t>
            </a:r>
            <a:r>
              <a:rPr lang="en-US" sz="2400" dirty="0"/>
              <a:t>: find any places that might throw </a:t>
            </a:r>
            <a:r>
              <a:rPr lang="en-US" sz="2400" b="1" dirty="0">
                <a:latin typeface="Courier" pitchFamily="2" charset="0"/>
              </a:rPr>
              <a:t>Exceptions</a:t>
            </a:r>
            <a:r>
              <a:rPr lang="en-US" sz="2400" dirty="0"/>
              <a:t>, and handle them so the program doesn’t crash!</a:t>
            </a:r>
          </a:p>
        </p:txBody>
      </p:sp>
    </p:spTree>
    <p:extLst>
      <p:ext uri="{BB962C8B-B14F-4D97-AF65-F5344CB8AC3E}">
        <p14:creationId xmlns:p14="http://schemas.microsoft.com/office/powerpoint/2010/main" val="141010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 if you can’t avoid all errors, you can design your program to </a:t>
            </a:r>
            <a:r>
              <a:rPr lang="en-US" sz="2400" b="1" dirty="0"/>
              <a:t>fail gracefully</a:t>
            </a:r>
          </a:p>
          <a:p>
            <a:r>
              <a:rPr lang="en-US" sz="2400" dirty="0"/>
              <a:t>You can handle multiple different kinds of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Exceptions</a:t>
            </a:r>
            <a:r>
              <a:rPr lang="en-US" sz="2400" dirty="0"/>
              <a:t>, and you can handle them differently</a:t>
            </a:r>
          </a:p>
          <a:p>
            <a:r>
              <a:rPr lang="en-US" sz="2400" dirty="0"/>
              <a:t>Think about </a:t>
            </a:r>
            <a:r>
              <a:rPr lang="en-US" sz="2400" b="1" dirty="0"/>
              <a:t>edge cases </a:t>
            </a:r>
            <a:r>
              <a:rPr lang="en-US" sz="2400" dirty="0"/>
              <a:t>to provide specific feedback about what went wrong</a:t>
            </a:r>
          </a:p>
        </p:txBody>
      </p:sp>
    </p:spTree>
    <p:extLst>
      <p:ext uri="{BB962C8B-B14F-4D97-AF65-F5344CB8AC3E}">
        <p14:creationId xmlns:p14="http://schemas.microsoft.com/office/powerpoint/2010/main" val="2742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AC6-BF83-6449-B8B6-739FD187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978F-9C7D-8B48-9B4A-6F3B3EE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Little </a:t>
            </a:r>
            <a:r>
              <a:rPr lang="en-US" sz="2400"/>
              <a:t>algorithm practice </a:t>
            </a:r>
          </a:p>
          <a:p>
            <a:r>
              <a:rPr lang="en-US" sz="2400" dirty="0"/>
              <a:t>Handling exceptions </a:t>
            </a:r>
          </a:p>
        </p:txBody>
      </p:sp>
    </p:spTree>
    <p:extLst>
      <p:ext uri="{BB962C8B-B14F-4D97-AF65-F5344CB8AC3E}">
        <p14:creationId xmlns:p14="http://schemas.microsoft.com/office/powerpoint/2010/main" val="42500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DA04-C650-95C9-45BE-F9438E3D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F86-EA4F-085B-F241-9ADB0DEF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3855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Open the sorting demo on </a:t>
            </a:r>
            <a:r>
              <a:rPr lang="en-US" sz="2400" dirty="0" err="1"/>
              <a:t>repl.it</a:t>
            </a:r>
            <a:r>
              <a:rPr lang="en-US" sz="2400" dirty="0"/>
              <a:t> </a:t>
            </a:r>
          </a:p>
          <a:p>
            <a:r>
              <a:rPr lang="en-US" sz="2400" dirty="0"/>
              <a:t>Add your code at the bottom of main()</a:t>
            </a:r>
          </a:p>
          <a:p>
            <a:endParaRPr lang="en-US" sz="2400" dirty="0"/>
          </a:p>
          <a:p>
            <a:r>
              <a:rPr lang="en-US" sz="2400" dirty="0"/>
              <a:t>Use the time module to compare sort times on the three sorting algorithms we looked at last class </a:t>
            </a:r>
          </a:p>
          <a:p>
            <a:pPr lvl="1"/>
            <a:r>
              <a:rPr lang="en-US" sz="2200" dirty="0"/>
              <a:t>Ex. 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400" dirty="0"/>
              <a:t>Which algorithm is fastest? Is that what you expected?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3A7A5A9-CD23-BBB3-D24B-F1518904F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3" y="2931527"/>
            <a:ext cx="7145520" cy="30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CA5-AD29-DB4B-A0C0-4BCB79A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10: some problems are obvious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1F5E4-37F8-5A43-9280-00A84B929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928" y="2180123"/>
            <a:ext cx="8229600" cy="3544897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20A6C-13B6-D048-95E9-20FEEB051EA9}"/>
              </a:ext>
            </a:extLst>
          </p:cNvPr>
          <p:cNvGrpSpPr/>
          <p:nvPr/>
        </p:nvGrpSpPr>
        <p:grpSpPr>
          <a:xfrm>
            <a:off x="7426359" y="1537692"/>
            <a:ext cx="2652637" cy="2219776"/>
            <a:chOff x="3815188" y="1862217"/>
            <a:chExt cx="2652637" cy="22197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991BAB-EA09-074D-B81C-FC9C752DD11E}"/>
                </a:ext>
              </a:extLst>
            </p:cNvPr>
            <p:cNvSpPr txBox="1"/>
            <p:nvPr/>
          </p:nvSpPr>
          <p:spPr>
            <a:xfrm>
              <a:off x="3815188" y="1862217"/>
              <a:ext cx="22717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this is called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an </a:t>
              </a:r>
              <a:r>
                <a:rPr lang="en-US" sz="2400" b="1" dirty="0">
                  <a:solidFill>
                    <a:srgbClr val="003470"/>
                  </a:solidFill>
                  <a:latin typeface="Courier" pitchFamily="2" charset="0"/>
                </a:rPr>
                <a:t>Exception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5C3F83BF-2878-DA46-8E1A-9C41FCD82073}"/>
                </a:ext>
              </a:extLst>
            </p:cNvPr>
            <p:cNvSpPr/>
            <p:nvPr/>
          </p:nvSpPr>
          <p:spPr>
            <a:xfrm rot="12328294" flipH="1" flipV="1">
              <a:off x="4617476" y="2222688"/>
              <a:ext cx="1850349" cy="1859305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71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CA5-AD29-DB4B-A0C0-4BCB79A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10: some problems are obvious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1F5E4-37F8-5A43-9280-00A84B929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1088" y="2005780"/>
            <a:ext cx="8229600" cy="3544897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407F7CE-D35A-7042-A4F2-82D636E96906}"/>
              </a:ext>
            </a:extLst>
          </p:cNvPr>
          <p:cNvGrpSpPr/>
          <p:nvPr/>
        </p:nvGrpSpPr>
        <p:grpSpPr>
          <a:xfrm>
            <a:off x="6275753" y="3462311"/>
            <a:ext cx="4823192" cy="2262709"/>
            <a:chOff x="3707935" y="289018"/>
            <a:chExt cx="4823192" cy="22627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41032-0713-8849-9DB2-A372A2122BE6}"/>
                </a:ext>
              </a:extLst>
            </p:cNvPr>
            <p:cNvSpPr txBox="1"/>
            <p:nvPr/>
          </p:nvSpPr>
          <p:spPr>
            <a:xfrm>
              <a:off x="4207507" y="1720730"/>
              <a:ext cx="43236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the kind of error gives you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</a:t>
              </a:r>
              <a:r>
                <a:rPr lang="en-US" sz="2400" b="1" dirty="0">
                  <a:solidFill>
                    <a:srgbClr val="003470"/>
                  </a:solidFill>
                </a:rPr>
                <a:t>clue</a:t>
              </a:r>
              <a:r>
                <a:rPr lang="en-US" sz="2400" dirty="0">
                  <a:solidFill>
                    <a:srgbClr val="003470"/>
                  </a:solidFill>
                </a:rPr>
                <a:t> about what the problem is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160F4F26-0A63-4B4E-8445-5702CB13D515}"/>
                </a:ext>
              </a:extLst>
            </p:cNvPr>
            <p:cNvSpPr/>
            <p:nvPr/>
          </p:nvSpPr>
          <p:spPr>
            <a:xfrm rot="21208508" flipH="1" flipV="1">
              <a:off x="3707935" y="289018"/>
              <a:ext cx="1850349" cy="1859305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7D2E6E4-8790-044B-A453-4FA16C96D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4" t="54155" r="34354" b="38474"/>
          <a:stretch/>
        </p:blipFill>
        <p:spPr>
          <a:xfrm>
            <a:off x="3996239" y="3919743"/>
            <a:ext cx="4777273" cy="2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469E726-0E03-3848-9AE5-C0F586CE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2048" y="2180123"/>
            <a:ext cx="8229600" cy="3544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D6CA5-AD29-DB4B-A0C0-4BCB79A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10: some problems are obvious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1F5E4-37F8-5A43-9280-00A84B929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4104" t="36186" r="45238" b="56536"/>
          <a:stretch/>
        </p:blipFill>
        <p:spPr>
          <a:xfrm>
            <a:off x="7061656" y="3478636"/>
            <a:ext cx="877078" cy="257981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A9D3350-98C2-9F42-B6AE-73845D95DE13}"/>
              </a:ext>
            </a:extLst>
          </p:cNvPr>
          <p:cNvGrpSpPr/>
          <p:nvPr/>
        </p:nvGrpSpPr>
        <p:grpSpPr>
          <a:xfrm>
            <a:off x="4325296" y="1628074"/>
            <a:ext cx="4823756" cy="2219776"/>
            <a:chOff x="2539194" y="1862217"/>
            <a:chExt cx="4823756" cy="22197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34A256-910E-0E4E-9B49-37FCB94C2108}"/>
                </a:ext>
              </a:extLst>
            </p:cNvPr>
            <p:cNvSpPr txBox="1"/>
            <p:nvPr/>
          </p:nvSpPr>
          <p:spPr>
            <a:xfrm>
              <a:off x="2539194" y="1862217"/>
              <a:ext cx="48237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it also tells you </a:t>
              </a:r>
              <a:r>
                <a:rPr lang="en-US" sz="2400" b="1" dirty="0">
                  <a:solidFill>
                    <a:srgbClr val="003470"/>
                  </a:solidFill>
                </a:rPr>
                <a:t>where</a:t>
              </a:r>
              <a:r>
                <a:rPr lang="en-US" sz="2400" dirty="0">
                  <a:solidFill>
                    <a:srgbClr val="003470"/>
                  </a:solidFill>
                </a:rPr>
                <a:t> the problem is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(but be careful!)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11" name="Circular Arrow 10">
              <a:extLst>
                <a:ext uri="{FF2B5EF4-FFF2-40B4-BE49-F238E27FC236}">
                  <a16:creationId xmlns:a16="http://schemas.microsoft.com/office/drawing/2014/main" id="{74252315-40CE-E54A-80DA-CB839700E0F6}"/>
                </a:ext>
              </a:extLst>
            </p:cNvPr>
            <p:cNvSpPr/>
            <p:nvPr/>
          </p:nvSpPr>
          <p:spPr>
            <a:xfrm rot="12328294" flipH="1" flipV="1">
              <a:off x="4617476" y="2222688"/>
              <a:ext cx="1850349" cy="1859305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03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838-3A21-694B-9DF6-438C3DB5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4EC6-850F-3745-A033-11DF677B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But there’s a drawback to when your </a:t>
            </a:r>
          </a:p>
          <a:p>
            <a:pPr marL="0" indent="0" algn="ctr">
              <a:buNone/>
            </a:pPr>
            <a:r>
              <a:rPr lang="en-US" sz="2400" dirty="0"/>
              <a:t>program throws an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Exception</a:t>
            </a:r>
            <a:r>
              <a:rPr lang="mr-I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22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F2C691-985F-0D47-BFAB-8DAD5D17D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071" t="26999" r="12124" b="24420"/>
          <a:stretch/>
        </p:blipFill>
        <p:spPr>
          <a:xfrm>
            <a:off x="3852783" y="1927306"/>
            <a:ext cx="6748757" cy="34590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9D3350-98C2-9F42-B6AE-73845D95DE13}"/>
              </a:ext>
            </a:extLst>
          </p:cNvPr>
          <p:cNvGrpSpPr/>
          <p:nvPr/>
        </p:nvGrpSpPr>
        <p:grpSpPr>
          <a:xfrm>
            <a:off x="6589243" y="1310330"/>
            <a:ext cx="4383430" cy="2542768"/>
            <a:chOff x="3281528" y="1534792"/>
            <a:chExt cx="4383430" cy="25427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34A256-910E-0E4E-9B49-37FCB94C2108}"/>
                </a:ext>
              </a:extLst>
            </p:cNvPr>
            <p:cNvSpPr txBox="1"/>
            <p:nvPr/>
          </p:nvSpPr>
          <p:spPr>
            <a:xfrm>
              <a:off x="3400650" y="1534792"/>
              <a:ext cx="42643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What happens if the user enters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</a:t>
              </a:r>
              <a:r>
                <a:rPr lang="en-US" sz="2400" b="1" dirty="0">
                  <a:solidFill>
                    <a:srgbClr val="003470"/>
                  </a:solidFill>
                </a:rPr>
                <a:t>negative</a:t>
              </a:r>
              <a:r>
                <a:rPr lang="en-US" sz="2400" dirty="0">
                  <a:solidFill>
                    <a:srgbClr val="003470"/>
                  </a:solidFill>
                </a:rPr>
                <a:t> number?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74252315-40CE-E54A-80DA-CB839700E0F6}"/>
                </a:ext>
              </a:extLst>
            </p:cNvPr>
            <p:cNvSpPr/>
            <p:nvPr/>
          </p:nvSpPr>
          <p:spPr>
            <a:xfrm rot="224924" flipH="1">
              <a:off x="3281528" y="2015181"/>
              <a:ext cx="2052445" cy="2062379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42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13DC94-CF30-0049-A169-60C397382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9" t="27031" r="10781" b="11772"/>
          <a:stretch/>
        </p:blipFill>
        <p:spPr>
          <a:xfrm>
            <a:off x="4112120" y="1531324"/>
            <a:ext cx="6858000" cy="43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9D3350-98C2-9F42-B6AE-73845D95DE13}"/>
              </a:ext>
            </a:extLst>
          </p:cNvPr>
          <p:cNvGrpSpPr/>
          <p:nvPr/>
        </p:nvGrpSpPr>
        <p:grpSpPr>
          <a:xfrm>
            <a:off x="7370450" y="1123837"/>
            <a:ext cx="3832330" cy="2476034"/>
            <a:chOff x="1558916" y="-2314682"/>
            <a:chExt cx="3832330" cy="24760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34A256-910E-0E4E-9B49-37FCB94C2108}"/>
                </a:ext>
              </a:extLst>
            </p:cNvPr>
            <p:cNvSpPr txBox="1"/>
            <p:nvPr/>
          </p:nvSpPr>
          <p:spPr>
            <a:xfrm>
              <a:off x="2593685" y="-2314682"/>
              <a:ext cx="27975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What happens if the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user enters a </a:t>
              </a:r>
              <a:r>
                <a:rPr lang="en-US" sz="2400" b="1" dirty="0">
                  <a:solidFill>
                    <a:srgbClr val="003470"/>
                  </a:solidFill>
                </a:rPr>
                <a:t>string</a:t>
              </a:r>
              <a:r>
                <a:rPr lang="en-US" sz="2400" dirty="0">
                  <a:solidFill>
                    <a:srgbClr val="003470"/>
                  </a:solidFill>
                </a:rPr>
                <a:t>?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74252315-40CE-E54A-80DA-CB839700E0F6}"/>
                </a:ext>
              </a:extLst>
            </p:cNvPr>
            <p:cNvSpPr/>
            <p:nvPr/>
          </p:nvSpPr>
          <p:spPr>
            <a:xfrm rot="735409" flipH="1">
              <a:off x="1558916" y="-1901027"/>
              <a:ext cx="2052445" cy="2062379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Content Placeholder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EE9B90-4142-3B43-87B9-6585E9698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21825" t="51531" r="11904" b="31926"/>
          <a:stretch/>
        </p:blipFill>
        <p:spPr>
          <a:xfrm>
            <a:off x="4811238" y="3275731"/>
            <a:ext cx="6059839" cy="1177872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1246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946</TotalTime>
  <Words>343</Words>
  <Application>Microsoft Macintosh PowerPoint</Application>
  <PresentationFormat>Widescreen</PresentationFormat>
  <Paragraphs>64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Courier</vt:lpstr>
      <vt:lpstr>Wingdings 2</vt:lpstr>
      <vt:lpstr>Frame</vt:lpstr>
      <vt:lpstr>Intro to Coding with Python– Handling Exceptions</vt:lpstr>
      <vt:lpstr>Plan for Today</vt:lpstr>
      <vt:lpstr>Algorithm Practice</vt:lpstr>
      <vt:lpstr>Lecture 10: some problems are obvious</vt:lpstr>
      <vt:lpstr>Lecture 10: some problems are obvious</vt:lpstr>
      <vt:lpstr>Lecture 10: some problems are obvious</vt:lpstr>
      <vt:lpstr>Discussion</vt:lpstr>
      <vt:lpstr>An example</vt:lpstr>
      <vt:lpstr>An example</vt:lpstr>
      <vt:lpstr>The try...except block</vt:lpstr>
      <vt:lpstr>An example</vt:lpstr>
      <vt:lpstr>An example</vt:lpstr>
      <vt:lpstr>Your turn!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51</cp:revision>
  <dcterms:created xsi:type="dcterms:W3CDTF">2023-08-03T18:49:17Z</dcterms:created>
  <dcterms:modified xsi:type="dcterms:W3CDTF">2023-11-27T21:12:44Z</dcterms:modified>
</cp:coreProperties>
</file>