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1"/>
  </p:notesMasterIdLst>
  <p:sldIdLst>
    <p:sldId id="256" r:id="rId3"/>
    <p:sldId id="286" r:id="rId4"/>
    <p:sldId id="316" r:id="rId5"/>
    <p:sldId id="318" r:id="rId6"/>
    <p:sldId id="317" r:id="rId7"/>
    <p:sldId id="319" r:id="rId8"/>
    <p:sldId id="288" r:id="rId9"/>
    <p:sldId id="258" r:id="rId10"/>
    <p:sldId id="259" r:id="rId11"/>
    <p:sldId id="289" r:id="rId12"/>
    <p:sldId id="261" r:id="rId13"/>
    <p:sldId id="291" r:id="rId14"/>
    <p:sldId id="260" r:id="rId15"/>
    <p:sldId id="290" r:id="rId16"/>
    <p:sldId id="262" r:id="rId17"/>
    <p:sldId id="292" r:id="rId18"/>
    <p:sldId id="293" r:id="rId19"/>
    <p:sldId id="294" r:id="rId20"/>
    <p:sldId id="263" r:id="rId21"/>
    <p:sldId id="296" r:id="rId22"/>
    <p:sldId id="295" r:id="rId23"/>
    <p:sldId id="298" r:id="rId24"/>
    <p:sldId id="297" r:id="rId25"/>
    <p:sldId id="299" r:id="rId26"/>
    <p:sldId id="300" r:id="rId27"/>
    <p:sldId id="301" r:id="rId28"/>
    <p:sldId id="264" r:id="rId29"/>
    <p:sldId id="303" r:id="rId30"/>
    <p:sldId id="304" r:id="rId31"/>
    <p:sldId id="305" r:id="rId32"/>
    <p:sldId id="266" r:id="rId33"/>
    <p:sldId id="306" r:id="rId34"/>
    <p:sldId id="269" r:id="rId35"/>
    <p:sldId id="270" r:id="rId36"/>
    <p:sldId id="272" r:id="rId37"/>
    <p:sldId id="308" r:id="rId38"/>
    <p:sldId id="310" r:id="rId39"/>
    <p:sldId id="311" r:id="rId40"/>
    <p:sldId id="312" r:id="rId41"/>
    <p:sldId id="313" r:id="rId42"/>
    <p:sldId id="314" r:id="rId43"/>
    <p:sldId id="315" r:id="rId44"/>
    <p:sldId id="280" r:id="rId45"/>
    <p:sldId id="281" r:id="rId46"/>
    <p:sldId id="282" r:id="rId47"/>
    <p:sldId id="283" r:id="rId48"/>
    <p:sldId id="284" r:id="rId49"/>
    <p:sldId id="28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5A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5707"/>
  </p:normalViewPr>
  <p:slideViewPr>
    <p:cSldViewPr snapToGrid="0">
      <p:cViewPr>
        <p:scale>
          <a:sx n="110" d="100"/>
          <a:sy n="110" d="100"/>
        </p:scale>
        <p:origin x="53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378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0D405F"/>
                </a:solidFill>
                <a:effectLst/>
                <a:latin typeface="Inter"/>
              </a:rPr>
              <a:t>The </a:t>
            </a:r>
            <a:r>
              <a:rPr lang="en-US" b="1" i="0" dirty="0">
                <a:solidFill>
                  <a:srgbClr val="0D405F"/>
                </a:solidFill>
                <a:effectLst/>
                <a:latin typeface="Inter"/>
              </a:rPr>
              <a:t>null hypothesis distribution</a:t>
            </a:r>
            <a:r>
              <a:rPr lang="en-US" b="0" i="0" dirty="0">
                <a:solidFill>
                  <a:srgbClr val="0D405F"/>
                </a:solidFill>
                <a:effectLst/>
                <a:latin typeface="Inter"/>
              </a:rPr>
              <a:t> shows all possible results you’d obtain if the null hypothesis is true. The correct conclusion for any point on this distribution means not rejecting the null hypothesis.</a:t>
            </a:r>
          </a:p>
          <a:p>
            <a:pPr algn="l">
              <a:buFont typeface="Arial" panose="020B0604020202020204" pitchFamily="34" charset="0"/>
              <a:buChar char="•"/>
            </a:pPr>
            <a:r>
              <a:rPr lang="en-US" b="0" i="0" dirty="0">
                <a:solidFill>
                  <a:srgbClr val="0D405F"/>
                </a:solidFill>
                <a:effectLst/>
                <a:latin typeface="Inter"/>
              </a:rPr>
              <a:t>The </a:t>
            </a:r>
            <a:r>
              <a:rPr lang="en-US" b="1" i="0" dirty="0">
                <a:solidFill>
                  <a:srgbClr val="0D405F"/>
                </a:solidFill>
                <a:effectLst/>
                <a:latin typeface="Inter"/>
              </a:rPr>
              <a:t>alternative hypothesis distribution</a:t>
            </a:r>
            <a:r>
              <a:rPr lang="en-US" b="0" i="0" dirty="0">
                <a:solidFill>
                  <a:srgbClr val="0D405F"/>
                </a:solidFill>
                <a:effectLst/>
                <a:latin typeface="Inter"/>
              </a:rPr>
              <a:t> shows all possible results you’d obtain if the alternative hypothesis is true. The correct conclusion for any point on this distribution means rejecting the null hypothesis.</a:t>
            </a:r>
          </a:p>
          <a:p>
            <a:pPr algn="l"/>
            <a:r>
              <a:rPr lang="en-US" b="0" i="0" dirty="0">
                <a:solidFill>
                  <a:srgbClr val="0D405F"/>
                </a:solidFill>
                <a:effectLst/>
                <a:latin typeface="Inter"/>
              </a:rPr>
              <a:t>Type I and Type II errors occur where these two distributions overlap. The blue shaded area represents alpha, the Type I error rate, and the green shaded area represents beta, the Type II error rate.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10691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47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115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808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369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78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538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b2e35842_0_1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b2e35842_0_1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9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15b2e3584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15b2e3584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577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677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b2e35842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b2e35842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5000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b2e35842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b2e35842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5b2e35842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5b2e35842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893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b2e35842_0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5b2e35842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b2e35842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b2e35842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b2e35842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b2e35842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b2e35842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b2e35842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55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15b2e3584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15b2e3584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37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994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8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097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157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410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b2e35842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b2e35842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0100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b2e35842_0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b2e35842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b2e35842_0_1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b2e35842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b2e35842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b2e35842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b2e35842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b2e35842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5b2e35842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5b2e35842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b2e35842_0_1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b2e35842_0_1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b2e35842_0_1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b2e35842_0_1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5b2e35842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5b2e35842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1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5b2e35842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5b2e35842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5b2e35842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5b2e35842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72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5b2e35842_0_1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b2e35842_0_1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3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99762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154518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468336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49163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274655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12200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10/30/23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10/30/23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10/30/23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10/30/23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302691774"/>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dtuk81/sample-sizes-impact-on-effect-size-and-power-fbd5084c7c47"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dtuk81/sample-sizes-impact-on-effect-size-and-power-fbd5084c7c47"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19.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Power Calculation for 2-Sample Tests </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2679814" y="152400"/>
            <a:ext cx="6832369" cy="2002676"/>
          </a:xfrm>
          <a:prstGeom prst="rect">
            <a:avLst/>
          </a:prstGeom>
          <a:noFill/>
          <a:ln>
            <a:noFill/>
          </a:ln>
        </p:spPr>
      </p:pic>
      <p:sp>
        <p:nvSpPr>
          <p:cNvPr id="2" name="Rectangle 1">
            <a:extLst>
              <a:ext uri="{FF2B5EF4-FFF2-40B4-BE49-F238E27FC236}">
                <a16:creationId xmlns:a16="http://schemas.microsoft.com/office/drawing/2014/main" id="{6DFBFE64-AC71-C3B5-D817-9533F4E73041}"/>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pic>
        <p:nvPicPr>
          <p:cNvPr id="2050" name="Picture 2" descr="Type I error rate">
            <a:extLst>
              <a:ext uri="{FF2B5EF4-FFF2-40B4-BE49-F238E27FC236}">
                <a16:creationId xmlns:a16="http://schemas.microsoft.com/office/drawing/2014/main" id="{46F3AB1F-0152-6705-3390-06CB3D3BC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539" y="2188274"/>
            <a:ext cx="7193839" cy="479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9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2679809" y="152398"/>
            <a:ext cx="6832376" cy="2002676"/>
          </a:xfrm>
          <a:prstGeom prst="rect">
            <a:avLst/>
          </a:prstGeom>
          <a:noFill/>
          <a:ln>
            <a:noFill/>
          </a:ln>
        </p:spPr>
      </p:pic>
      <p:sp>
        <p:nvSpPr>
          <p:cNvPr id="2" name="Rectangle 1">
            <a:extLst>
              <a:ext uri="{FF2B5EF4-FFF2-40B4-BE49-F238E27FC236}">
                <a16:creationId xmlns:a16="http://schemas.microsoft.com/office/drawing/2014/main" id="{2B2C139F-B806-9AFA-A018-8F3967BC3166}"/>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
        <p:nvSpPr>
          <p:cNvPr id="3" name="Google Shape;63;p14">
            <a:extLst>
              <a:ext uri="{FF2B5EF4-FFF2-40B4-BE49-F238E27FC236}">
                <a16:creationId xmlns:a16="http://schemas.microsoft.com/office/drawing/2014/main" id="{AF1EFBB1-985D-44F2-14FD-374FCD5A226E}"/>
              </a:ext>
            </a:extLst>
          </p:cNvPr>
          <p:cNvSpPr txBox="1"/>
          <p:nvPr/>
        </p:nvSpPr>
        <p:spPr>
          <a:xfrm flipH="1">
            <a:off x="1981249" y="2383675"/>
            <a:ext cx="8675027"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1 error is rejecting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shouldn’t have, and the probability of doing so is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(significance level)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US" sz="2200" kern="0" dirty="0">
                <a:solidFill>
                  <a:srgbClr val="000000"/>
                </a:solidFill>
                <a:latin typeface="Arial"/>
                <a:cs typeface="Arial"/>
                <a:sym typeface="Arial"/>
              </a:rPr>
              <a:t>The 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true is 1 - </a:t>
            </a:r>
            <a:r>
              <a:rPr lang="el-GR" sz="2200" i="1" kern="0" dirty="0">
                <a:solidFill>
                  <a:srgbClr val="000000"/>
                </a:solidFill>
                <a:latin typeface="Arial"/>
                <a:cs typeface="Arial"/>
                <a:sym typeface="Arial"/>
              </a:rPr>
              <a:t>α</a:t>
            </a:r>
            <a:r>
              <a:rPr lang="el-GR" sz="2200" kern="0" dirty="0">
                <a:solidFill>
                  <a:srgbClr val="000000"/>
                </a:solidFill>
                <a:latin typeface="Arial"/>
                <a:cs typeface="Arial"/>
                <a:sym typeface="Arial"/>
              </a:rPr>
              <a:t>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
        <p:nvSpPr>
          <p:cNvPr id="4" name="Rectangle 3">
            <a:extLst>
              <a:ext uri="{FF2B5EF4-FFF2-40B4-BE49-F238E27FC236}">
                <a16:creationId xmlns:a16="http://schemas.microsoft.com/office/drawing/2014/main" id="{019639BE-293C-0CA2-61CB-4DE4EB83D7E1}"/>
              </a:ext>
            </a:extLst>
          </p:cNvPr>
          <p:cNvSpPr/>
          <p:nvPr/>
        </p:nvSpPr>
        <p:spPr>
          <a:xfrm>
            <a:off x="5029200" y="1594338"/>
            <a:ext cx="2074985"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2679809" y="152398"/>
            <a:ext cx="6832376" cy="2002676"/>
          </a:xfrm>
          <a:prstGeom prst="rect">
            <a:avLst/>
          </a:prstGeom>
          <a:noFill/>
          <a:ln>
            <a:noFill/>
          </a:ln>
        </p:spPr>
      </p:pic>
      <p:sp>
        <p:nvSpPr>
          <p:cNvPr id="2" name="Rectangle 1">
            <a:extLst>
              <a:ext uri="{FF2B5EF4-FFF2-40B4-BE49-F238E27FC236}">
                <a16:creationId xmlns:a16="http://schemas.microsoft.com/office/drawing/2014/main" id="{2B2C139F-B806-9AFA-A018-8F3967BC3166}"/>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
        <p:nvSpPr>
          <p:cNvPr id="4" name="Rectangle 3">
            <a:extLst>
              <a:ext uri="{FF2B5EF4-FFF2-40B4-BE49-F238E27FC236}">
                <a16:creationId xmlns:a16="http://schemas.microsoft.com/office/drawing/2014/main" id="{019639BE-293C-0CA2-61CB-4DE4EB83D7E1}"/>
              </a:ext>
            </a:extLst>
          </p:cNvPr>
          <p:cNvSpPr/>
          <p:nvPr/>
        </p:nvSpPr>
        <p:spPr>
          <a:xfrm>
            <a:off x="5029200" y="1594338"/>
            <a:ext cx="2074985" cy="457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Type I error rate">
            <a:extLst>
              <a:ext uri="{FF2B5EF4-FFF2-40B4-BE49-F238E27FC236}">
                <a16:creationId xmlns:a16="http://schemas.microsoft.com/office/drawing/2014/main" id="{C85AB020-A6A3-EF67-8C5D-C772011A1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539" y="2188274"/>
            <a:ext cx="7193839" cy="47914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16C8556-0249-A057-9F99-B92A25AE485F}"/>
                  </a:ext>
                </a:extLst>
              </p:cNvPr>
              <p:cNvSpPr txBox="1"/>
              <p:nvPr/>
            </p:nvSpPr>
            <p:spPr>
              <a:xfrm>
                <a:off x="5988427" y="4214670"/>
                <a:ext cx="844061" cy="369332"/>
              </a:xfrm>
              <a:prstGeom prst="rect">
                <a:avLst/>
              </a:prstGeom>
              <a:noFill/>
            </p:spPr>
            <p:txBody>
              <a:bodyPr wrap="square" rtlCol="0">
                <a:spAutoFit/>
              </a:bodyPr>
              <a:lstStyle/>
              <a:p>
                <a:r>
                  <a:rPr lang="en-US" dirty="0"/>
                  <a:t>1 -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p:sp>
            <p:nvSpPr>
              <p:cNvPr id="6" name="TextBox 5">
                <a:extLst>
                  <a:ext uri="{FF2B5EF4-FFF2-40B4-BE49-F238E27FC236}">
                    <a16:creationId xmlns:a16="http://schemas.microsoft.com/office/drawing/2014/main" id="{516C8556-0249-A057-9F99-B92A25AE485F}"/>
                  </a:ext>
                </a:extLst>
              </p:cNvPr>
              <p:cNvSpPr txBox="1">
                <a:spLocks noRot="1" noChangeAspect="1" noMove="1" noResize="1" noEditPoints="1" noAdjustHandles="1" noChangeArrowheads="1" noChangeShapeType="1" noTextEdit="1"/>
              </p:cNvSpPr>
              <p:nvPr/>
            </p:nvSpPr>
            <p:spPr>
              <a:xfrm>
                <a:off x="5988427" y="4214670"/>
                <a:ext cx="844061" cy="369332"/>
              </a:xfrm>
              <a:prstGeom prst="rect">
                <a:avLst/>
              </a:prstGeom>
              <a:blipFill>
                <a:blip r:embed="rId5"/>
                <a:stretch>
                  <a:fillRect l="-5882"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9780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2679800" y="152400"/>
            <a:ext cx="6832376" cy="2002676"/>
          </a:xfrm>
          <a:prstGeom prst="rect">
            <a:avLst/>
          </a:prstGeom>
          <a:noFill/>
          <a:ln>
            <a:noFill/>
          </a:ln>
        </p:spPr>
      </p:pic>
      <p:sp>
        <p:nvSpPr>
          <p:cNvPr id="2" name="Rectangle 1">
            <a:extLst>
              <a:ext uri="{FF2B5EF4-FFF2-40B4-BE49-F238E27FC236}">
                <a16:creationId xmlns:a16="http://schemas.microsoft.com/office/drawing/2014/main" id="{A39A926D-438D-7BC4-F445-22B12C51CC1E}"/>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
        <p:nvSpPr>
          <p:cNvPr id="3" name="Google Shape;63;p14">
            <a:extLst>
              <a:ext uri="{FF2B5EF4-FFF2-40B4-BE49-F238E27FC236}">
                <a16:creationId xmlns:a16="http://schemas.microsoft.com/office/drawing/2014/main" id="{439097FF-7F11-E559-8C37-B77655B98F6A}"/>
              </a:ext>
            </a:extLst>
          </p:cNvPr>
          <p:cNvSpPr txBox="1"/>
          <p:nvPr/>
        </p:nvSpPr>
        <p:spPr>
          <a:xfrm flipH="1">
            <a:off x="1981249" y="2383675"/>
            <a:ext cx="8675027"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1 error is rejecting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shouldn’t have, and the probability of doing so is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(significance level)</a:t>
            </a:r>
          </a:p>
          <a:p>
            <a:pPr marL="457200" indent="-368300" defTabSz="914400">
              <a:lnSpc>
                <a:spcPct val="115000"/>
              </a:lnSpc>
              <a:buClr>
                <a:srgbClr val="000000"/>
              </a:buClr>
              <a:buSzPts val="2200"/>
              <a:buFont typeface="Arial"/>
              <a:buChar char="●"/>
            </a:pPr>
            <a:r>
              <a:rPr lang="en-US" sz="2200" kern="0" dirty="0">
                <a:solidFill>
                  <a:srgbClr val="000000"/>
                </a:solidFill>
                <a:latin typeface="Arial"/>
                <a:cs typeface="Arial"/>
                <a:sym typeface="Arial"/>
              </a:rPr>
              <a:t>The 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true is 1 - </a:t>
            </a:r>
            <a:r>
              <a:rPr lang="el-GR" sz="2200" i="1" kern="0" dirty="0">
                <a:solidFill>
                  <a:srgbClr val="000000"/>
                </a:solidFill>
                <a:latin typeface="Arial"/>
                <a:cs typeface="Arial"/>
                <a:sym typeface="Arial"/>
              </a:rPr>
              <a:t>α</a:t>
            </a:r>
            <a:r>
              <a:rPr lang="el-GR" sz="2200" kern="0" dirty="0">
                <a:solidFill>
                  <a:srgbClr val="000000"/>
                </a:solidFill>
                <a:latin typeface="Arial"/>
                <a:cs typeface="Arial"/>
                <a:sym typeface="Arial"/>
              </a:rPr>
              <a:t> </a:t>
            </a:r>
          </a:p>
          <a:p>
            <a:pPr marL="457200" indent="-368300" defTabSz="914400">
              <a:lnSpc>
                <a:spcPct val="115000"/>
              </a:lnSpc>
              <a:buClr>
                <a:srgbClr val="000000"/>
              </a:buClr>
              <a:buSzPts val="2200"/>
              <a:buFont typeface="Arial"/>
              <a:buChar cha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2 error is failing to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 have, and the probability of doing so is </a:t>
            </a:r>
            <a:r>
              <a:rPr lang="en" sz="2200" i="1" kern="0" dirty="0">
                <a:solidFill>
                  <a:srgbClr val="000000"/>
                </a:solidFill>
                <a:latin typeface="Arial"/>
                <a:cs typeface="Arial"/>
                <a:sym typeface="Arial"/>
              </a:rPr>
              <a:t>β</a:t>
            </a:r>
            <a:endParaRPr lang="en"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5" name="Google Shape;58;p13">
            <a:extLst>
              <a:ext uri="{FF2B5EF4-FFF2-40B4-BE49-F238E27FC236}">
                <a16:creationId xmlns:a16="http://schemas.microsoft.com/office/drawing/2014/main" id="{A531920B-FE3B-9050-A498-04BF33017E3D}"/>
              </a:ext>
            </a:extLst>
          </p:cNvPr>
          <p:cNvPicPr preferRelativeResize="0"/>
          <p:nvPr/>
        </p:nvPicPr>
        <p:blipFill>
          <a:blip r:embed="rId4">
            <a:alphaModFix/>
          </a:blip>
          <a:stretch>
            <a:fillRect/>
          </a:stretch>
        </p:blipFill>
        <p:spPr>
          <a:xfrm>
            <a:off x="2679809" y="152398"/>
            <a:ext cx="6832376" cy="2002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2679800" y="152400"/>
            <a:ext cx="6832376" cy="2002676"/>
          </a:xfrm>
          <a:prstGeom prst="rect">
            <a:avLst/>
          </a:prstGeom>
          <a:noFill/>
          <a:ln>
            <a:noFill/>
          </a:ln>
        </p:spPr>
      </p:pic>
      <p:sp>
        <p:nvSpPr>
          <p:cNvPr id="2" name="Rectangle 1">
            <a:extLst>
              <a:ext uri="{FF2B5EF4-FFF2-40B4-BE49-F238E27FC236}">
                <a16:creationId xmlns:a16="http://schemas.microsoft.com/office/drawing/2014/main" id="{A39A926D-438D-7BC4-F445-22B12C51CC1E}"/>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pic>
        <p:nvPicPr>
          <p:cNvPr id="4098" name="Picture 2" descr="Type II error rate">
            <a:extLst>
              <a:ext uri="{FF2B5EF4-FFF2-40B4-BE49-F238E27FC236}">
                <a16:creationId xmlns:a16="http://schemas.microsoft.com/office/drawing/2014/main" id="{36359349-D11A-2786-3062-B8C8D3BE0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493" y="2155076"/>
            <a:ext cx="7363925" cy="49047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3BAB892-1AF3-705F-E827-BD98F584CBAB}"/>
              </a:ext>
            </a:extLst>
          </p:cNvPr>
          <p:cNvSpPr/>
          <p:nvPr/>
        </p:nvSpPr>
        <p:spPr>
          <a:xfrm>
            <a:off x="5955323" y="4091354"/>
            <a:ext cx="1207477" cy="6115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58;p13">
            <a:extLst>
              <a:ext uri="{FF2B5EF4-FFF2-40B4-BE49-F238E27FC236}">
                <a16:creationId xmlns:a16="http://schemas.microsoft.com/office/drawing/2014/main" id="{2EBC6D3B-44B4-03D2-3111-B592FF5D3E7E}"/>
              </a:ext>
            </a:extLst>
          </p:cNvPr>
          <p:cNvPicPr preferRelativeResize="0"/>
          <p:nvPr/>
        </p:nvPicPr>
        <p:blipFill>
          <a:blip r:embed="rId5">
            <a:alphaModFix/>
          </a:blip>
          <a:stretch>
            <a:fillRect/>
          </a:stretch>
        </p:blipFill>
        <p:spPr>
          <a:xfrm>
            <a:off x="2679809" y="152398"/>
            <a:ext cx="6832376" cy="2002676"/>
          </a:xfrm>
          <a:prstGeom prst="rect">
            <a:avLst/>
          </a:prstGeom>
          <a:noFill/>
          <a:ln>
            <a:noFill/>
          </a:ln>
        </p:spPr>
      </p:pic>
    </p:spTree>
    <p:extLst>
      <p:ext uri="{BB962C8B-B14F-4D97-AF65-F5344CB8AC3E}">
        <p14:creationId xmlns:p14="http://schemas.microsoft.com/office/powerpoint/2010/main" val="3395015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flipH="1">
            <a:off x="1981249" y="2383675"/>
            <a:ext cx="8675027"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1 error is rejecting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shouldn’t have, and the probability of doing so is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(significance level)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US" sz="2200" kern="0" dirty="0">
                <a:solidFill>
                  <a:srgbClr val="000000"/>
                </a:solidFill>
                <a:latin typeface="Arial"/>
                <a:cs typeface="Arial"/>
                <a:sym typeface="Arial"/>
              </a:rPr>
              <a:t>The 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true is 1 - </a:t>
            </a:r>
            <a:r>
              <a:rPr lang="el-GR" sz="2200" i="1" kern="0" dirty="0">
                <a:solidFill>
                  <a:srgbClr val="000000"/>
                </a:solidFill>
                <a:latin typeface="Arial"/>
                <a:cs typeface="Arial"/>
                <a:sym typeface="Arial"/>
              </a:rPr>
              <a:t>α</a:t>
            </a:r>
            <a:r>
              <a:rPr lang="el-GR" sz="2200" kern="0" dirty="0">
                <a:solidFill>
                  <a:srgbClr val="000000"/>
                </a:solidFill>
                <a:latin typeface="Arial"/>
                <a:cs typeface="Arial"/>
                <a:sym typeface="Arial"/>
              </a:rPr>
              <a:t> </a:t>
            </a:r>
            <a:endParaRPr lang="en-US"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endParaRPr lang="en-US"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2 error is failing to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 have, and the probability of doing so is </a:t>
            </a:r>
            <a:r>
              <a:rPr lang="en" sz="2200" i="1" kern="0" dirty="0">
                <a:solidFill>
                  <a:srgbClr val="000000"/>
                </a:solidFill>
                <a:latin typeface="Arial"/>
                <a:cs typeface="Arial"/>
                <a:sym typeface="Arial"/>
              </a:rPr>
              <a:t>β</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latin typeface="Arial"/>
                <a:cs typeface="Arial"/>
                <a:sym typeface="Arial"/>
              </a:rPr>
              <a:t>The </a:t>
            </a:r>
            <a:r>
              <a:rPr lang="en" sz="2200" kern="0" dirty="0">
                <a:solidFill>
                  <a:srgbClr val="000000"/>
                </a:solidFill>
                <a:latin typeface="Arial"/>
                <a:cs typeface="Arial"/>
                <a:sym typeface="Arial"/>
              </a:rPr>
              <a:t>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false </a:t>
            </a:r>
            <a:r>
              <a:rPr lang="en" sz="2200" kern="0" dirty="0">
                <a:solidFill>
                  <a:srgbClr val="000000"/>
                </a:solidFill>
                <a:latin typeface="Arial"/>
                <a:cs typeface="Arial"/>
                <a:sym typeface="Arial"/>
              </a:rPr>
              <a:t>is 1 − </a:t>
            </a:r>
            <a:r>
              <a:rPr lang="en" sz="2200" i="1" kern="0" dirty="0">
                <a:solidFill>
                  <a:srgbClr val="000000"/>
                </a:solidFill>
                <a:latin typeface="Arial"/>
                <a:cs typeface="Arial"/>
                <a:sym typeface="Arial"/>
              </a:rPr>
              <a:t>β</a:t>
            </a:r>
            <a:r>
              <a:rPr lang="en" sz="2200" kern="0" dirty="0">
                <a:solidFill>
                  <a:srgbClr val="000000"/>
                </a:solidFill>
                <a:latin typeface="Arial"/>
                <a:cs typeface="Arial"/>
                <a:sym typeface="Arial"/>
              </a:rPr>
              <a:t>; we call this the power of a test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64" name="Google Shape;64;p14"/>
          <p:cNvPicPr preferRelativeResize="0"/>
          <p:nvPr/>
        </p:nvPicPr>
        <p:blipFill>
          <a:blip r:embed="rId3">
            <a:alphaModFix/>
          </a:blip>
          <a:stretch>
            <a:fillRect/>
          </a:stretch>
        </p:blipFill>
        <p:spPr>
          <a:xfrm>
            <a:off x="2679800" y="152400"/>
            <a:ext cx="6832384" cy="2002536"/>
          </a:xfrm>
          <a:prstGeom prst="rect">
            <a:avLst/>
          </a:prstGeom>
          <a:noFill/>
          <a:ln>
            <a:noFill/>
          </a:ln>
        </p:spPr>
      </p:pic>
      <p:sp>
        <p:nvSpPr>
          <p:cNvPr id="2" name="Rectangle 1">
            <a:extLst>
              <a:ext uri="{FF2B5EF4-FFF2-40B4-BE49-F238E27FC236}">
                <a16:creationId xmlns:a16="http://schemas.microsoft.com/office/drawing/2014/main" id="{36629C26-3FAB-BAF9-9444-829D8923EB7F}"/>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679800" y="152400"/>
            <a:ext cx="6832384" cy="2002536"/>
          </a:xfrm>
          <a:prstGeom prst="rect">
            <a:avLst/>
          </a:prstGeom>
          <a:noFill/>
          <a:ln>
            <a:noFill/>
          </a:ln>
        </p:spPr>
      </p:pic>
      <p:sp>
        <p:nvSpPr>
          <p:cNvPr id="2" name="Rectangle 1">
            <a:extLst>
              <a:ext uri="{FF2B5EF4-FFF2-40B4-BE49-F238E27FC236}">
                <a16:creationId xmlns:a16="http://schemas.microsoft.com/office/drawing/2014/main" id="{36629C26-3FAB-BAF9-9444-829D8923EB7F}"/>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pic>
        <p:nvPicPr>
          <p:cNvPr id="3" name="Picture 2" descr="Type II error rate">
            <a:extLst>
              <a:ext uri="{FF2B5EF4-FFF2-40B4-BE49-F238E27FC236}">
                <a16:creationId xmlns:a16="http://schemas.microsoft.com/office/drawing/2014/main" id="{9386A923-58E2-AE0E-2AB4-45142F0F9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493" y="2155076"/>
            <a:ext cx="7363925" cy="490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22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679800" y="152400"/>
            <a:ext cx="6832384" cy="2002536"/>
          </a:xfrm>
          <a:prstGeom prst="rect">
            <a:avLst/>
          </a:prstGeom>
          <a:noFill/>
          <a:ln>
            <a:noFill/>
          </a:ln>
        </p:spPr>
      </p:pic>
      <p:sp>
        <p:nvSpPr>
          <p:cNvPr id="2" name="Rectangle 1">
            <a:extLst>
              <a:ext uri="{FF2B5EF4-FFF2-40B4-BE49-F238E27FC236}">
                <a16:creationId xmlns:a16="http://schemas.microsoft.com/office/drawing/2014/main" id="{36629C26-3FAB-BAF9-9444-829D8923EB7F}"/>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
        <p:nvSpPr>
          <p:cNvPr id="4" name="Google Shape;63;p14">
            <a:extLst>
              <a:ext uri="{FF2B5EF4-FFF2-40B4-BE49-F238E27FC236}">
                <a16:creationId xmlns:a16="http://schemas.microsoft.com/office/drawing/2014/main" id="{AEC8F702-2AF6-6FFA-1D99-5FF36B715D4B}"/>
              </a:ext>
            </a:extLst>
          </p:cNvPr>
          <p:cNvSpPr txBox="1"/>
          <p:nvPr/>
        </p:nvSpPr>
        <p:spPr>
          <a:xfrm flipH="1">
            <a:off x="1981249" y="2383675"/>
            <a:ext cx="8675027"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1 error is rejecting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shouldn’t have, and the probability of doing so is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(significance level)</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US" sz="2200" kern="0" dirty="0">
                <a:solidFill>
                  <a:srgbClr val="000000"/>
                </a:solidFill>
                <a:latin typeface="Arial"/>
                <a:cs typeface="Arial"/>
                <a:sym typeface="Arial"/>
              </a:rPr>
              <a:t>The 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true is 1 - </a:t>
            </a:r>
            <a:r>
              <a:rPr lang="el-GR" sz="2200" i="1" kern="0" dirty="0">
                <a:solidFill>
                  <a:srgbClr val="000000"/>
                </a:solidFill>
                <a:latin typeface="Arial"/>
                <a:cs typeface="Arial"/>
                <a:sym typeface="Arial"/>
              </a:rPr>
              <a:t>α</a:t>
            </a:r>
            <a:r>
              <a:rPr lang="el-GR" sz="2200" kern="0" dirty="0">
                <a:solidFill>
                  <a:srgbClr val="000000"/>
                </a:solidFill>
                <a:latin typeface="Arial"/>
                <a:cs typeface="Arial"/>
                <a:sym typeface="Arial"/>
              </a:rPr>
              <a:t> </a:t>
            </a:r>
            <a:endParaRPr lang="en-US"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endParaRPr lang="en-US"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2 error is failing to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 have, and the probability of doing so is </a:t>
            </a:r>
            <a:r>
              <a:rPr lang="en" sz="2200" i="1" kern="0" dirty="0">
                <a:solidFill>
                  <a:srgbClr val="000000"/>
                </a:solidFill>
                <a:latin typeface="Arial"/>
                <a:cs typeface="Arial"/>
                <a:sym typeface="Arial"/>
              </a:rPr>
              <a:t>β</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latin typeface="Arial"/>
                <a:cs typeface="Arial"/>
                <a:sym typeface="Arial"/>
              </a:rPr>
              <a:t>The </a:t>
            </a:r>
            <a:r>
              <a:rPr lang="en" sz="2200" kern="0" dirty="0">
                <a:solidFill>
                  <a:srgbClr val="000000"/>
                </a:solidFill>
                <a:latin typeface="Arial"/>
                <a:cs typeface="Arial"/>
                <a:sym typeface="Arial"/>
              </a:rPr>
              <a:t>probability of making a correct decision if </a:t>
            </a:r>
            <a:r>
              <a:rPr lang="en-US" sz="2200" i="1" kern="0" dirty="0">
                <a:solidFill>
                  <a:srgbClr val="000000"/>
                </a:solidFill>
                <a:latin typeface="Arial"/>
                <a:cs typeface="Arial"/>
                <a:sym typeface="Arial"/>
              </a:rPr>
              <a:t>H</a:t>
            </a:r>
            <a:r>
              <a:rPr lang="en-US" sz="2200" i="1" kern="0" baseline="-25000" dirty="0">
                <a:solidFill>
                  <a:srgbClr val="000000"/>
                </a:solidFill>
                <a:latin typeface="Arial"/>
                <a:cs typeface="Arial"/>
                <a:sym typeface="Arial"/>
              </a:rPr>
              <a:t>0</a:t>
            </a:r>
            <a:r>
              <a:rPr lang="en-US" sz="2200" kern="0" dirty="0">
                <a:solidFill>
                  <a:srgbClr val="000000"/>
                </a:solidFill>
                <a:latin typeface="Arial"/>
                <a:cs typeface="Arial"/>
                <a:sym typeface="Arial"/>
              </a:rPr>
              <a:t> is false </a:t>
            </a:r>
            <a:r>
              <a:rPr lang="en" sz="2200" kern="0" dirty="0">
                <a:solidFill>
                  <a:srgbClr val="000000"/>
                </a:solidFill>
                <a:latin typeface="Arial"/>
                <a:cs typeface="Arial"/>
                <a:sym typeface="Arial"/>
              </a:rPr>
              <a:t>is 1 − </a:t>
            </a:r>
            <a:r>
              <a:rPr lang="en" sz="2200" i="1" kern="0" dirty="0">
                <a:solidFill>
                  <a:srgbClr val="000000"/>
                </a:solidFill>
                <a:latin typeface="Arial"/>
                <a:cs typeface="Arial"/>
                <a:sym typeface="Arial"/>
              </a:rPr>
              <a:t>β</a:t>
            </a:r>
            <a:r>
              <a:rPr lang="en" sz="2200" kern="0" dirty="0">
                <a:solidFill>
                  <a:srgbClr val="000000"/>
                </a:solidFill>
                <a:latin typeface="Arial"/>
                <a:cs typeface="Arial"/>
                <a:sym typeface="Arial"/>
              </a:rPr>
              <a:t>; we call this the power of a test </a:t>
            </a:r>
          </a:p>
          <a:p>
            <a:pPr marL="457200" indent="-368300" defTabSz="914400">
              <a:lnSpc>
                <a:spcPct val="115000"/>
              </a:lnSpc>
              <a:buClr>
                <a:srgbClr val="000000"/>
              </a:buClr>
              <a:buSzPts val="2200"/>
              <a:buFont typeface="Arial"/>
              <a:buChar char="●"/>
            </a:pPr>
            <a:endParaRPr lang="en"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There is a trade off between Type I and Type II errors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17917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679800" y="152400"/>
            <a:ext cx="6832384" cy="2002536"/>
          </a:xfrm>
          <a:prstGeom prst="rect">
            <a:avLst/>
          </a:prstGeom>
          <a:noFill/>
          <a:ln>
            <a:noFill/>
          </a:ln>
        </p:spPr>
      </p:pic>
      <p:sp>
        <p:nvSpPr>
          <p:cNvPr id="2" name="Rectangle 1">
            <a:extLst>
              <a:ext uri="{FF2B5EF4-FFF2-40B4-BE49-F238E27FC236}">
                <a16:creationId xmlns:a16="http://schemas.microsoft.com/office/drawing/2014/main" id="{36629C26-3FAB-BAF9-9444-829D8923EB7F}"/>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pic>
        <p:nvPicPr>
          <p:cNvPr id="9218" name="Picture 2" descr="Type I and Type II error">
            <a:extLst>
              <a:ext uri="{FF2B5EF4-FFF2-40B4-BE49-F238E27FC236}">
                <a16:creationId xmlns:a16="http://schemas.microsoft.com/office/drawing/2014/main" id="{ABD3D82B-9199-2C09-363A-00DAF3D9E7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493" y="2188134"/>
            <a:ext cx="7199801" cy="479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96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Type 2 error rate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If the alternative hypothesis is actually true, what is the chance that we make a Type 2 Error, i.e. we fail to reject the null hypothesis even when we should reject it?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answer is not obvious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If the true population average is very close to the null hypothesis value, it will be difficult to detect a difference (and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3ECB-15BA-BD10-896B-4D5DC7367231}"/>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DAC3EF3B-4CC8-154E-52A9-CB19B591D1C4}"/>
              </a:ext>
            </a:extLst>
          </p:cNvPr>
          <p:cNvSpPr>
            <a:spLocks noGrp="1"/>
          </p:cNvSpPr>
          <p:nvPr>
            <p:ph idx="1"/>
          </p:nvPr>
        </p:nvSpPr>
        <p:spPr/>
        <p:txBody>
          <a:bodyPr>
            <a:normAutofit/>
          </a:bodyPr>
          <a:lstStyle/>
          <a:p>
            <a:r>
              <a:rPr lang="en-US" sz="2400" dirty="0"/>
              <a:t>Warm-up – Review 2 Sample Hypothesis Tests </a:t>
            </a:r>
          </a:p>
          <a:p>
            <a:r>
              <a:rPr lang="en-US" sz="2400" dirty="0"/>
              <a:t>Power Calculations </a:t>
            </a:r>
          </a:p>
        </p:txBody>
      </p:sp>
    </p:spTree>
    <p:extLst>
      <p:ext uri="{BB962C8B-B14F-4D97-AF65-F5344CB8AC3E}">
        <p14:creationId xmlns:p14="http://schemas.microsoft.com/office/powerpoint/2010/main" val="88287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Type 2 error rate</a:t>
            </a:r>
            <a:endParaRPr sz="3000" b="1" kern="0" dirty="0">
              <a:solidFill>
                <a:schemeClr val="accent1"/>
              </a:solidFill>
              <a:latin typeface="Arial"/>
              <a:cs typeface="Arial"/>
              <a:sym typeface="Arial"/>
            </a:endParaRPr>
          </a:p>
        </p:txBody>
      </p:sp>
      <p:pic>
        <p:nvPicPr>
          <p:cNvPr id="3" name="Picture 2" descr="A graph with blue lines and white text&#10;&#10;Description automatically generated">
            <a:extLst>
              <a:ext uri="{FF2B5EF4-FFF2-40B4-BE49-F238E27FC236}">
                <a16:creationId xmlns:a16="http://schemas.microsoft.com/office/drawing/2014/main" id="{1A629A29-FAE5-AAA6-2002-36DB054CF381}"/>
              </a:ext>
            </a:extLst>
          </p:cNvPr>
          <p:cNvPicPr>
            <a:picLocks noChangeAspect="1"/>
          </p:cNvPicPr>
          <p:nvPr/>
        </p:nvPicPr>
        <p:blipFill>
          <a:blip r:embed="rId3"/>
          <a:stretch>
            <a:fillRect/>
          </a:stretch>
        </p:blipFill>
        <p:spPr>
          <a:xfrm>
            <a:off x="14684" y="1303338"/>
            <a:ext cx="12162632" cy="5054600"/>
          </a:xfrm>
          <a:prstGeom prst="rect">
            <a:avLst/>
          </a:prstGeom>
        </p:spPr>
      </p:pic>
      <p:sp>
        <p:nvSpPr>
          <p:cNvPr id="4" name="TextBox 3">
            <a:extLst>
              <a:ext uri="{FF2B5EF4-FFF2-40B4-BE49-F238E27FC236}">
                <a16:creationId xmlns:a16="http://schemas.microsoft.com/office/drawing/2014/main" id="{0B010522-C5F6-5279-15A3-C5E3753E16AE}"/>
              </a:ext>
            </a:extLst>
          </p:cNvPr>
          <p:cNvSpPr txBox="1"/>
          <p:nvPr/>
        </p:nvSpPr>
        <p:spPr>
          <a:xfrm>
            <a:off x="4414837" y="1400174"/>
            <a:ext cx="2628901" cy="685801"/>
          </a:xfrm>
          <a:prstGeom prst="rect">
            <a:avLst/>
          </a:prstGeom>
          <a:solidFill>
            <a:srgbClr val="000000"/>
          </a:solidFill>
        </p:spPr>
        <p:txBody>
          <a:bodyPr wrap="square" rtlCol="0">
            <a:spAutoFit/>
          </a:bodyPr>
          <a:lstStyle/>
          <a:p>
            <a:endParaRPr lang="en-US" dirty="0"/>
          </a:p>
        </p:txBody>
      </p:sp>
    </p:spTree>
    <p:extLst>
      <p:ext uri="{BB962C8B-B14F-4D97-AF65-F5344CB8AC3E}">
        <p14:creationId xmlns:p14="http://schemas.microsoft.com/office/powerpoint/2010/main" val="194110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Type 2 error rate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If the alternative hypothesis is actually true, what is the chance that we make a Type 2 Error, i.e. we fail to reject the null hypothesis even when we should reject it?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answer is not obvious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If the true population average is very close to the null hypothesis value, it will be difficult to detect a difference (and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If the true population average is very different from the null hypothesis value, it will be easier to detect a difference</a:t>
            </a: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312800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Type 2 error rate</a:t>
            </a:r>
            <a:endParaRPr sz="3000" b="1" kern="0" dirty="0">
              <a:solidFill>
                <a:schemeClr val="accent1"/>
              </a:solidFill>
              <a:latin typeface="Arial"/>
              <a:cs typeface="Arial"/>
              <a:sym typeface="Arial"/>
            </a:endParaRPr>
          </a:p>
        </p:txBody>
      </p:sp>
      <p:pic>
        <p:nvPicPr>
          <p:cNvPr id="3" name="Picture 2" descr="A graph with blue and black lines&#10;&#10;Description automatically generated">
            <a:extLst>
              <a:ext uri="{FF2B5EF4-FFF2-40B4-BE49-F238E27FC236}">
                <a16:creationId xmlns:a16="http://schemas.microsoft.com/office/drawing/2014/main" id="{E6C5D9B1-ADAB-FD4A-E74B-4B1471DB618E}"/>
              </a:ext>
            </a:extLst>
          </p:cNvPr>
          <p:cNvPicPr>
            <a:picLocks noChangeAspect="1"/>
          </p:cNvPicPr>
          <p:nvPr/>
        </p:nvPicPr>
        <p:blipFill>
          <a:blip r:embed="rId3"/>
          <a:stretch>
            <a:fillRect/>
          </a:stretch>
        </p:blipFill>
        <p:spPr>
          <a:xfrm>
            <a:off x="176211" y="1428750"/>
            <a:ext cx="11946639" cy="4786313"/>
          </a:xfrm>
          <a:prstGeom prst="rect">
            <a:avLst/>
          </a:prstGeom>
        </p:spPr>
      </p:pic>
      <p:sp>
        <p:nvSpPr>
          <p:cNvPr id="4" name="TextBox 3">
            <a:extLst>
              <a:ext uri="{FF2B5EF4-FFF2-40B4-BE49-F238E27FC236}">
                <a16:creationId xmlns:a16="http://schemas.microsoft.com/office/drawing/2014/main" id="{D5504F88-24B6-CEBF-15F7-ECA424040E31}"/>
              </a:ext>
            </a:extLst>
          </p:cNvPr>
          <p:cNvSpPr txBox="1"/>
          <p:nvPr/>
        </p:nvSpPr>
        <p:spPr>
          <a:xfrm>
            <a:off x="4414837" y="1400174"/>
            <a:ext cx="5429251" cy="828676"/>
          </a:xfrm>
          <a:prstGeom prst="rect">
            <a:avLst/>
          </a:prstGeom>
          <a:solidFill>
            <a:srgbClr val="000000"/>
          </a:solidFill>
        </p:spPr>
        <p:txBody>
          <a:bodyPr wrap="square" rtlCol="0">
            <a:spAutoFit/>
          </a:bodyPr>
          <a:lstStyle/>
          <a:p>
            <a:endParaRPr lang="en-US" dirty="0"/>
          </a:p>
        </p:txBody>
      </p:sp>
    </p:spTree>
    <p:extLst>
      <p:ext uri="{BB962C8B-B14F-4D97-AF65-F5344CB8AC3E}">
        <p14:creationId xmlns:p14="http://schemas.microsoft.com/office/powerpoint/2010/main" val="7129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Type 2 error rate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If the alternative hypothesis is actually true, what is the chance that we make a Type 2 Error, i.e. we fail to reject the null hypothesis even when we should reject it? </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answer is not obvious</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If the true population average is very close to the null hypothesis value, it will be difficult to detect a difference (and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If the true population average is very different from the null hypothesis value, it will be easier to detect a difference</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The difference between the true population value and the null hypothesis value is called </a:t>
            </a:r>
            <a:r>
              <a:rPr lang="en" sz="2200" i="1" kern="0" dirty="0">
                <a:solidFill>
                  <a:srgbClr val="000000"/>
                </a:solidFill>
                <a:latin typeface="Arial"/>
                <a:cs typeface="Arial"/>
                <a:sym typeface="Arial"/>
              </a:rPr>
              <a:t>effect size </a:t>
            </a:r>
            <a:r>
              <a:rPr lang="en-US" sz="2200" kern="0" dirty="0">
                <a:solidFill>
                  <a:srgbClr val="000000"/>
                </a:solidFill>
                <a:latin typeface="Arial"/>
                <a:cs typeface="Arial"/>
                <a:sym typeface="Arial"/>
              </a:rPr>
              <a:t>(ẟ)</a:t>
            </a:r>
            <a:endParaRPr lang="en" sz="2200" i="1"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i="1" kern="0" dirty="0">
                <a:solidFill>
                  <a:srgbClr val="000000"/>
                </a:solidFill>
                <a:latin typeface="Arial"/>
                <a:cs typeface="Arial"/>
                <a:sym typeface="Arial"/>
              </a:rPr>
              <a:t>β</a:t>
            </a:r>
            <a:r>
              <a:rPr lang="en" sz="2200" kern="0" dirty="0">
                <a:solidFill>
                  <a:srgbClr val="000000"/>
                </a:solidFill>
                <a:latin typeface="Arial"/>
                <a:cs typeface="Arial"/>
                <a:sym typeface="Arial"/>
              </a:rPr>
              <a:t> depends on the effect size</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220741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Effect Size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marL="342900" indent="-342900" defTabSz="914400">
              <a:lnSpc>
                <a:spcPct val="115000"/>
              </a:lnSpc>
              <a:buClr>
                <a:srgbClr val="000000"/>
              </a:buClr>
              <a:buFont typeface="Arial" panose="020B0604020202020204" pitchFamily="34" charset="0"/>
              <a:buChar char="•"/>
            </a:pPr>
            <a:r>
              <a:rPr lang="en" sz="2200" kern="0" dirty="0">
                <a:solidFill>
                  <a:srgbClr val="000000"/>
                </a:solidFill>
                <a:latin typeface="Arial"/>
                <a:cs typeface="Arial"/>
                <a:sym typeface="Arial"/>
              </a:rPr>
              <a:t>Effect size is the practical significance of the difference between the actual population mean and the null hypothesis mean</a:t>
            </a: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6016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Effect Size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marL="342900" indent="-342900" defTabSz="914400">
              <a:lnSpc>
                <a:spcPct val="115000"/>
              </a:lnSpc>
              <a:buClr>
                <a:srgbClr val="000000"/>
              </a:buClr>
              <a:buFont typeface="Arial" panose="020B0604020202020204" pitchFamily="34" charset="0"/>
              <a:buChar char="•"/>
            </a:pPr>
            <a:r>
              <a:rPr lang="en" sz="2200" kern="0" dirty="0">
                <a:solidFill>
                  <a:srgbClr val="000000"/>
                </a:solidFill>
                <a:latin typeface="Arial"/>
                <a:cs typeface="Arial"/>
                <a:sym typeface="Arial"/>
              </a:rPr>
              <a:t>Effect size is the practical significance of the difference between the actual population mean and the null hypothesis mean</a:t>
            </a:r>
          </a:p>
          <a:p>
            <a:pPr marL="342900" indent="-342900" defTabSz="914400">
              <a:lnSpc>
                <a:spcPct val="115000"/>
              </a:lnSpc>
              <a:buClr>
                <a:srgbClr val="000000"/>
              </a:buClr>
              <a:buFont typeface="Arial" panose="020B0604020202020204" pitchFamily="34" charset="0"/>
              <a:buChar char="•"/>
            </a:pPr>
            <a:r>
              <a:rPr lang="en" sz="2200" kern="0" dirty="0">
                <a:solidFill>
                  <a:srgbClr val="000000"/>
                </a:solidFill>
                <a:latin typeface="Arial"/>
                <a:cs typeface="Arial"/>
                <a:sym typeface="Arial"/>
              </a:rPr>
              <a:t>It differs from statistical significance because it is not influenced by sample size (a larger sample increases the likelihood of a statistically significant difference because variance decreases with increased sample size)</a:t>
            </a:r>
          </a:p>
          <a:p>
            <a:pPr marL="342900" indent="-342900" defTabSz="914400">
              <a:lnSpc>
                <a:spcPct val="115000"/>
              </a:lnSpc>
              <a:buClr>
                <a:srgbClr val="000000"/>
              </a:buClr>
              <a:buFont typeface="Arial" panose="020B0604020202020204" pitchFamily="34" charset="0"/>
              <a:buChar char="•"/>
            </a:pPr>
            <a:r>
              <a:rPr lang="en-US" sz="2200" kern="0" dirty="0">
                <a:solidFill>
                  <a:srgbClr val="000000"/>
                </a:solidFill>
                <a:latin typeface="Arial"/>
                <a:cs typeface="Arial"/>
                <a:sym typeface="Arial"/>
                <a:hlinkClick r:id="rId3"/>
              </a:rPr>
              <a:t>https://medium.com/@dtuk81/sample-sizes-impact-on-effect-size-and-power-fbd5084c7c47</a:t>
            </a:r>
            <a:r>
              <a:rPr lang="en" sz="2200" kern="0" dirty="0">
                <a:solidFill>
                  <a:srgbClr val="000000"/>
                </a:solidFill>
                <a:latin typeface="Arial"/>
                <a:cs typeface="Arial"/>
                <a:sym typeface="Arial"/>
              </a:rPr>
              <a:t>  </a:t>
            </a:r>
          </a:p>
          <a:p>
            <a:pPr marL="342900" indent="-342900" defTabSz="914400">
              <a:lnSpc>
                <a:spcPct val="115000"/>
              </a:lnSpc>
              <a:buClr>
                <a:srgbClr val="000000"/>
              </a:buClr>
              <a:buFont typeface="Arial" panose="020B0604020202020204" pitchFamily="34" charset="0"/>
              <a:buChar char="•"/>
            </a:pP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3620286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981200" y="300368"/>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3000" b="1" kern="0" dirty="0">
                <a:solidFill>
                  <a:schemeClr val="accent1"/>
                </a:solidFill>
                <a:latin typeface="Arial"/>
                <a:cs typeface="Arial"/>
                <a:sym typeface="Arial"/>
              </a:rPr>
              <a:t>Effect Size</a:t>
            </a:r>
            <a:endParaRPr sz="3000" b="1" kern="0" dirty="0">
              <a:solidFill>
                <a:schemeClr val="accent1"/>
              </a:solidFill>
              <a:latin typeface="Arial"/>
              <a:cs typeface="Arial"/>
              <a:sym typeface="Arial"/>
            </a:endParaRPr>
          </a:p>
        </p:txBody>
      </p:sp>
      <p:sp>
        <p:nvSpPr>
          <p:cNvPr id="70" name="Google Shape;70;p15"/>
          <p:cNvSpPr txBox="1"/>
          <p:nvPr/>
        </p:nvSpPr>
        <p:spPr>
          <a:xfrm flipH="1">
            <a:off x="1981249" y="1106850"/>
            <a:ext cx="8721919" cy="5474400"/>
          </a:xfrm>
          <a:prstGeom prst="rect">
            <a:avLst/>
          </a:prstGeom>
          <a:noFill/>
          <a:ln>
            <a:noFill/>
          </a:ln>
        </p:spPr>
        <p:txBody>
          <a:bodyPr spcFirstLastPara="1" wrap="square" lIns="91425" tIns="91425" rIns="91425" bIns="91425" anchor="t" anchorCtr="0">
            <a:noAutofit/>
          </a:bodyPr>
          <a:lstStyle/>
          <a:p>
            <a:pPr marL="342900" indent="-342900" defTabSz="914400">
              <a:lnSpc>
                <a:spcPct val="115000"/>
              </a:lnSpc>
              <a:buClr>
                <a:srgbClr val="000000"/>
              </a:buClr>
              <a:buFont typeface="Arial" panose="020B0604020202020204" pitchFamily="34" charset="0"/>
              <a:buChar char="•"/>
            </a:pPr>
            <a:r>
              <a:rPr lang="en" sz="2200" kern="0" dirty="0">
                <a:solidFill>
                  <a:srgbClr val="000000"/>
                </a:solidFill>
                <a:latin typeface="Arial"/>
                <a:cs typeface="Arial"/>
                <a:sym typeface="Arial"/>
              </a:rPr>
              <a:t>Effect size is the practical significance of the difference between the actual population mean and the null hypothesis mean</a:t>
            </a:r>
          </a:p>
          <a:p>
            <a:pPr marL="342900" indent="-342900" defTabSz="914400">
              <a:lnSpc>
                <a:spcPct val="115000"/>
              </a:lnSpc>
              <a:buClr>
                <a:srgbClr val="000000"/>
              </a:buClr>
              <a:buFont typeface="Arial" panose="020B0604020202020204" pitchFamily="34" charset="0"/>
              <a:buChar char="•"/>
            </a:pPr>
            <a:r>
              <a:rPr lang="en" sz="2200" kern="0" dirty="0">
                <a:solidFill>
                  <a:srgbClr val="000000"/>
                </a:solidFill>
                <a:latin typeface="Arial"/>
                <a:cs typeface="Arial"/>
                <a:sym typeface="Arial"/>
              </a:rPr>
              <a:t>It differs from statistical significance because it is not influenced by sample size (a larger sample increases the likelihood of a statistically significant difference because variance decreases with increased sample size)</a:t>
            </a:r>
          </a:p>
          <a:p>
            <a:pPr marL="342900" indent="-342900" defTabSz="914400">
              <a:lnSpc>
                <a:spcPct val="115000"/>
              </a:lnSpc>
              <a:buClr>
                <a:srgbClr val="000000"/>
              </a:buClr>
              <a:buFont typeface="Arial" panose="020B0604020202020204" pitchFamily="34" charset="0"/>
              <a:buChar char="•"/>
            </a:pPr>
            <a:r>
              <a:rPr lang="en-US" sz="2200" kern="0" dirty="0">
                <a:solidFill>
                  <a:srgbClr val="000000"/>
                </a:solidFill>
                <a:latin typeface="Arial"/>
                <a:cs typeface="Arial"/>
                <a:sym typeface="Arial"/>
                <a:hlinkClick r:id="rId3"/>
              </a:rPr>
              <a:t>https://medium.com/@dtuk81/sample-sizes-impact-on-effect-size-and-power-fbd5084c7c47</a:t>
            </a:r>
            <a:r>
              <a:rPr lang="en" sz="2200" kern="0" dirty="0">
                <a:solidFill>
                  <a:srgbClr val="000000"/>
                </a:solidFill>
                <a:latin typeface="Arial"/>
                <a:cs typeface="Arial"/>
                <a:sym typeface="Arial"/>
              </a:rPr>
              <a:t>  </a:t>
            </a:r>
          </a:p>
          <a:p>
            <a:pPr marL="342900" indent="-342900" defTabSz="914400">
              <a:lnSpc>
                <a:spcPct val="115000"/>
              </a:lnSpc>
              <a:buClr>
                <a:srgbClr val="000000"/>
              </a:buClr>
              <a:buFont typeface="Arial" panose="020B0604020202020204" pitchFamily="34" charset="0"/>
              <a:buChar char="•"/>
            </a:pPr>
            <a:endParaRPr sz="2200" kern="0" dirty="0">
              <a:solidFill>
                <a:srgbClr val="000000"/>
              </a:solidFill>
              <a:latin typeface="Arial"/>
              <a:cs typeface="Arial"/>
              <a:sym typeface="Arial"/>
            </a:endParaRPr>
          </a:p>
        </p:txBody>
      </p:sp>
    </p:spTree>
    <p:extLst>
      <p:ext uri="{BB962C8B-B14F-4D97-AF65-F5344CB8AC3E}">
        <p14:creationId xmlns:p14="http://schemas.microsoft.com/office/powerpoint/2010/main" val="266657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Blood Pressure (BP)</a:t>
            </a:r>
            <a:endParaRPr sz="3000" b="1" kern="0" dirty="0">
              <a:solidFill>
                <a:schemeClr val="accent1"/>
              </a:solidFill>
              <a:latin typeface="Arial"/>
              <a:cs typeface="Arial"/>
              <a:sym typeface="Arial"/>
            </a:endParaRPr>
          </a:p>
        </p:txBody>
      </p:sp>
      <p:sp>
        <p:nvSpPr>
          <p:cNvPr id="76" name="Google Shape;76;p16"/>
          <p:cNvSpPr txBox="1"/>
          <p:nvPr/>
        </p:nvSpPr>
        <p:spPr>
          <a:xfrm flipH="1">
            <a:off x="600074" y="1106850"/>
            <a:ext cx="11301413"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US" sz="2200" kern="0" dirty="0">
                <a:latin typeface="Arial"/>
                <a:cs typeface="Arial"/>
                <a:sym typeface="Arial"/>
              </a:rPr>
              <a:t>What are the explanatory and response variables for this experiment? What are the levels of the explanatory variable? </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Blood Pressure (BP)</a:t>
            </a:r>
            <a:endParaRPr sz="3000" b="1" kern="0" dirty="0">
              <a:solidFill>
                <a:schemeClr val="accent1"/>
              </a:solidFill>
              <a:latin typeface="Arial"/>
              <a:cs typeface="Arial"/>
              <a:sym typeface="Arial"/>
            </a:endParaRPr>
          </a:p>
        </p:txBody>
      </p:sp>
      <p:sp>
        <p:nvSpPr>
          <p:cNvPr id="76" name="Google Shape;76;p16"/>
          <p:cNvSpPr txBox="1"/>
          <p:nvPr/>
        </p:nvSpPr>
        <p:spPr>
          <a:xfrm flipH="1">
            <a:off x="600074" y="1106850"/>
            <a:ext cx="11301413"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US" sz="2200" kern="0" dirty="0">
                <a:latin typeface="Arial"/>
                <a:cs typeface="Arial"/>
                <a:sym typeface="Arial"/>
              </a:rPr>
              <a:t>What are the explanatory and response variables for this experiment? What are the levels of the explanatory variable? </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graphicFrame>
        <p:nvGraphicFramePr>
          <p:cNvPr id="2" name="Table 1">
            <a:extLst>
              <a:ext uri="{FF2B5EF4-FFF2-40B4-BE49-F238E27FC236}">
                <a16:creationId xmlns:a16="http://schemas.microsoft.com/office/drawing/2014/main" id="{39317A01-E332-492B-92AB-D39A69B24948}"/>
              </a:ext>
            </a:extLst>
          </p:cNvPr>
          <p:cNvGraphicFramePr>
            <a:graphicFrameLocks noGrp="1"/>
          </p:cNvGraphicFramePr>
          <p:nvPr>
            <p:extLst>
              <p:ext uri="{D42A27DB-BD31-4B8C-83A1-F6EECF244321}">
                <p14:modId xmlns:p14="http://schemas.microsoft.com/office/powerpoint/2010/main" val="1113728581"/>
              </p:ext>
            </p:extLst>
          </p:nvPr>
        </p:nvGraphicFramePr>
        <p:xfrm>
          <a:off x="2532856" y="4477278"/>
          <a:ext cx="7126287" cy="2220177"/>
        </p:xfrm>
        <a:graphic>
          <a:graphicData uri="http://schemas.openxmlformats.org/drawingml/2006/table">
            <a:tbl>
              <a:tblPr firstRow="1" bandRow="1">
                <a:tableStyleId>{5940675A-B579-460E-94D1-54222C63F5DA}</a:tableStyleId>
              </a:tblPr>
              <a:tblGrid>
                <a:gridCol w="2375429">
                  <a:extLst>
                    <a:ext uri="{9D8B030D-6E8A-4147-A177-3AD203B41FA5}">
                      <a16:colId xmlns:a16="http://schemas.microsoft.com/office/drawing/2014/main" val="3665907428"/>
                    </a:ext>
                  </a:extLst>
                </a:gridCol>
                <a:gridCol w="2375429">
                  <a:extLst>
                    <a:ext uri="{9D8B030D-6E8A-4147-A177-3AD203B41FA5}">
                      <a16:colId xmlns:a16="http://schemas.microsoft.com/office/drawing/2014/main" val="3623278199"/>
                    </a:ext>
                  </a:extLst>
                </a:gridCol>
                <a:gridCol w="2375429">
                  <a:extLst>
                    <a:ext uri="{9D8B030D-6E8A-4147-A177-3AD203B41FA5}">
                      <a16:colId xmlns:a16="http://schemas.microsoft.com/office/drawing/2014/main" val="2815938401"/>
                    </a:ext>
                  </a:extLst>
                </a:gridCol>
              </a:tblGrid>
              <a:tr h="740059">
                <a:tc gridSpan="2">
                  <a:txBody>
                    <a:bodyPr/>
                    <a:lstStyle/>
                    <a:p>
                      <a:pPr algn="ctr"/>
                      <a:endParaRPr lang="en-US" sz="2000" dirty="0"/>
                    </a:p>
                  </a:txBody>
                  <a:tcPr anchor="ctr"/>
                </a:tc>
                <a:tc hMerge="1">
                  <a:txBody>
                    <a:bodyPr/>
                    <a:lstStyle/>
                    <a:p>
                      <a:endParaRPr lang="en-US" dirty="0"/>
                    </a:p>
                  </a:txBody>
                  <a:tcPr/>
                </a:tc>
                <a:tc>
                  <a:txBody>
                    <a:bodyPr/>
                    <a:lstStyle/>
                    <a:p>
                      <a:pPr algn="ctr"/>
                      <a:r>
                        <a:rPr lang="en-US" sz="2000" b="1" dirty="0"/>
                        <a:t>Response</a:t>
                      </a:r>
                      <a:r>
                        <a:rPr lang="en-US" sz="2000" dirty="0"/>
                        <a:t>: Blood Pressure</a:t>
                      </a:r>
                    </a:p>
                  </a:txBody>
                  <a:tcPr anchor="ctr"/>
                </a:tc>
                <a:extLst>
                  <a:ext uri="{0D108BD9-81ED-4DB2-BD59-A6C34878D82A}">
                    <a16:rowId xmlns:a16="http://schemas.microsoft.com/office/drawing/2014/main" val="2637015106"/>
                  </a:ext>
                </a:extLst>
              </a:tr>
              <a:tr h="740059">
                <a:tc rowSpan="2">
                  <a:txBody>
                    <a:bodyPr/>
                    <a:lstStyle/>
                    <a:p>
                      <a:pPr algn="ctr"/>
                      <a:r>
                        <a:rPr lang="en-US" sz="2000" b="1" dirty="0"/>
                        <a:t>Explanatory</a:t>
                      </a:r>
                      <a:r>
                        <a:rPr lang="en-US" sz="2000" dirty="0"/>
                        <a:t>: Drug</a:t>
                      </a:r>
                    </a:p>
                  </a:txBody>
                  <a:tcPr anchor="ctr"/>
                </a:tc>
                <a:tc>
                  <a:txBody>
                    <a:bodyPr/>
                    <a:lstStyle/>
                    <a:p>
                      <a:pPr algn="ctr"/>
                      <a:r>
                        <a:rPr lang="en-US" sz="2000" dirty="0"/>
                        <a:t>New Drug</a:t>
                      </a:r>
                    </a:p>
                  </a:txBody>
                  <a:tcPr anchor="ctr"/>
                </a:tc>
                <a:tc>
                  <a:txBody>
                    <a:bodyPr/>
                    <a:lstStyle/>
                    <a:p>
                      <a:pPr algn="ctr"/>
                      <a:endParaRPr lang="en-US" sz="2000"/>
                    </a:p>
                  </a:txBody>
                  <a:tcPr anchor="ctr"/>
                </a:tc>
                <a:extLst>
                  <a:ext uri="{0D108BD9-81ED-4DB2-BD59-A6C34878D82A}">
                    <a16:rowId xmlns:a16="http://schemas.microsoft.com/office/drawing/2014/main" val="4104607764"/>
                  </a:ext>
                </a:extLst>
              </a:tr>
              <a:tr h="740059">
                <a:tc vMerge="1">
                  <a:txBody>
                    <a:bodyPr/>
                    <a:lstStyle/>
                    <a:p>
                      <a:endParaRPr lang="en-US" dirty="0"/>
                    </a:p>
                  </a:txBody>
                  <a:tcPr/>
                </a:tc>
                <a:tc>
                  <a:txBody>
                    <a:bodyPr/>
                    <a:lstStyle/>
                    <a:p>
                      <a:pPr algn="ctr"/>
                      <a:r>
                        <a:rPr lang="en-US" sz="2000" dirty="0"/>
                        <a:t>Current Medication</a:t>
                      </a:r>
                    </a:p>
                  </a:txBody>
                  <a:tcPr anchor="ctr"/>
                </a:tc>
                <a:tc>
                  <a:txBody>
                    <a:bodyPr/>
                    <a:lstStyle/>
                    <a:p>
                      <a:pPr algn="ctr"/>
                      <a:endParaRPr lang="en-US" sz="2000" dirty="0"/>
                    </a:p>
                  </a:txBody>
                  <a:tcPr anchor="ctr"/>
                </a:tc>
                <a:extLst>
                  <a:ext uri="{0D108BD9-81ED-4DB2-BD59-A6C34878D82A}">
                    <a16:rowId xmlns:a16="http://schemas.microsoft.com/office/drawing/2014/main" val="3033780371"/>
                  </a:ext>
                </a:extLst>
              </a:tr>
            </a:tbl>
          </a:graphicData>
        </a:graphic>
      </p:graphicFrame>
    </p:spTree>
    <p:extLst>
      <p:ext uri="{BB962C8B-B14F-4D97-AF65-F5344CB8AC3E}">
        <p14:creationId xmlns:p14="http://schemas.microsoft.com/office/powerpoint/2010/main" val="376533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Blood Pressure (BP)</a:t>
            </a:r>
            <a:endParaRPr sz="3000" b="1" kern="0" dirty="0">
              <a:solidFill>
                <a:schemeClr val="accent1"/>
              </a:solidFill>
              <a:latin typeface="Arial"/>
              <a:cs typeface="Arial"/>
              <a:sym typeface="Arial"/>
            </a:endParaRPr>
          </a:p>
        </p:txBody>
      </p:sp>
      <p:sp>
        <p:nvSpPr>
          <p:cNvPr id="76" name="Google Shape;76;p16"/>
          <p:cNvSpPr txBox="1"/>
          <p:nvPr/>
        </p:nvSpPr>
        <p:spPr>
          <a:xfrm flipH="1">
            <a:off x="600074" y="1106850"/>
            <a:ext cx="11301413"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US" sz="2200" kern="0" dirty="0">
                <a:latin typeface="Arial"/>
                <a:cs typeface="Arial"/>
                <a:sym typeface="Arial"/>
              </a:rPr>
              <a:t>What are the hypotheses for a two-sided hypothesis test in this context?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spTree>
    <p:extLst>
      <p:ext uri="{BB962C8B-B14F-4D97-AF65-F5344CB8AC3E}">
        <p14:creationId xmlns:p14="http://schemas.microsoft.com/office/powerpoint/2010/main" val="158911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with text and numbers&#10;&#10;Description automatically generated with medium confidence">
            <a:extLst>
              <a:ext uri="{FF2B5EF4-FFF2-40B4-BE49-F238E27FC236}">
                <a16:creationId xmlns:a16="http://schemas.microsoft.com/office/drawing/2014/main" id="{F8BFF71D-0725-7EF8-06A7-0CF9116D389B}"/>
              </a:ext>
            </a:extLst>
          </p:cNvPr>
          <p:cNvPicPr>
            <a:picLocks noChangeAspect="1"/>
          </p:cNvPicPr>
          <p:nvPr/>
        </p:nvPicPr>
        <p:blipFill>
          <a:blip r:embed="rId2"/>
          <a:stretch>
            <a:fillRect/>
          </a:stretch>
        </p:blipFill>
        <p:spPr>
          <a:xfrm>
            <a:off x="1310189" y="577207"/>
            <a:ext cx="9409699" cy="4758722"/>
          </a:xfrm>
          <a:prstGeom prst="rect">
            <a:avLst/>
          </a:prstGeom>
        </p:spPr>
      </p:pic>
    </p:spTree>
    <p:extLst>
      <p:ext uri="{BB962C8B-B14F-4D97-AF65-F5344CB8AC3E}">
        <p14:creationId xmlns:p14="http://schemas.microsoft.com/office/powerpoint/2010/main" val="1923786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Blood Pressure (BP)</a:t>
            </a:r>
            <a:endParaRPr sz="3000" b="1" kern="0" dirty="0">
              <a:solidFill>
                <a:schemeClr val="accent1"/>
              </a:solidFill>
              <a:latin typeface="Arial"/>
              <a:cs typeface="Arial"/>
              <a:sym typeface="Arial"/>
            </a:endParaRPr>
          </a:p>
        </p:txBody>
      </p:sp>
      <p:sp>
        <p:nvSpPr>
          <p:cNvPr id="76" name="Google Shape;76;p16"/>
          <p:cNvSpPr txBox="1"/>
          <p:nvPr/>
        </p:nvSpPr>
        <p:spPr>
          <a:xfrm flipH="1">
            <a:off x="600074" y="1106850"/>
            <a:ext cx="11301413"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a pharmaceutical company has developed a new drug for lowering blood pressure, and they are preparing a clinical trial to test the drug’s effectiveness. They recruit people who are taking a particular standard blood pressure medication, and half of the subjects are given the new drug (treatment) and the other half continue to take their current medication through generic-looking pills to ensure blinding (control).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US" sz="2200" kern="0" dirty="0">
                <a:latin typeface="Arial"/>
                <a:cs typeface="Arial"/>
                <a:sym typeface="Arial"/>
              </a:rPr>
              <a:t>What are the hypotheses for a two-sided hypothesis test in this context?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2" name="Google Shape;83;p17">
            <a:extLst>
              <a:ext uri="{FF2B5EF4-FFF2-40B4-BE49-F238E27FC236}">
                <a16:creationId xmlns:a16="http://schemas.microsoft.com/office/drawing/2014/main" id="{F874444F-1D58-5C24-2175-24EDFBBB140D}"/>
              </a:ext>
            </a:extLst>
          </p:cNvPr>
          <p:cNvPicPr preferRelativeResize="0"/>
          <p:nvPr/>
        </p:nvPicPr>
        <p:blipFill>
          <a:blip r:embed="rId3">
            <a:alphaModFix/>
          </a:blip>
          <a:stretch>
            <a:fillRect/>
          </a:stretch>
        </p:blipFill>
        <p:spPr>
          <a:xfrm>
            <a:off x="4611051" y="4633876"/>
            <a:ext cx="3285925" cy="753925"/>
          </a:xfrm>
          <a:prstGeom prst="rect">
            <a:avLst/>
          </a:prstGeom>
          <a:noFill/>
          <a:ln>
            <a:noFill/>
          </a:ln>
        </p:spPr>
      </p:pic>
    </p:spTree>
    <p:extLst>
      <p:ext uri="{BB962C8B-B14F-4D97-AF65-F5344CB8AC3E}">
        <p14:creationId xmlns:p14="http://schemas.microsoft.com/office/powerpoint/2010/main" val="318556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BP, standard error</a:t>
            </a:r>
            <a:endParaRPr sz="3000" b="1" kern="0" dirty="0">
              <a:solidFill>
                <a:schemeClr val="accent1"/>
              </a:solidFill>
              <a:latin typeface="Arial"/>
              <a:cs typeface="Arial"/>
              <a:sym typeface="Arial"/>
            </a:endParaRPr>
          </a:p>
        </p:txBody>
      </p:sp>
      <p:sp>
        <p:nvSpPr>
          <p:cNvPr id="89" name="Google Shape;89;p18"/>
          <p:cNvSpPr txBox="1"/>
          <p:nvPr/>
        </p:nvSpPr>
        <p:spPr>
          <a:xfrm flipH="1">
            <a:off x="614362" y="1106850"/>
            <a:ext cx="11172825"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If we had 100 patients per group in our study, what would be the approximate standard error for difference in sample means of the treatment and control groups?</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4" name="Picture 3" descr="A math equation with a square root&#10;&#10;Description automatically generated with medium confidence">
            <a:extLst>
              <a:ext uri="{FF2B5EF4-FFF2-40B4-BE49-F238E27FC236}">
                <a16:creationId xmlns:a16="http://schemas.microsoft.com/office/drawing/2014/main" id="{7AB62542-D081-C7DB-F396-C20F4DB05B02}"/>
              </a:ext>
            </a:extLst>
          </p:cNvPr>
          <p:cNvPicPr>
            <a:picLocks noChangeAspect="1"/>
          </p:cNvPicPr>
          <p:nvPr/>
        </p:nvPicPr>
        <p:blipFill>
          <a:blip r:embed="rId3"/>
          <a:stretch>
            <a:fillRect/>
          </a:stretch>
        </p:blipFill>
        <p:spPr>
          <a:xfrm>
            <a:off x="1981200" y="3914775"/>
            <a:ext cx="2534445" cy="13287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Example - BP, standard error</a:t>
            </a:r>
            <a:endParaRPr sz="3000" b="1" kern="0" dirty="0">
              <a:solidFill>
                <a:schemeClr val="accent1"/>
              </a:solidFill>
              <a:latin typeface="Arial"/>
              <a:cs typeface="Arial"/>
              <a:sym typeface="Arial"/>
            </a:endParaRPr>
          </a:p>
        </p:txBody>
      </p:sp>
      <p:sp>
        <p:nvSpPr>
          <p:cNvPr id="89" name="Google Shape;89;p18"/>
          <p:cNvSpPr txBox="1"/>
          <p:nvPr/>
        </p:nvSpPr>
        <p:spPr>
          <a:xfrm flipH="1">
            <a:off x="614362" y="1106850"/>
            <a:ext cx="11172825"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researchers would like to run the clinical trial on patients with systolic blood pressures between 140 and 180 mmHg. Suppose previously published studies suggest that the standard deviation of the patients’ blood pressures will be about 12 mmHg and the distribution of patient blood pressures will be approximately symmetric. </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If we had 100 patients per group in our study, what would be the approximate standard error for difference in sample means of the treatment and control groups?</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2" name="Google Shape;96;p19">
            <a:extLst>
              <a:ext uri="{FF2B5EF4-FFF2-40B4-BE49-F238E27FC236}">
                <a16:creationId xmlns:a16="http://schemas.microsoft.com/office/drawing/2014/main" id="{8F9E4D6C-64B4-85C0-8371-BCD33E206D82}"/>
              </a:ext>
            </a:extLst>
          </p:cNvPr>
          <p:cNvPicPr preferRelativeResize="0"/>
          <p:nvPr/>
        </p:nvPicPr>
        <p:blipFill>
          <a:blip r:embed="rId3">
            <a:alphaModFix/>
          </a:blip>
          <a:stretch>
            <a:fillRect/>
          </a:stretch>
        </p:blipFill>
        <p:spPr>
          <a:xfrm>
            <a:off x="4944301" y="4110962"/>
            <a:ext cx="3085274" cy="1024862"/>
          </a:xfrm>
          <a:prstGeom prst="rect">
            <a:avLst/>
          </a:prstGeom>
          <a:noFill/>
          <a:ln>
            <a:noFill/>
          </a:ln>
        </p:spPr>
      </p:pic>
      <p:pic>
        <p:nvPicPr>
          <p:cNvPr id="3" name="Picture 2" descr="A math equation with a square root&#10;&#10;Description automatically generated with medium confidence">
            <a:extLst>
              <a:ext uri="{FF2B5EF4-FFF2-40B4-BE49-F238E27FC236}">
                <a16:creationId xmlns:a16="http://schemas.microsoft.com/office/drawing/2014/main" id="{73500615-8378-D749-7CA4-AD752CA7F332}"/>
              </a:ext>
            </a:extLst>
          </p:cNvPr>
          <p:cNvPicPr>
            <a:picLocks noChangeAspect="1"/>
          </p:cNvPicPr>
          <p:nvPr/>
        </p:nvPicPr>
        <p:blipFill>
          <a:blip r:embed="rId4"/>
          <a:stretch>
            <a:fillRect/>
          </a:stretch>
        </p:blipFill>
        <p:spPr>
          <a:xfrm>
            <a:off x="1981200" y="3914775"/>
            <a:ext cx="2534445" cy="1328738"/>
          </a:xfrm>
          <a:prstGeom prst="rect">
            <a:avLst/>
          </a:prstGeom>
        </p:spPr>
      </p:pic>
    </p:spTree>
    <p:extLst>
      <p:ext uri="{BB962C8B-B14F-4D97-AF65-F5344CB8AC3E}">
        <p14:creationId xmlns:p14="http://schemas.microsoft.com/office/powerpoint/2010/main" val="1728280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dirty="0">
                <a:solidFill>
                  <a:schemeClr val="accent1"/>
                </a:solidFill>
                <a:latin typeface="Arial"/>
                <a:cs typeface="Arial"/>
                <a:sym typeface="Arial"/>
              </a:rPr>
              <a:t>Example - BP, minimum effect size required to reject </a:t>
            </a:r>
            <a:r>
              <a:rPr lang="en" sz="2400" b="1" i="1" kern="0" dirty="0">
                <a:solidFill>
                  <a:schemeClr val="accent1"/>
                </a:solidFill>
                <a:latin typeface="Arial"/>
                <a:cs typeface="Arial"/>
                <a:sym typeface="Arial"/>
              </a:rPr>
              <a:t>H</a:t>
            </a:r>
            <a:r>
              <a:rPr lang="en" sz="2400" b="1" i="1" kern="0" baseline="-25000" dirty="0">
                <a:solidFill>
                  <a:schemeClr val="accent1"/>
                </a:solidFill>
                <a:latin typeface="Arial"/>
                <a:cs typeface="Arial"/>
                <a:sym typeface="Arial"/>
              </a:rPr>
              <a:t>0</a:t>
            </a:r>
            <a:endParaRPr sz="2400" b="1" i="1" kern="0" baseline="-25000" dirty="0">
              <a:solidFill>
                <a:schemeClr val="accent1"/>
              </a:solidFill>
              <a:latin typeface="Arial"/>
              <a:cs typeface="Arial"/>
              <a:sym typeface="Arial"/>
            </a:endParaRPr>
          </a:p>
        </p:txBody>
      </p:sp>
      <p:sp>
        <p:nvSpPr>
          <p:cNvPr id="108" name="Google Shape;108;p21"/>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For what values of the difference between the observed averages of blood pressure in treatment and control groups (effect size) would we reject the null hypothesis at the 5% significance level?</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Find the cutoffs for the observed values that would cause us to reject the null hypothesis.   </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09" name="Google Shape;109;p21"/>
          <p:cNvPicPr preferRelativeResize="0"/>
          <p:nvPr/>
        </p:nvPicPr>
        <p:blipFill>
          <a:blip r:embed="rId3">
            <a:alphaModFix/>
          </a:blip>
          <a:stretch>
            <a:fillRect/>
          </a:stretch>
        </p:blipFill>
        <p:spPr>
          <a:xfrm>
            <a:off x="3207887" y="2447574"/>
            <a:ext cx="7840274" cy="2300300"/>
          </a:xfrm>
          <a:prstGeom prst="rect">
            <a:avLst/>
          </a:prstGeom>
          <a:noFill/>
          <a:ln>
            <a:noFill/>
          </a:ln>
        </p:spPr>
      </p:pic>
      <p:pic>
        <p:nvPicPr>
          <p:cNvPr id="2" name="Google Shape;96;p19">
            <a:extLst>
              <a:ext uri="{FF2B5EF4-FFF2-40B4-BE49-F238E27FC236}">
                <a16:creationId xmlns:a16="http://schemas.microsoft.com/office/drawing/2014/main" id="{F8EBCB21-B2C7-361A-D938-D332D896EE37}"/>
              </a:ext>
            </a:extLst>
          </p:cNvPr>
          <p:cNvPicPr preferRelativeResize="0"/>
          <p:nvPr/>
        </p:nvPicPr>
        <p:blipFill>
          <a:blip r:embed="rId4">
            <a:alphaModFix/>
          </a:blip>
          <a:stretch>
            <a:fillRect/>
          </a:stretch>
        </p:blipFill>
        <p:spPr>
          <a:xfrm>
            <a:off x="122613" y="2447574"/>
            <a:ext cx="3085274" cy="10248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dirty="0">
                <a:solidFill>
                  <a:schemeClr val="accent1"/>
                </a:solidFill>
                <a:latin typeface="Arial"/>
                <a:cs typeface="Arial"/>
                <a:sym typeface="Arial"/>
              </a:rPr>
              <a:t>Example - BP, minimum effect size required to reject </a:t>
            </a:r>
            <a:r>
              <a:rPr lang="en" sz="2400" b="1" i="1" kern="0" dirty="0">
                <a:solidFill>
                  <a:schemeClr val="accent1"/>
                </a:solidFill>
                <a:latin typeface="Arial"/>
                <a:cs typeface="Arial"/>
                <a:sym typeface="Arial"/>
              </a:rPr>
              <a:t>H</a:t>
            </a:r>
            <a:r>
              <a:rPr lang="en" sz="2400" b="1" i="1" kern="0" baseline="-25000" dirty="0">
                <a:solidFill>
                  <a:schemeClr val="accent1"/>
                </a:solidFill>
                <a:latin typeface="Arial"/>
                <a:cs typeface="Arial"/>
                <a:sym typeface="Arial"/>
              </a:rPr>
              <a:t>0</a:t>
            </a:r>
            <a:endParaRPr sz="2400" b="1" i="1" kern="0" baseline="-25000" dirty="0">
              <a:solidFill>
                <a:schemeClr val="accent1"/>
              </a:solidFill>
              <a:latin typeface="Arial"/>
              <a:cs typeface="Arial"/>
              <a:sym typeface="Arial"/>
            </a:endParaRPr>
          </a:p>
        </p:txBody>
      </p:sp>
      <p:sp>
        <p:nvSpPr>
          <p:cNvPr id="115" name="Google Shape;115;p22"/>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For what values of the difference between the observed averages of blood pressure in treatment and control groups (effect size) would we reject the null hypothesis at the 5% significance level?</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50000"/>
              </a:lnSpc>
              <a:buClr>
                <a:srgbClr val="000000"/>
              </a:buClr>
            </a:pPr>
            <a:r>
              <a:rPr lang="en" sz="2200" kern="0" dirty="0">
                <a:latin typeface="Arial"/>
                <a:cs typeface="Arial"/>
                <a:sym typeface="Arial"/>
              </a:rPr>
              <a:t>The difference should be at least</a:t>
            </a:r>
            <a:endParaRPr sz="2200" kern="0" dirty="0">
              <a:latin typeface="Arial"/>
              <a:cs typeface="Arial"/>
              <a:sym typeface="Arial"/>
            </a:endParaRPr>
          </a:p>
          <a:p>
            <a:pPr algn="ctr" defTabSz="914400">
              <a:lnSpc>
                <a:spcPct val="150000"/>
              </a:lnSpc>
              <a:buClr>
                <a:srgbClr val="000000"/>
              </a:buClr>
            </a:pPr>
            <a:r>
              <a:rPr lang="en" sz="2200" kern="0" dirty="0">
                <a:latin typeface="Arial"/>
                <a:cs typeface="Arial"/>
                <a:sym typeface="Arial"/>
              </a:rPr>
              <a:t>1.96 * 1.70 = 3.332</a:t>
            </a:r>
            <a:endParaRPr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or at most </a:t>
            </a:r>
            <a:endParaRPr sz="2200" kern="0" dirty="0">
              <a:latin typeface="Arial"/>
              <a:cs typeface="Arial"/>
              <a:sym typeface="Arial"/>
            </a:endParaRPr>
          </a:p>
          <a:p>
            <a:pPr algn="ctr" defTabSz="914400">
              <a:lnSpc>
                <a:spcPct val="115000"/>
              </a:lnSpc>
              <a:buClr>
                <a:srgbClr val="000000"/>
              </a:buClr>
            </a:pPr>
            <a:r>
              <a:rPr lang="en" sz="2200" kern="0" dirty="0">
                <a:latin typeface="Arial"/>
                <a:cs typeface="Arial"/>
                <a:sym typeface="Arial"/>
              </a:rPr>
              <a:t>-1.96 * 1.70 = -3.332</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2" name="Google Shape;109;p21">
            <a:extLst>
              <a:ext uri="{FF2B5EF4-FFF2-40B4-BE49-F238E27FC236}">
                <a16:creationId xmlns:a16="http://schemas.microsoft.com/office/drawing/2014/main" id="{33809B52-4A79-0F92-0A7D-4C3C2EE985E1}"/>
              </a:ext>
            </a:extLst>
          </p:cNvPr>
          <p:cNvPicPr preferRelativeResize="0"/>
          <p:nvPr/>
        </p:nvPicPr>
        <p:blipFill>
          <a:blip r:embed="rId3">
            <a:alphaModFix/>
          </a:blip>
          <a:stretch>
            <a:fillRect/>
          </a:stretch>
        </p:blipFill>
        <p:spPr>
          <a:xfrm>
            <a:off x="3207887" y="2447574"/>
            <a:ext cx="7840274" cy="2300300"/>
          </a:xfrm>
          <a:prstGeom prst="rect">
            <a:avLst/>
          </a:prstGeom>
          <a:noFill/>
          <a:ln>
            <a:noFill/>
          </a:ln>
        </p:spPr>
      </p:pic>
      <p:pic>
        <p:nvPicPr>
          <p:cNvPr id="3" name="Google Shape;96;p19">
            <a:extLst>
              <a:ext uri="{FF2B5EF4-FFF2-40B4-BE49-F238E27FC236}">
                <a16:creationId xmlns:a16="http://schemas.microsoft.com/office/drawing/2014/main" id="{664B089D-9A55-E26D-69FB-DF93F8416EA6}"/>
              </a:ext>
            </a:extLst>
          </p:cNvPr>
          <p:cNvPicPr preferRelativeResize="0"/>
          <p:nvPr/>
        </p:nvPicPr>
        <p:blipFill>
          <a:blip r:embed="rId4">
            <a:alphaModFix/>
          </a:blip>
          <a:stretch>
            <a:fillRect/>
          </a:stretch>
        </p:blipFill>
        <p:spPr>
          <a:xfrm>
            <a:off x="122613" y="2447574"/>
            <a:ext cx="3085274" cy="10248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dirty="0">
                <a:solidFill>
                  <a:schemeClr val="accent1"/>
                </a:solidFill>
                <a:latin typeface="Arial"/>
                <a:cs typeface="Arial"/>
                <a:sym typeface="Arial"/>
              </a:rPr>
              <a:t>Example - BP, power</a:t>
            </a:r>
            <a:endParaRPr sz="2400" b="1" i="1" kern="0" baseline="-25000" dirty="0">
              <a:solidFill>
                <a:schemeClr val="accent1"/>
              </a:solidFill>
              <a:latin typeface="Arial"/>
              <a:cs typeface="Arial"/>
              <a:sym typeface="Arial"/>
            </a:endParaRPr>
          </a:p>
        </p:txBody>
      </p:sp>
      <p:sp>
        <p:nvSpPr>
          <p:cNvPr id="128" name="Google Shape;128;p24"/>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29" name="Google Shape;129;p24"/>
          <p:cNvPicPr preferRelativeResize="0"/>
          <p:nvPr/>
        </p:nvPicPr>
        <p:blipFill>
          <a:blip r:embed="rId3">
            <a:alphaModFix/>
          </a:blip>
          <a:stretch>
            <a:fillRect/>
          </a:stretch>
        </p:blipFill>
        <p:spPr>
          <a:xfrm>
            <a:off x="3063024" y="2778512"/>
            <a:ext cx="7354224" cy="2131075"/>
          </a:xfrm>
          <a:prstGeom prst="rect">
            <a:avLst/>
          </a:prstGeom>
          <a:noFill/>
          <a:ln>
            <a:noFill/>
          </a:ln>
        </p:spPr>
      </p:pic>
      <p:sp>
        <p:nvSpPr>
          <p:cNvPr id="3" name="Freeform 2">
            <a:extLst>
              <a:ext uri="{FF2B5EF4-FFF2-40B4-BE49-F238E27FC236}">
                <a16:creationId xmlns:a16="http://schemas.microsoft.com/office/drawing/2014/main" id="{5F8B387E-9A50-0714-B126-467C1954F995}"/>
              </a:ext>
            </a:extLst>
          </p:cNvPr>
          <p:cNvSpPr/>
          <p:nvPr/>
        </p:nvSpPr>
        <p:spPr>
          <a:xfrm>
            <a:off x="3764795" y="2973859"/>
            <a:ext cx="1573427" cy="1243914"/>
          </a:xfrm>
          <a:custGeom>
            <a:avLst/>
            <a:gdLst>
              <a:gd name="connsiteX0" fmla="*/ 1573427 w 1573427"/>
              <a:gd name="connsiteY0" fmla="*/ 0 h 1243914"/>
              <a:gd name="connsiteX1" fmla="*/ 1573427 w 1573427"/>
              <a:gd name="connsiteY1" fmla="*/ 1243914 h 1243914"/>
              <a:gd name="connsiteX2" fmla="*/ 0 w 1573427"/>
              <a:gd name="connsiteY2" fmla="*/ 1227438 h 1243914"/>
              <a:gd name="connsiteX3" fmla="*/ 0 w 1573427"/>
              <a:gd name="connsiteY3" fmla="*/ 1227438 h 1243914"/>
              <a:gd name="connsiteX4" fmla="*/ 123568 w 1573427"/>
              <a:gd name="connsiteY4" fmla="*/ 1210963 h 1243914"/>
              <a:gd name="connsiteX5" fmla="*/ 148282 w 1573427"/>
              <a:gd name="connsiteY5" fmla="*/ 1202725 h 1243914"/>
              <a:gd name="connsiteX6" fmla="*/ 181233 w 1573427"/>
              <a:gd name="connsiteY6" fmla="*/ 1194487 h 1243914"/>
              <a:gd name="connsiteX7" fmla="*/ 271849 w 1573427"/>
              <a:gd name="connsiteY7" fmla="*/ 1169773 h 1243914"/>
              <a:gd name="connsiteX8" fmla="*/ 296563 w 1573427"/>
              <a:gd name="connsiteY8" fmla="*/ 1161536 h 1243914"/>
              <a:gd name="connsiteX9" fmla="*/ 321276 w 1573427"/>
              <a:gd name="connsiteY9" fmla="*/ 1145060 h 1243914"/>
              <a:gd name="connsiteX10" fmla="*/ 370703 w 1573427"/>
              <a:gd name="connsiteY10" fmla="*/ 1128584 h 1243914"/>
              <a:gd name="connsiteX11" fmla="*/ 395417 w 1573427"/>
              <a:gd name="connsiteY11" fmla="*/ 1120346 h 1243914"/>
              <a:gd name="connsiteX12" fmla="*/ 461319 w 1573427"/>
              <a:gd name="connsiteY12" fmla="*/ 1103871 h 1243914"/>
              <a:gd name="connsiteX13" fmla="*/ 510746 w 1573427"/>
              <a:gd name="connsiteY13" fmla="*/ 1087395 h 1243914"/>
              <a:gd name="connsiteX14" fmla="*/ 535460 w 1573427"/>
              <a:gd name="connsiteY14" fmla="*/ 1079157 h 1243914"/>
              <a:gd name="connsiteX15" fmla="*/ 584887 w 1573427"/>
              <a:gd name="connsiteY15" fmla="*/ 1046206 h 1243914"/>
              <a:gd name="connsiteX16" fmla="*/ 642552 w 1573427"/>
              <a:gd name="connsiteY16" fmla="*/ 1013255 h 1243914"/>
              <a:gd name="connsiteX17" fmla="*/ 691979 w 1573427"/>
              <a:gd name="connsiteY17" fmla="*/ 996779 h 1243914"/>
              <a:gd name="connsiteX18" fmla="*/ 716692 w 1573427"/>
              <a:gd name="connsiteY18" fmla="*/ 988541 h 1243914"/>
              <a:gd name="connsiteX19" fmla="*/ 741406 w 1573427"/>
              <a:gd name="connsiteY19" fmla="*/ 972065 h 1243914"/>
              <a:gd name="connsiteX20" fmla="*/ 757882 w 1573427"/>
              <a:gd name="connsiteY20" fmla="*/ 947352 h 1243914"/>
              <a:gd name="connsiteX21" fmla="*/ 782595 w 1573427"/>
              <a:gd name="connsiteY21" fmla="*/ 930876 h 1243914"/>
              <a:gd name="connsiteX22" fmla="*/ 832022 w 1573427"/>
              <a:gd name="connsiteY22" fmla="*/ 848498 h 1243914"/>
              <a:gd name="connsiteX23" fmla="*/ 856736 w 1573427"/>
              <a:gd name="connsiteY23" fmla="*/ 823784 h 1243914"/>
              <a:gd name="connsiteX24" fmla="*/ 930876 w 1573427"/>
              <a:gd name="connsiteY24" fmla="*/ 757882 h 1243914"/>
              <a:gd name="connsiteX25" fmla="*/ 955590 w 1573427"/>
              <a:gd name="connsiteY25" fmla="*/ 708455 h 1243914"/>
              <a:gd name="connsiteX26" fmla="*/ 972065 w 1573427"/>
              <a:gd name="connsiteY26" fmla="*/ 683741 h 1243914"/>
              <a:gd name="connsiteX27" fmla="*/ 980303 w 1573427"/>
              <a:gd name="connsiteY27" fmla="*/ 659027 h 1243914"/>
              <a:gd name="connsiteX28" fmla="*/ 996779 w 1573427"/>
              <a:gd name="connsiteY28" fmla="*/ 634314 h 1243914"/>
              <a:gd name="connsiteX29" fmla="*/ 1046206 w 1573427"/>
              <a:gd name="connsiteY29" fmla="*/ 560173 h 1243914"/>
              <a:gd name="connsiteX30" fmla="*/ 1054444 w 1573427"/>
              <a:gd name="connsiteY30" fmla="*/ 535460 h 1243914"/>
              <a:gd name="connsiteX31" fmla="*/ 1079157 w 1573427"/>
              <a:gd name="connsiteY31" fmla="*/ 510746 h 1243914"/>
              <a:gd name="connsiteX32" fmla="*/ 1095633 w 1573427"/>
              <a:gd name="connsiteY32" fmla="*/ 486033 h 1243914"/>
              <a:gd name="connsiteX33" fmla="*/ 1120346 w 1573427"/>
              <a:gd name="connsiteY33" fmla="*/ 461319 h 1243914"/>
              <a:gd name="connsiteX34" fmla="*/ 1153298 w 1573427"/>
              <a:gd name="connsiteY34" fmla="*/ 411892 h 1243914"/>
              <a:gd name="connsiteX35" fmla="*/ 1169773 w 1573427"/>
              <a:gd name="connsiteY35" fmla="*/ 387179 h 1243914"/>
              <a:gd name="connsiteX36" fmla="*/ 1219200 w 1573427"/>
              <a:gd name="connsiteY36" fmla="*/ 337752 h 1243914"/>
              <a:gd name="connsiteX37" fmla="*/ 1243914 w 1573427"/>
              <a:gd name="connsiteY37" fmla="*/ 313038 h 1243914"/>
              <a:gd name="connsiteX38" fmla="*/ 1268627 w 1573427"/>
              <a:gd name="connsiteY38" fmla="*/ 296563 h 1243914"/>
              <a:gd name="connsiteX39" fmla="*/ 1318055 w 1573427"/>
              <a:gd name="connsiteY39" fmla="*/ 255373 h 1243914"/>
              <a:gd name="connsiteX40" fmla="*/ 1334530 w 1573427"/>
              <a:gd name="connsiteY40" fmla="*/ 230660 h 1243914"/>
              <a:gd name="connsiteX41" fmla="*/ 1383957 w 1573427"/>
              <a:gd name="connsiteY41" fmla="*/ 189471 h 1243914"/>
              <a:gd name="connsiteX42" fmla="*/ 1425146 w 1573427"/>
              <a:gd name="connsiteY42" fmla="*/ 148282 h 1243914"/>
              <a:gd name="connsiteX43" fmla="*/ 1449860 w 1573427"/>
              <a:gd name="connsiteY43" fmla="*/ 123568 h 1243914"/>
              <a:gd name="connsiteX44" fmla="*/ 1474573 w 1573427"/>
              <a:gd name="connsiteY44" fmla="*/ 115330 h 1243914"/>
              <a:gd name="connsiteX45" fmla="*/ 1499287 w 1573427"/>
              <a:gd name="connsiteY45" fmla="*/ 98855 h 1243914"/>
              <a:gd name="connsiteX46" fmla="*/ 1515763 w 1573427"/>
              <a:gd name="connsiteY46" fmla="*/ 74141 h 1243914"/>
              <a:gd name="connsiteX47" fmla="*/ 1565190 w 1573427"/>
              <a:gd name="connsiteY47" fmla="*/ 41190 h 1243914"/>
              <a:gd name="connsiteX48" fmla="*/ 1573427 w 1573427"/>
              <a:gd name="connsiteY48" fmla="*/ 0 h 124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73427" h="1243914">
                <a:moveTo>
                  <a:pt x="1573427" y="0"/>
                </a:moveTo>
                <a:lnTo>
                  <a:pt x="1573427" y="1243914"/>
                </a:lnTo>
                <a:lnTo>
                  <a:pt x="0" y="1227438"/>
                </a:lnTo>
                <a:lnTo>
                  <a:pt x="0" y="1227438"/>
                </a:lnTo>
                <a:cubicBezTo>
                  <a:pt x="35681" y="1223473"/>
                  <a:pt x="86599" y="1219178"/>
                  <a:pt x="123568" y="1210963"/>
                </a:cubicBezTo>
                <a:cubicBezTo>
                  <a:pt x="132045" y="1209079"/>
                  <a:pt x="139933" y="1205111"/>
                  <a:pt x="148282" y="1202725"/>
                </a:cubicBezTo>
                <a:cubicBezTo>
                  <a:pt x="159168" y="1199615"/>
                  <a:pt x="170181" y="1196943"/>
                  <a:pt x="181233" y="1194487"/>
                </a:cubicBezTo>
                <a:cubicBezTo>
                  <a:pt x="251105" y="1178960"/>
                  <a:pt x="194685" y="1195494"/>
                  <a:pt x="271849" y="1169773"/>
                </a:cubicBezTo>
                <a:lnTo>
                  <a:pt x="296563" y="1161536"/>
                </a:lnTo>
                <a:cubicBezTo>
                  <a:pt x="304801" y="1156044"/>
                  <a:pt x="312229" y="1149081"/>
                  <a:pt x="321276" y="1145060"/>
                </a:cubicBezTo>
                <a:cubicBezTo>
                  <a:pt x="337146" y="1138006"/>
                  <a:pt x="354227" y="1134076"/>
                  <a:pt x="370703" y="1128584"/>
                </a:cubicBezTo>
                <a:cubicBezTo>
                  <a:pt x="378941" y="1125838"/>
                  <a:pt x="386993" y="1122452"/>
                  <a:pt x="395417" y="1120346"/>
                </a:cubicBezTo>
                <a:cubicBezTo>
                  <a:pt x="417384" y="1114854"/>
                  <a:pt x="439838" y="1111032"/>
                  <a:pt x="461319" y="1103871"/>
                </a:cubicBezTo>
                <a:lnTo>
                  <a:pt x="510746" y="1087395"/>
                </a:lnTo>
                <a:lnTo>
                  <a:pt x="535460" y="1079157"/>
                </a:lnTo>
                <a:cubicBezTo>
                  <a:pt x="582309" y="1032308"/>
                  <a:pt x="537198" y="1070051"/>
                  <a:pt x="584887" y="1046206"/>
                </a:cubicBezTo>
                <a:cubicBezTo>
                  <a:pt x="644339" y="1016479"/>
                  <a:pt x="570329" y="1042144"/>
                  <a:pt x="642552" y="1013255"/>
                </a:cubicBezTo>
                <a:cubicBezTo>
                  <a:pt x="658677" y="1006805"/>
                  <a:pt x="675503" y="1002271"/>
                  <a:pt x="691979" y="996779"/>
                </a:cubicBezTo>
                <a:cubicBezTo>
                  <a:pt x="700217" y="994033"/>
                  <a:pt x="709467" y="993358"/>
                  <a:pt x="716692" y="988541"/>
                </a:cubicBezTo>
                <a:lnTo>
                  <a:pt x="741406" y="972065"/>
                </a:lnTo>
                <a:cubicBezTo>
                  <a:pt x="746898" y="963827"/>
                  <a:pt x="750881" y="954353"/>
                  <a:pt x="757882" y="947352"/>
                </a:cubicBezTo>
                <a:cubicBezTo>
                  <a:pt x="764883" y="940351"/>
                  <a:pt x="776257" y="938482"/>
                  <a:pt x="782595" y="930876"/>
                </a:cubicBezTo>
                <a:cubicBezTo>
                  <a:pt x="847592" y="852879"/>
                  <a:pt x="728300" y="952220"/>
                  <a:pt x="832022" y="848498"/>
                </a:cubicBezTo>
                <a:cubicBezTo>
                  <a:pt x="840260" y="840260"/>
                  <a:pt x="847786" y="831242"/>
                  <a:pt x="856736" y="823784"/>
                </a:cubicBezTo>
                <a:cubicBezTo>
                  <a:pt x="893879" y="792831"/>
                  <a:pt x="890821" y="817965"/>
                  <a:pt x="930876" y="757882"/>
                </a:cubicBezTo>
                <a:cubicBezTo>
                  <a:pt x="978089" y="687063"/>
                  <a:pt x="921488" y="776660"/>
                  <a:pt x="955590" y="708455"/>
                </a:cubicBezTo>
                <a:cubicBezTo>
                  <a:pt x="960018" y="699600"/>
                  <a:pt x="967637" y="692596"/>
                  <a:pt x="972065" y="683741"/>
                </a:cubicBezTo>
                <a:cubicBezTo>
                  <a:pt x="975948" y="675974"/>
                  <a:pt x="976420" y="666794"/>
                  <a:pt x="980303" y="659027"/>
                </a:cubicBezTo>
                <a:cubicBezTo>
                  <a:pt x="984731" y="650172"/>
                  <a:pt x="991867" y="642910"/>
                  <a:pt x="996779" y="634314"/>
                </a:cubicBezTo>
                <a:cubicBezTo>
                  <a:pt x="1033291" y="570421"/>
                  <a:pt x="988156" y="632738"/>
                  <a:pt x="1046206" y="560173"/>
                </a:cubicBezTo>
                <a:cubicBezTo>
                  <a:pt x="1048952" y="551935"/>
                  <a:pt x="1049627" y="542685"/>
                  <a:pt x="1054444" y="535460"/>
                </a:cubicBezTo>
                <a:cubicBezTo>
                  <a:pt x="1060906" y="525767"/>
                  <a:pt x="1071699" y="519696"/>
                  <a:pt x="1079157" y="510746"/>
                </a:cubicBezTo>
                <a:cubicBezTo>
                  <a:pt x="1085495" y="503140"/>
                  <a:pt x="1089295" y="493639"/>
                  <a:pt x="1095633" y="486033"/>
                </a:cubicBezTo>
                <a:cubicBezTo>
                  <a:pt x="1103091" y="477083"/>
                  <a:pt x="1113194" y="470515"/>
                  <a:pt x="1120346" y="461319"/>
                </a:cubicBezTo>
                <a:cubicBezTo>
                  <a:pt x="1132503" y="445689"/>
                  <a:pt x="1142314" y="428368"/>
                  <a:pt x="1153298" y="411892"/>
                </a:cubicBezTo>
                <a:cubicBezTo>
                  <a:pt x="1158790" y="403654"/>
                  <a:pt x="1162772" y="394180"/>
                  <a:pt x="1169773" y="387179"/>
                </a:cubicBezTo>
                <a:lnTo>
                  <a:pt x="1219200" y="337752"/>
                </a:lnTo>
                <a:cubicBezTo>
                  <a:pt x="1227438" y="329514"/>
                  <a:pt x="1234220" y="319500"/>
                  <a:pt x="1243914" y="313038"/>
                </a:cubicBezTo>
                <a:cubicBezTo>
                  <a:pt x="1252152" y="307546"/>
                  <a:pt x="1261021" y="302901"/>
                  <a:pt x="1268627" y="296563"/>
                </a:cubicBezTo>
                <a:cubicBezTo>
                  <a:pt x="1332058" y="243704"/>
                  <a:pt x="1256694" y="296280"/>
                  <a:pt x="1318055" y="255373"/>
                </a:cubicBezTo>
                <a:cubicBezTo>
                  <a:pt x="1323547" y="247135"/>
                  <a:pt x="1327529" y="237661"/>
                  <a:pt x="1334530" y="230660"/>
                </a:cubicBezTo>
                <a:cubicBezTo>
                  <a:pt x="1399328" y="165862"/>
                  <a:pt x="1316483" y="270440"/>
                  <a:pt x="1383957" y="189471"/>
                </a:cubicBezTo>
                <a:cubicBezTo>
                  <a:pt x="1438877" y="123567"/>
                  <a:pt x="1359245" y="203200"/>
                  <a:pt x="1425146" y="148282"/>
                </a:cubicBezTo>
                <a:cubicBezTo>
                  <a:pt x="1434096" y="140824"/>
                  <a:pt x="1440166" y="130031"/>
                  <a:pt x="1449860" y="123568"/>
                </a:cubicBezTo>
                <a:cubicBezTo>
                  <a:pt x="1457085" y="118751"/>
                  <a:pt x="1466806" y="119213"/>
                  <a:pt x="1474573" y="115330"/>
                </a:cubicBezTo>
                <a:cubicBezTo>
                  <a:pt x="1483428" y="110902"/>
                  <a:pt x="1491049" y="104347"/>
                  <a:pt x="1499287" y="98855"/>
                </a:cubicBezTo>
                <a:cubicBezTo>
                  <a:pt x="1504779" y="90617"/>
                  <a:pt x="1508312" y="80661"/>
                  <a:pt x="1515763" y="74141"/>
                </a:cubicBezTo>
                <a:cubicBezTo>
                  <a:pt x="1530665" y="61102"/>
                  <a:pt x="1551189" y="55192"/>
                  <a:pt x="1565190" y="41190"/>
                </a:cubicBezTo>
                <a:lnTo>
                  <a:pt x="1573427" y="0"/>
                </a:lnTo>
                <a:close/>
              </a:path>
            </a:pathLst>
          </a:custGeom>
          <a:solidFill>
            <a:srgbClr val="0C5A29">
              <a:alpha val="1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D72986-AC8C-9D09-AF50-524B860276CF}"/>
              </a:ext>
            </a:extLst>
          </p:cNvPr>
          <p:cNvSpPr txBox="1"/>
          <p:nvPr/>
        </p:nvSpPr>
        <p:spPr>
          <a:xfrm rot="3190508">
            <a:off x="5050117" y="4513770"/>
            <a:ext cx="840239" cy="369332"/>
          </a:xfrm>
          <a:prstGeom prst="rect">
            <a:avLst/>
          </a:prstGeom>
          <a:solidFill>
            <a:schemeClr val="bg1"/>
          </a:solidFill>
        </p:spPr>
        <p:txBody>
          <a:bodyPr wrap="square" rtlCol="0">
            <a:spAutoFit/>
          </a:bodyPr>
          <a:lstStyle/>
          <a:p>
            <a:r>
              <a:rPr lang="en-US" dirty="0"/>
              <a:t>-3.332</a:t>
            </a:r>
          </a:p>
        </p:txBody>
      </p:sp>
      <p:sp>
        <p:nvSpPr>
          <p:cNvPr id="5" name="TextBox 4">
            <a:extLst>
              <a:ext uri="{FF2B5EF4-FFF2-40B4-BE49-F238E27FC236}">
                <a16:creationId xmlns:a16="http://schemas.microsoft.com/office/drawing/2014/main" id="{EF4CEAA7-88B5-F4EA-C451-83D479E6371F}"/>
              </a:ext>
            </a:extLst>
          </p:cNvPr>
          <p:cNvSpPr txBox="1"/>
          <p:nvPr/>
        </p:nvSpPr>
        <p:spPr>
          <a:xfrm rot="3190508">
            <a:off x="7405933" y="4513769"/>
            <a:ext cx="840239" cy="369332"/>
          </a:xfrm>
          <a:prstGeom prst="rect">
            <a:avLst/>
          </a:prstGeom>
          <a:solidFill>
            <a:schemeClr val="bg1"/>
          </a:solidFill>
        </p:spPr>
        <p:txBody>
          <a:bodyPr wrap="square" rtlCol="0">
            <a:spAutoFit/>
          </a:bodyPr>
          <a:lstStyle/>
          <a:p>
            <a:r>
              <a:rPr lang="en-US" dirty="0"/>
              <a:t>3.332</a:t>
            </a:r>
          </a:p>
        </p:txBody>
      </p:sp>
      <p:sp>
        <p:nvSpPr>
          <p:cNvPr id="6" name="TextBox 5">
            <a:extLst>
              <a:ext uri="{FF2B5EF4-FFF2-40B4-BE49-F238E27FC236}">
                <a16:creationId xmlns:a16="http://schemas.microsoft.com/office/drawing/2014/main" id="{0B14201F-E0E5-7009-8E30-E563ADC069CA}"/>
              </a:ext>
            </a:extLst>
          </p:cNvPr>
          <p:cNvSpPr txBox="1"/>
          <p:nvPr/>
        </p:nvSpPr>
        <p:spPr>
          <a:xfrm>
            <a:off x="4907366" y="3646299"/>
            <a:ext cx="326486" cy="369332"/>
          </a:xfrm>
          <a:prstGeom prst="rect">
            <a:avLst/>
          </a:prstGeom>
          <a:noFill/>
        </p:spPr>
        <p:txBody>
          <a:bodyPr wrap="square" rtlCol="0">
            <a:spAutoFit/>
          </a:bodyPr>
          <a:lstStyle/>
          <a:p>
            <a:r>
              <a:rPr lang="en-US" dirty="0">
                <a:solidFill>
                  <a:srgbClr val="C00000"/>
                </a:solidFill>
              </a:rPr>
              <a:t>?</a:t>
            </a:r>
          </a:p>
        </p:txBody>
      </p:sp>
      <p:pic>
        <p:nvPicPr>
          <p:cNvPr id="7" name="Google Shape;96;p19">
            <a:extLst>
              <a:ext uri="{FF2B5EF4-FFF2-40B4-BE49-F238E27FC236}">
                <a16:creationId xmlns:a16="http://schemas.microsoft.com/office/drawing/2014/main" id="{06001349-359D-0767-73FD-31FC1EA15B16}"/>
              </a:ext>
            </a:extLst>
          </p:cNvPr>
          <p:cNvPicPr preferRelativeResize="0"/>
          <p:nvPr/>
        </p:nvPicPr>
        <p:blipFill>
          <a:blip r:embed="rId4">
            <a:alphaModFix/>
          </a:blip>
          <a:stretch>
            <a:fillRect/>
          </a:stretch>
        </p:blipFill>
        <p:spPr>
          <a:xfrm>
            <a:off x="171990" y="2778512"/>
            <a:ext cx="3085274" cy="10248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dirty="0">
                <a:solidFill>
                  <a:schemeClr val="accent1"/>
                </a:solidFill>
                <a:latin typeface="Arial"/>
                <a:cs typeface="Arial"/>
                <a:sym typeface="Arial"/>
              </a:rPr>
              <a:t>Example - BP, power</a:t>
            </a:r>
            <a:endParaRPr sz="2400" b="1" i="1" kern="0" baseline="-25000" dirty="0">
              <a:solidFill>
                <a:schemeClr val="accent1"/>
              </a:solidFill>
              <a:latin typeface="Arial"/>
              <a:cs typeface="Arial"/>
              <a:sym typeface="Arial"/>
            </a:endParaRPr>
          </a:p>
        </p:txBody>
      </p:sp>
      <p:sp>
        <p:nvSpPr>
          <p:cNvPr id="128" name="Google Shape;128;p24"/>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Suppose that the company researchers care about finding any effect on blood pressure that is 3 mmHg or larger vs the standard medication. What is the power of the test that can detect this effect?</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p:pic>
        <p:nvPicPr>
          <p:cNvPr id="129" name="Google Shape;129;p24"/>
          <p:cNvPicPr preferRelativeResize="0"/>
          <p:nvPr/>
        </p:nvPicPr>
        <p:blipFill>
          <a:blip r:embed="rId3">
            <a:alphaModFix/>
          </a:blip>
          <a:stretch>
            <a:fillRect/>
          </a:stretch>
        </p:blipFill>
        <p:spPr>
          <a:xfrm>
            <a:off x="3063024" y="2778512"/>
            <a:ext cx="7354224" cy="2131075"/>
          </a:xfrm>
          <a:prstGeom prst="rect">
            <a:avLst/>
          </a:prstGeom>
          <a:noFill/>
          <a:ln>
            <a:noFill/>
          </a:ln>
        </p:spPr>
      </p:pic>
      <p:sp>
        <p:nvSpPr>
          <p:cNvPr id="3" name="Freeform 2">
            <a:extLst>
              <a:ext uri="{FF2B5EF4-FFF2-40B4-BE49-F238E27FC236}">
                <a16:creationId xmlns:a16="http://schemas.microsoft.com/office/drawing/2014/main" id="{5F8B387E-9A50-0714-B126-467C1954F995}"/>
              </a:ext>
            </a:extLst>
          </p:cNvPr>
          <p:cNvSpPr/>
          <p:nvPr/>
        </p:nvSpPr>
        <p:spPr>
          <a:xfrm>
            <a:off x="3764795" y="2973859"/>
            <a:ext cx="1573427" cy="1243914"/>
          </a:xfrm>
          <a:custGeom>
            <a:avLst/>
            <a:gdLst>
              <a:gd name="connsiteX0" fmla="*/ 1573427 w 1573427"/>
              <a:gd name="connsiteY0" fmla="*/ 0 h 1243914"/>
              <a:gd name="connsiteX1" fmla="*/ 1573427 w 1573427"/>
              <a:gd name="connsiteY1" fmla="*/ 1243914 h 1243914"/>
              <a:gd name="connsiteX2" fmla="*/ 0 w 1573427"/>
              <a:gd name="connsiteY2" fmla="*/ 1227438 h 1243914"/>
              <a:gd name="connsiteX3" fmla="*/ 0 w 1573427"/>
              <a:gd name="connsiteY3" fmla="*/ 1227438 h 1243914"/>
              <a:gd name="connsiteX4" fmla="*/ 123568 w 1573427"/>
              <a:gd name="connsiteY4" fmla="*/ 1210963 h 1243914"/>
              <a:gd name="connsiteX5" fmla="*/ 148282 w 1573427"/>
              <a:gd name="connsiteY5" fmla="*/ 1202725 h 1243914"/>
              <a:gd name="connsiteX6" fmla="*/ 181233 w 1573427"/>
              <a:gd name="connsiteY6" fmla="*/ 1194487 h 1243914"/>
              <a:gd name="connsiteX7" fmla="*/ 271849 w 1573427"/>
              <a:gd name="connsiteY7" fmla="*/ 1169773 h 1243914"/>
              <a:gd name="connsiteX8" fmla="*/ 296563 w 1573427"/>
              <a:gd name="connsiteY8" fmla="*/ 1161536 h 1243914"/>
              <a:gd name="connsiteX9" fmla="*/ 321276 w 1573427"/>
              <a:gd name="connsiteY9" fmla="*/ 1145060 h 1243914"/>
              <a:gd name="connsiteX10" fmla="*/ 370703 w 1573427"/>
              <a:gd name="connsiteY10" fmla="*/ 1128584 h 1243914"/>
              <a:gd name="connsiteX11" fmla="*/ 395417 w 1573427"/>
              <a:gd name="connsiteY11" fmla="*/ 1120346 h 1243914"/>
              <a:gd name="connsiteX12" fmla="*/ 461319 w 1573427"/>
              <a:gd name="connsiteY12" fmla="*/ 1103871 h 1243914"/>
              <a:gd name="connsiteX13" fmla="*/ 510746 w 1573427"/>
              <a:gd name="connsiteY13" fmla="*/ 1087395 h 1243914"/>
              <a:gd name="connsiteX14" fmla="*/ 535460 w 1573427"/>
              <a:gd name="connsiteY14" fmla="*/ 1079157 h 1243914"/>
              <a:gd name="connsiteX15" fmla="*/ 584887 w 1573427"/>
              <a:gd name="connsiteY15" fmla="*/ 1046206 h 1243914"/>
              <a:gd name="connsiteX16" fmla="*/ 642552 w 1573427"/>
              <a:gd name="connsiteY16" fmla="*/ 1013255 h 1243914"/>
              <a:gd name="connsiteX17" fmla="*/ 691979 w 1573427"/>
              <a:gd name="connsiteY17" fmla="*/ 996779 h 1243914"/>
              <a:gd name="connsiteX18" fmla="*/ 716692 w 1573427"/>
              <a:gd name="connsiteY18" fmla="*/ 988541 h 1243914"/>
              <a:gd name="connsiteX19" fmla="*/ 741406 w 1573427"/>
              <a:gd name="connsiteY19" fmla="*/ 972065 h 1243914"/>
              <a:gd name="connsiteX20" fmla="*/ 757882 w 1573427"/>
              <a:gd name="connsiteY20" fmla="*/ 947352 h 1243914"/>
              <a:gd name="connsiteX21" fmla="*/ 782595 w 1573427"/>
              <a:gd name="connsiteY21" fmla="*/ 930876 h 1243914"/>
              <a:gd name="connsiteX22" fmla="*/ 832022 w 1573427"/>
              <a:gd name="connsiteY22" fmla="*/ 848498 h 1243914"/>
              <a:gd name="connsiteX23" fmla="*/ 856736 w 1573427"/>
              <a:gd name="connsiteY23" fmla="*/ 823784 h 1243914"/>
              <a:gd name="connsiteX24" fmla="*/ 930876 w 1573427"/>
              <a:gd name="connsiteY24" fmla="*/ 757882 h 1243914"/>
              <a:gd name="connsiteX25" fmla="*/ 955590 w 1573427"/>
              <a:gd name="connsiteY25" fmla="*/ 708455 h 1243914"/>
              <a:gd name="connsiteX26" fmla="*/ 972065 w 1573427"/>
              <a:gd name="connsiteY26" fmla="*/ 683741 h 1243914"/>
              <a:gd name="connsiteX27" fmla="*/ 980303 w 1573427"/>
              <a:gd name="connsiteY27" fmla="*/ 659027 h 1243914"/>
              <a:gd name="connsiteX28" fmla="*/ 996779 w 1573427"/>
              <a:gd name="connsiteY28" fmla="*/ 634314 h 1243914"/>
              <a:gd name="connsiteX29" fmla="*/ 1046206 w 1573427"/>
              <a:gd name="connsiteY29" fmla="*/ 560173 h 1243914"/>
              <a:gd name="connsiteX30" fmla="*/ 1054444 w 1573427"/>
              <a:gd name="connsiteY30" fmla="*/ 535460 h 1243914"/>
              <a:gd name="connsiteX31" fmla="*/ 1079157 w 1573427"/>
              <a:gd name="connsiteY31" fmla="*/ 510746 h 1243914"/>
              <a:gd name="connsiteX32" fmla="*/ 1095633 w 1573427"/>
              <a:gd name="connsiteY32" fmla="*/ 486033 h 1243914"/>
              <a:gd name="connsiteX33" fmla="*/ 1120346 w 1573427"/>
              <a:gd name="connsiteY33" fmla="*/ 461319 h 1243914"/>
              <a:gd name="connsiteX34" fmla="*/ 1153298 w 1573427"/>
              <a:gd name="connsiteY34" fmla="*/ 411892 h 1243914"/>
              <a:gd name="connsiteX35" fmla="*/ 1169773 w 1573427"/>
              <a:gd name="connsiteY35" fmla="*/ 387179 h 1243914"/>
              <a:gd name="connsiteX36" fmla="*/ 1219200 w 1573427"/>
              <a:gd name="connsiteY36" fmla="*/ 337752 h 1243914"/>
              <a:gd name="connsiteX37" fmla="*/ 1243914 w 1573427"/>
              <a:gd name="connsiteY37" fmla="*/ 313038 h 1243914"/>
              <a:gd name="connsiteX38" fmla="*/ 1268627 w 1573427"/>
              <a:gd name="connsiteY38" fmla="*/ 296563 h 1243914"/>
              <a:gd name="connsiteX39" fmla="*/ 1318055 w 1573427"/>
              <a:gd name="connsiteY39" fmla="*/ 255373 h 1243914"/>
              <a:gd name="connsiteX40" fmla="*/ 1334530 w 1573427"/>
              <a:gd name="connsiteY40" fmla="*/ 230660 h 1243914"/>
              <a:gd name="connsiteX41" fmla="*/ 1383957 w 1573427"/>
              <a:gd name="connsiteY41" fmla="*/ 189471 h 1243914"/>
              <a:gd name="connsiteX42" fmla="*/ 1425146 w 1573427"/>
              <a:gd name="connsiteY42" fmla="*/ 148282 h 1243914"/>
              <a:gd name="connsiteX43" fmla="*/ 1449860 w 1573427"/>
              <a:gd name="connsiteY43" fmla="*/ 123568 h 1243914"/>
              <a:gd name="connsiteX44" fmla="*/ 1474573 w 1573427"/>
              <a:gd name="connsiteY44" fmla="*/ 115330 h 1243914"/>
              <a:gd name="connsiteX45" fmla="*/ 1499287 w 1573427"/>
              <a:gd name="connsiteY45" fmla="*/ 98855 h 1243914"/>
              <a:gd name="connsiteX46" fmla="*/ 1515763 w 1573427"/>
              <a:gd name="connsiteY46" fmla="*/ 74141 h 1243914"/>
              <a:gd name="connsiteX47" fmla="*/ 1565190 w 1573427"/>
              <a:gd name="connsiteY47" fmla="*/ 41190 h 1243914"/>
              <a:gd name="connsiteX48" fmla="*/ 1573427 w 1573427"/>
              <a:gd name="connsiteY48" fmla="*/ 0 h 124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573427" h="1243914">
                <a:moveTo>
                  <a:pt x="1573427" y="0"/>
                </a:moveTo>
                <a:lnTo>
                  <a:pt x="1573427" y="1243914"/>
                </a:lnTo>
                <a:lnTo>
                  <a:pt x="0" y="1227438"/>
                </a:lnTo>
                <a:lnTo>
                  <a:pt x="0" y="1227438"/>
                </a:lnTo>
                <a:cubicBezTo>
                  <a:pt x="35681" y="1223473"/>
                  <a:pt x="86599" y="1219178"/>
                  <a:pt x="123568" y="1210963"/>
                </a:cubicBezTo>
                <a:cubicBezTo>
                  <a:pt x="132045" y="1209079"/>
                  <a:pt x="139933" y="1205111"/>
                  <a:pt x="148282" y="1202725"/>
                </a:cubicBezTo>
                <a:cubicBezTo>
                  <a:pt x="159168" y="1199615"/>
                  <a:pt x="170181" y="1196943"/>
                  <a:pt x="181233" y="1194487"/>
                </a:cubicBezTo>
                <a:cubicBezTo>
                  <a:pt x="251105" y="1178960"/>
                  <a:pt x="194685" y="1195494"/>
                  <a:pt x="271849" y="1169773"/>
                </a:cubicBezTo>
                <a:lnTo>
                  <a:pt x="296563" y="1161536"/>
                </a:lnTo>
                <a:cubicBezTo>
                  <a:pt x="304801" y="1156044"/>
                  <a:pt x="312229" y="1149081"/>
                  <a:pt x="321276" y="1145060"/>
                </a:cubicBezTo>
                <a:cubicBezTo>
                  <a:pt x="337146" y="1138006"/>
                  <a:pt x="354227" y="1134076"/>
                  <a:pt x="370703" y="1128584"/>
                </a:cubicBezTo>
                <a:cubicBezTo>
                  <a:pt x="378941" y="1125838"/>
                  <a:pt x="386993" y="1122452"/>
                  <a:pt x="395417" y="1120346"/>
                </a:cubicBezTo>
                <a:cubicBezTo>
                  <a:pt x="417384" y="1114854"/>
                  <a:pt x="439838" y="1111032"/>
                  <a:pt x="461319" y="1103871"/>
                </a:cubicBezTo>
                <a:lnTo>
                  <a:pt x="510746" y="1087395"/>
                </a:lnTo>
                <a:lnTo>
                  <a:pt x="535460" y="1079157"/>
                </a:lnTo>
                <a:cubicBezTo>
                  <a:pt x="582309" y="1032308"/>
                  <a:pt x="537198" y="1070051"/>
                  <a:pt x="584887" y="1046206"/>
                </a:cubicBezTo>
                <a:cubicBezTo>
                  <a:pt x="644339" y="1016479"/>
                  <a:pt x="570329" y="1042144"/>
                  <a:pt x="642552" y="1013255"/>
                </a:cubicBezTo>
                <a:cubicBezTo>
                  <a:pt x="658677" y="1006805"/>
                  <a:pt x="675503" y="1002271"/>
                  <a:pt x="691979" y="996779"/>
                </a:cubicBezTo>
                <a:cubicBezTo>
                  <a:pt x="700217" y="994033"/>
                  <a:pt x="709467" y="993358"/>
                  <a:pt x="716692" y="988541"/>
                </a:cubicBezTo>
                <a:lnTo>
                  <a:pt x="741406" y="972065"/>
                </a:lnTo>
                <a:cubicBezTo>
                  <a:pt x="746898" y="963827"/>
                  <a:pt x="750881" y="954353"/>
                  <a:pt x="757882" y="947352"/>
                </a:cubicBezTo>
                <a:cubicBezTo>
                  <a:pt x="764883" y="940351"/>
                  <a:pt x="776257" y="938482"/>
                  <a:pt x="782595" y="930876"/>
                </a:cubicBezTo>
                <a:cubicBezTo>
                  <a:pt x="847592" y="852879"/>
                  <a:pt x="728300" y="952220"/>
                  <a:pt x="832022" y="848498"/>
                </a:cubicBezTo>
                <a:cubicBezTo>
                  <a:pt x="840260" y="840260"/>
                  <a:pt x="847786" y="831242"/>
                  <a:pt x="856736" y="823784"/>
                </a:cubicBezTo>
                <a:cubicBezTo>
                  <a:pt x="893879" y="792831"/>
                  <a:pt x="890821" y="817965"/>
                  <a:pt x="930876" y="757882"/>
                </a:cubicBezTo>
                <a:cubicBezTo>
                  <a:pt x="978089" y="687063"/>
                  <a:pt x="921488" y="776660"/>
                  <a:pt x="955590" y="708455"/>
                </a:cubicBezTo>
                <a:cubicBezTo>
                  <a:pt x="960018" y="699600"/>
                  <a:pt x="967637" y="692596"/>
                  <a:pt x="972065" y="683741"/>
                </a:cubicBezTo>
                <a:cubicBezTo>
                  <a:pt x="975948" y="675974"/>
                  <a:pt x="976420" y="666794"/>
                  <a:pt x="980303" y="659027"/>
                </a:cubicBezTo>
                <a:cubicBezTo>
                  <a:pt x="984731" y="650172"/>
                  <a:pt x="991867" y="642910"/>
                  <a:pt x="996779" y="634314"/>
                </a:cubicBezTo>
                <a:cubicBezTo>
                  <a:pt x="1033291" y="570421"/>
                  <a:pt x="988156" y="632738"/>
                  <a:pt x="1046206" y="560173"/>
                </a:cubicBezTo>
                <a:cubicBezTo>
                  <a:pt x="1048952" y="551935"/>
                  <a:pt x="1049627" y="542685"/>
                  <a:pt x="1054444" y="535460"/>
                </a:cubicBezTo>
                <a:cubicBezTo>
                  <a:pt x="1060906" y="525767"/>
                  <a:pt x="1071699" y="519696"/>
                  <a:pt x="1079157" y="510746"/>
                </a:cubicBezTo>
                <a:cubicBezTo>
                  <a:pt x="1085495" y="503140"/>
                  <a:pt x="1089295" y="493639"/>
                  <a:pt x="1095633" y="486033"/>
                </a:cubicBezTo>
                <a:cubicBezTo>
                  <a:pt x="1103091" y="477083"/>
                  <a:pt x="1113194" y="470515"/>
                  <a:pt x="1120346" y="461319"/>
                </a:cubicBezTo>
                <a:cubicBezTo>
                  <a:pt x="1132503" y="445689"/>
                  <a:pt x="1142314" y="428368"/>
                  <a:pt x="1153298" y="411892"/>
                </a:cubicBezTo>
                <a:cubicBezTo>
                  <a:pt x="1158790" y="403654"/>
                  <a:pt x="1162772" y="394180"/>
                  <a:pt x="1169773" y="387179"/>
                </a:cubicBezTo>
                <a:lnTo>
                  <a:pt x="1219200" y="337752"/>
                </a:lnTo>
                <a:cubicBezTo>
                  <a:pt x="1227438" y="329514"/>
                  <a:pt x="1234220" y="319500"/>
                  <a:pt x="1243914" y="313038"/>
                </a:cubicBezTo>
                <a:cubicBezTo>
                  <a:pt x="1252152" y="307546"/>
                  <a:pt x="1261021" y="302901"/>
                  <a:pt x="1268627" y="296563"/>
                </a:cubicBezTo>
                <a:cubicBezTo>
                  <a:pt x="1332058" y="243704"/>
                  <a:pt x="1256694" y="296280"/>
                  <a:pt x="1318055" y="255373"/>
                </a:cubicBezTo>
                <a:cubicBezTo>
                  <a:pt x="1323547" y="247135"/>
                  <a:pt x="1327529" y="237661"/>
                  <a:pt x="1334530" y="230660"/>
                </a:cubicBezTo>
                <a:cubicBezTo>
                  <a:pt x="1399328" y="165862"/>
                  <a:pt x="1316483" y="270440"/>
                  <a:pt x="1383957" y="189471"/>
                </a:cubicBezTo>
                <a:cubicBezTo>
                  <a:pt x="1438877" y="123567"/>
                  <a:pt x="1359245" y="203200"/>
                  <a:pt x="1425146" y="148282"/>
                </a:cubicBezTo>
                <a:cubicBezTo>
                  <a:pt x="1434096" y="140824"/>
                  <a:pt x="1440166" y="130031"/>
                  <a:pt x="1449860" y="123568"/>
                </a:cubicBezTo>
                <a:cubicBezTo>
                  <a:pt x="1457085" y="118751"/>
                  <a:pt x="1466806" y="119213"/>
                  <a:pt x="1474573" y="115330"/>
                </a:cubicBezTo>
                <a:cubicBezTo>
                  <a:pt x="1483428" y="110902"/>
                  <a:pt x="1491049" y="104347"/>
                  <a:pt x="1499287" y="98855"/>
                </a:cubicBezTo>
                <a:cubicBezTo>
                  <a:pt x="1504779" y="90617"/>
                  <a:pt x="1508312" y="80661"/>
                  <a:pt x="1515763" y="74141"/>
                </a:cubicBezTo>
                <a:cubicBezTo>
                  <a:pt x="1530665" y="61102"/>
                  <a:pt x="1551189" y="55192"/>
                  <a:pt x="1565190" y="41190"/>
                </a:cubicBezTo>
                <a:lnTo>
                  <a:pt x="1573427" y="0"/>
                </a:lnTo>
                <a:close/>
              </a:path>
            </a:pathLst>
          </a:custGeom>
          <a:solidFill>
            <a:srgbClr val="0C5A29">
              <a:alpha val="1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D72986-AC8C-9D09-AF50-524B860276CF}"/>
              </a:ext>
            </a:extLst>
          </p:cNvPr>
          <p:cNvSpPr txBox="1"/>
          <p:nvPr/>
        </p:nvSpPr>
        <p:spPr>
          <a:xfrm rot="3190508">
            <a:off x="5050117" y="4513770"/>
            <a:ext cx="840239" cy="369332"/>
          </a:xfrm>
          <a:prstGeom prst="rect">
            <a:avLst/>
          </a:prstGeom>
          <a:solidFill>
            <a:schemeClr val="bg1"/>
          </a:solidFill>
        </p:spPr>
        <p:txBody>
          <a:bodyPr wrap="square" rtlCol="0">
            <a:spAutoFit/>
          </a:bodyPr>
          <a:lstStyle/>
          <a:p>
            <a:r>
              <a:rPr lang="en-US" dirty="0"/>
              <a:t>-3.332</a:t>
            </a:r>
          </a:p>
        </p:txBody>
      </p:sp>
      <p:sp>
        <p:nvSpPr>
          <p:cNvPr id="5" name="TextBox 4">
            <a:extLst>
              <a:ext uri="{FF2B5EF4-FFF2-40B4-BE49-F238E27FC236}">
                <a16:creationId xmlns:a16="http://schemas.microsoft.com/office/drawing/2014/main" id="{EF4CEAA7-88B5-F4EA-C451-83D479E6371F}"/>
              </a:ext>
            </a:extLst>
          </p:cNvPr>
          <p:cNvSpPr txBox="1"/>
          <p:nvPr/>
        </p:nvSpPr>
        <p:spPr>
          <a:xfrm rot="3190508">
            <a:off x="7405933" y="4513769"/>
            <a:ext cx="840239" cy="369332"/>
          </a:xfrm>
          <a:prstGeom prst="rect">
            <a:avLst/>
          </a:prstGeom>
          <a:solidFill>
            <a:schemeClr val="bg1"/>
          </a:solidFill>
        </p:spPr>
        <p:txBody>
          <a:bodyPr wrap="square" rtlCol="0">
            <a:spAutoFit/>
          </a:bodyPr>
          <a:lstStyle/>
          <a:p>
            <a:r>
              <a:rPr lang="en-US" dirty="0"/>
              <a:t>3.332</a:t>
            </a:r>
          </a:p>
        </p:txBody>
      </p:sp>
      <p:sp>
        <p:nvSpPr>
          <p:cNvPr id="6" name="TextBox 5">
            <a:extLst>
              <a:ext uri="{FF2B5EF4-FFF2-40B4-BE49-F238E27FC236}">
                <a16:creationId xmlns:a16="http://schemas.microsoft.com/office/drawing/2014/main" id="{0B14201F-E0E5-7009-8E30-E563ADC069CA}"/>
              </a:ext>
            </a:extLst>
          </p:cNvPr>
          <p:cNvSpPr txBox="1"/>
          <p:nvPr/>
        </p:nvSpPr>
        <p:spPr>
          <a:xfrm>
            <a:off x="4907366" y="3646299"/>
            <a:ext cx="326486" cy="369332"/>
          </a:xfrm>
          <a:prstGeom prst="rect">
            <a:avLst/>
          </a:prstGeom>
          <a:noFill/>
        </p:spPr>
        <p:txBody>
          <a:bodyPr wrap="square" rtlCol="0">
            <a:spAutoFit/>
          </a:bodyPr>
          <a:lstStyle/>
          <a:p>
            <a:r>
              <a:rPr lang="en-US" dirty="0">
                <a:solidFill>
                  <a:srgbClr val="C00000"/>
                </a:solidFill>
              </a:rPr>
              <a:t>?</a:t>
            </a:r>
          </a:p>
        </p:txBody>
      </p:sp>
      <p:pic>
        <p:nvPicPr>
          <p:cNvPr id="7" name="Google Shape;96;p19">
            <a:extLst>
              <a:ext uri="{FF2B5EF4-FFF2-40B4-BE49-F238E27FC236}">
                <a16:creationId xmlns:a16="http://schemas.microsoft.com/office/drawing/2014/main" id="{06001349-359D-0767-73FD-31FC1EA15B16}"/>
              </a:ext>
            </a:extLst>
          </p:cNvPr>
          <p:cNvPicPr preferRelativeResize="0"/>
          <p:nvPr/>
        </p:nvPicPr>
        <p:blipFill>
          <a:blip r:embed="rId4">
            <a:alphaModFix/>
          </a:blip>
          <a:stretch>
            <a:fillRect/>
          </a:stretch>
        </p:blipFill>
        <p:spPr>
          <a:xfrm>
            <a:off x="171990" y="2778512"/>
            <a:ext cx="3085274" cy="1024862"/>
          </a:xfrm>
          <a:prstGeom prst="rect">
            <a:avLst/>
          </a:prstGeom>
          <a:noFill/>
          <a:ln>
            <a:noFill/>
          </a:ln>
        </p:spPr>
      </p:pic>
      <p:pic>
        <p:nvPicPr>
          <p:cNvPr id="2" name="Google Shape;137;p25">
            <a:extLst>
              <a:ext uri="{FF2B5EF4-FFF2-40B4-BE49-F238E27FC236}">
                <a16:creationId xmlns:a16="http://schemas.microsoft.com/office/drawing/2014/main" id="{8D529DBC-98C4-C339-03F9-2A5160796949}"/>
              </a:ext>
            </a:extLst>
          </p:cNvPr>
          <p:cNvPicPr preferRelativeResize="0"/>
          <p:nvPr/>
        </p:nvPicPr>
        <p:blipFill>
          <a:blip r:embed="rId5">
            <a:alphaModFix/>
          </a:blip>
          <a:stretch>
            <a:fillRect/>
          </a:stretch>
        </p:blipFill>
        <p:spPr>
          <a:xfrm>
            <a:off x="1981200" y="5475036"/>
            <a:ext cx="2981325" cy="619125"/>
          </a:xfrm>
          <a:prstGeom prst="rect">
            <a:avLst/>
          </a:prstGeom>
          <a:noFill/>
          <a:ln>
            <a:noFill/>
          </a:ln>
        </p:spPr>
      </p:pic>
      <p:pic>
        <p:nvPicPr>
          <p:cNvPr id="8" name="Google Shape;146;p26">
            <a:extLst>
              <a:ext uri="{FF2B5EF4-FFF2-40B4-BE49-F238E27FC236}">
                <a16:creationId xmlns:a16="http://schemas.microsoft.com/office/drawing/2014/main" id="{F2B21B79-5D6F-C2DF-8E22-E9DE79C3D3AB}"/>
              </a:ext>
            </a:extLst>
          </p:cNvPr>
          <p:cNvPicPr preferRelativeResize="0"/>
          <p:nvPr/>
        </p:nvPicPr>
        <p:blipFill>
          <a:blip r:embed="rId6">
            <a:alphaModFix/>
          </a:blip>
          <a:stretch>
            <a:fillRect/>
          </a:stretch>
        </p:blipFill>
        <p:spPr>
          <a:xfrm>
            <a:off x="5869864" y="5718481"/>
            <a:ext cx="2505075" cy="289700"/>
          </a:xfrm>
          <a:prstGeom prst="rect">
            <a:avLst/>
          </a:prstGeom>
          <a:noFill/>
          <a:ln>
            <a:noFill/>
          </a:ln>
        </p:spPr>
      </p:pic>
    </p:spTree>
    <p:extLst>
      <p:ext uri="{BB962C8B-B14F-4D97-AF65-F5344CB8AC3E}">
        <p14:creationId xmlns:p14="http://schemas.microsoft.com/office/powerpoint/2010/main" val="3217729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First, find Z</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902825" cy="369332"/>
          </a:xfrm>
          <a:prstGeom prst="rect">
            <a:avLst/>
          </a:prstGeom>
          <a:noFill/>
        </p:spPr>
        <p:txBody>
          <a:bodyPr wrap="square" rtlCol="0">
            <a:spAutoFit/>
          </a:bodyPr>
          <a:lstStyle/>
          <a:p>
            <a:pPr algn="ctr"/>
            <a:r>
              <a:rPr lang="en-US" dirty="0">
                <a:solidFill>
                  <a:srgbClr val="C00000"/>
                </a:solidFill>
              </a:rPr>
              <a:t>Z = ?</a:t>
            </a:r>
          </a:p>
        </p:txBody>
      </p:sp>
    </p:spTree>
    <p:extLst>
      <p:ext uri="{BB962C8B-B14F-4D97-AF65-F5344CB8AC3E}">
        <p14:creationId xmlns:p14="http://schemas.microsoft.com/office/powerpoint/2010/main" val="3603811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1057154" cy="369332"/>
          </a:xfrm>
          <a:prstGeom prst="rect">
            <a:avLst/>
          </a:prstGeom>
          <a:noFill/>
        </p:spPr>
        <p:txBody>
          <a:bodyPr wrap="square" rtlCol="0">
            <a:spAutoFit/>
          </a:bodyPr>
          <a:lstStyle/>
          <a:p>
            <a:pPr algn="ctr"/>
            <a:r>
              <a:rPr lang="en-US" dirty="0">
                <a:solidFill>
                  <a:srgbClr val="C00000"/>
                </a:solidFill>
              </a:rPr>
              <a:t>Z = 0.84</a:t>
            </a:r>
          </a:p>
        </p:txBody>
      </p:sp>
    </p:spTree>
    <p:extLst>
      <p:ext uri="{BB962C8B-B14F-4D97-AF65-F5344CB8AC3E}">
        <p14:creationId xmlns:p14="http://schemas.microsoft.com/office/powerpoint/2010/main" val="294609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 sz="2200" kern="0" dirty="0">
                    <a:latin typeface="Arial"/>
                    <a:cs typeface="Arial"/>
                    <a:sym typeface="Arial"/>
                  </a:rPr>
                  <a:t>Next, find how many SE’s are between the two means. </a:t>
                </a:r>
                <a:endParaRPr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1057154" cy="369332"/>
          </a:xfrm>
          <a:prstGeom prst="rect">
            <a:avLst/>
          </a:prstGeom>
          <a:noFill/>
        </p:spPr>
        <p:txBody>
          <a:bodyPr wrap="square" rtlCol="0">
            <a:spAutoFit/>
          </a:bodyPr>
          <a:lstStyle/>
          <a:p>
            <a:pPr algn="ctr"/>
            <a:r>
              <a:rPr lang="en-US" dirty="0">
                <a:solidFill>
                  <a:srgbClr val="C00000"/>
                </a:solidFill>
              </a:rPr>
              <a:t>Z = 0.84</a:t>
            </a:r>
          </a:p>
        </p:txBody>
      </p:sp>
      <p:sp>
        <p:nvSpPr>
          <p:cNvPr id="5" name="Left Brace 4">
            <a:extLst>
              <a:ext uri="{FF2B5EF4-FFF2-40B4-BE49-F238E27FC236}">
                <a16:creationId xmlns:a16="http://schemas.microsoft.com/office/drawing/2014/main" id="{0BD2BF79-B1FB-35CF-8D7D-4F00C4AB0C28}"/>
              </a:ext>
            </a:extLst>
          </p:cNvPr>
          <p:cNvSpPr/>
          <p:nvPr/>
        </p:nvSpPr>
        <p:spPr>
          <a:xfrm rot="16200000">
            <a:off x="5430505" y="3458853"/>
            <a:ext cx="433958" cy="1367744"/>
          </a:xfrm>
          <a:prstGeom prst="leftBrace">
            <a:avLst>
              <a:gd name="adj1" fmla="val 8333"/>
              <a:gd name="adj2" fmla="val 48336"/>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5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th problem with numbers and equations&#10;&#10;Description automatically generated">
            <a:extLst>
              <a:ext uri="{FF2B5EF4-FFF2-40B4-BE49-F238E27FC236}">
                <a16:creationId xmlns:a16="http://schemas.microsoft.com/office/drawing/2014/main" id="{C56C99B5-7ABE-5F96-05A4-421EAD116DF9}"/>
              </a:ext>
            </a:extLst>
          </p:cNvPr>
          <p:cNvPicPr>
            <a:picLocks noChangeAspect="1"/>
          </p:cNvPicPr>
          <p:nvPr/>
        </p:nvPicPr>
        <p:blipFill>
          <a:blip r:embed="rId2"/>
          <a:stretch>
            <a:fillRect/>
          </a:stretch>
        </p:blipFill>
        <p:spPr>
          <a:xfrm>
            <a:off x="1027185" y="1183769"/>
            <a:ext cx="10137630" cy="4730894"/>
          </a:xfrm>
          <a:prstGeom prst="rect">
            <a:avLst/>
          </a:prstGeom>
        </p:spPr>
      </p:pic>
    </p:spTree>
    <p:extLst>
      <p:ext uri="{BB962C8B-B14F-4D97-AF65-F5344CB8AC3E}">
        <p14:creationId xmlns:p14="http://schemas.microsoft.com/office/powerpoint/2010/main" val="1098023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1057154" cy="369332"/>
          </a:xfrm>
          <a:prstGeom prst="rect">
            <a:avLst/>
          </a:prstGeom>
          <a:noFill/>
        </p:spPr>
        <p:txBody>
          <a:bodyPr wrap="square" rtlCol="0">
            <a:spAutoFit/>
          </a:bodyPr>
          <a:lstStyle/>
          <a:p>
            <a:pPr algn="ctr"/>
            <a:r>
              <a:rPr lang="en-US" dirty="0">
                <a:solidFill>
                  <a:srgbClr val="C00000"/>
                </a:solidFill>
              </a:rPr>
              <a:t>Z = 0.84</a:t>
            </a:r>
          </a:p>
        </p:txBody>
      </p:sp>
      <p:sp>
        <p:nvSpPr>
          <p:cNvPr id="6" name="Left Bracket 5">
            <a:extLst>
              <a:ext uri="{FF2B5EF4-FFF2-40B4-BE49-F238E27FC236}">
                <a16:creationId xmlns:a16="http://schemas.microsoft.com/office/drawing/2014/main" id="{CE1378D3-C95C-9D47-2287-CB276E5F34E8}"/>
              </a:ext>
            </a:extLst>
          </p:cNvPr>
          <p:cNvSpPr/>
          <p:nvPr/>
        </p:nvSpPr>
        <p:spPr>
          <a:xfrm rot="16200000">
            <a:off x="5562073" y="3940053"/>
            <a:ext cx="773668" cy="602844"/>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8192D0B-5CB1-0BCF-EF84-6181550FDE3A}"/>
              </a:ext>
            </a:extLst>
          </p:cNvPr>
          <p:cNvSpPr txBox="1"/>
          <p:nvPr/>
        </p:nvSpPr>
        <p:spPr>
          <a:xfrm rot="2601237">
            <a:off x="5642177" y="4871121"/>
            <a:ext cx="1216302" cy="369332"/>
          </a:xfrm>
          <a:prstGeom prst="rect">
            <a:avLst/>
          </a:prstGeom>
          <a:noFill/>
        </p:spPr>
        <p:txBody>
          <a:bodyPr wrap="square" rtlCol="0">
            <a:spAutoFit/>
          </a:bodyPr>
          <a:lstStyle/>
          <a:p>
            <a:pPr algn="ctr"/>
            <a:r>
              <a:rPr lang="en-US" dirty="0">
                <a:solidFill>
                  <a:srgbClr val="C00000"/>
                </a:solidFill>
              </a:rPr>
              <a:t>1.96 * SE</a:t>
            </a:r>
          </a:p>
        </p:txBody>
      </p:sp>
      <p:sp>
        <p:nvSpPr>
          <p:cNvPr id="8" name="Left Bracket 7">
            <a:extLst>
              <a:ext uri="{FF2B5EF4-FFF2-40B4-BE49-F238E27FC236}">
                <a16:creationId xmlns:a16="http://schemas.microsoft.com/office/drawing/2014/main" id="{CC400E28-9D14-8A3F-9036-D146D34C3453}"/>
              </a:ext>
            </a:extLst>
          </p:cNvPr>
          <p:cNvSpPr/>
          <p:nvPr/>
        </p:nvSpPr>
        <p:spPr>
          <a:xfrm rot="16200000">
            <a:off x="4925947" y="3940053"/>
            <a:ext cx="773668" cy="602844"/>
          </a:xfrm>
          <a:prstGeom prst="leftBracket">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D977BEC-2B46-C320-058D-4B09CC809CAC}"/>
              </a:ext>
            </a:extLst>
          </p:cNvPr>
          <p:cNvSpPr txBox="1"/>
          <p:nvPr/>
        </p:nvSpPr>
        <p:spPr>
          <a:xfrm rot="2601237">
            <a:off x="5006051" y="4871121"/>
            <a:ext cx="1216302" cy="369332"/>
          </a:xfrm>
          <a:prstGeom prst="rect">
            <a:avLst/>
          </a:prstGeom>
          <a:noFill/>
        </p:spPr>
        <p:txBody>
          <a:bodyPr wrap="square" rtlCol="0">
            <a:spAutoFit/>
          </a:bodyPr>
          <a:lstStyle/>
          <a:p>
            <a:pPr algn="ctr"/>
            <a:r>
              <a:rPr lang="en-US" dirty="0">
                <a:solidFill>
                  <a:srgbClr val="C00000"/>
                </a:solidFill>
              </a:rPr>
              <a:t>0.84 * SE</a:t>
            </a:r>
          </a:p>
        </p:txBody>
      </p:sp>
      <p:sp>
        <p:nvSpPr>
          <p:cNvPr id="10" name="TextBox 9">
            <a:extLst>
              <a:ext uri="{FF2B5EF4-FFF2-40B4-BE49-F238E27FC236}">
                <a16:creationId xmlns:a16="http://schemas.microsoft.com/office/drawing/2014/main" id="{D8929D2F-2C4E-23E6-8418-9C08DAAD35B2}"/>
              </a:ext>
            </a:extLst>
          </p:cNvPr>
          <p:cNvSpPr txBox="1"/>
          <p:nvPr/>
        </p:nvSpPr>
        <p:spPr>
          <a:xfrm>
            <a:off x="3153313" y="5725073"/>
            <a:ext cx="4921777" cy="369332"/>
          </a:xfrm>
          <a:prstGeom prst="rect">
            <a:avLst/>
          </a:prstGeom>
          <a:noFill/>
        </p:spPr>
        <p:txBody>
          <a:bodyPr wrap="square" rtlCol="0">
            <a:spAutoFit/>
          </a:bodyPr>
          <a:lstStyle/>
          <a:p>
            <a:pPr algn="ctr"/>
            <a:r>
              <a:rPr lang="en-US" dirty="0">
                <a:solidFill>
                  <a:srgbClr val="C00000"/>
                </a:solidFill>
              </a:rPr>
              <a:t>distance = 0.84 * SE + 1.96 SE = 2.8 * SE</a:t>
            </a:r>
          </a:p>
        </p:txBody>
      </p:sp>
    </p:spTree>
    <p:extLst>
      <p:ext uri="{BB962C8B-B14F-4D97-AF65-F5344CB8AC3E}">
        <p14:creationId xmlns:p14="http://schemas.microsoft.com/office/powerpoint/2010/main" val="686356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r>
                  <a:rPr lang="en-US" sz="2200" kern="0" dirty="0">
                    <a:latin typeface="Arial"/>
                    <a:cs typeface="Arial"/>
                    <a:sym typeface="Arial"/>
                  </a:rPr>
                  <a:t>We were given that a difference is practically significant only if it is 3 or greater. Use this, the distance we just found, and the SE equation to find n. </a:t>
                </a:r>
                <a:endParaRPr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1057154" cy="369332"/>
          </a:xfrm>
          <a:prstGeom prst="rect">
            <a:avLst/>
          </a:prstGeom>
          <a:noFill/>
        </p:spPr>
        <p:txBody>
          <a:bodyPr wrap="square" rtlCol="0">
            <a:spAutoFit/>
          </a:bodyPr>
          <a:lstStyle/>
          <a:p>
            <a:pPr algn="ctr"/>
            <a:r>
              <a:rPr lang="en-US" dirty="0">
                <a:solidFill>
                  <a:srgbClr val="C00000"/>
                </a:solidFill>
              </a:rPr>
              <a:t>Z = 0.84</a:t>
            </a:r>
          </a:p>
        </p:txBody>
      </p:sp>
      <p:sp>
        <p:nvSpPr>
          <p:cNvPr id="5" name="Left Brace 4">
            <a:extLst>
              <a:ext uri="{FF2B5EF4-FFF2-40B4-BE49-F238E27FC236}">
                <a16:creationId xmlns:a16="http://schemas.microsoft.com/office/drawing/2014/main" id="{0BD2BF79-B1FB-35CF-8D7D-4F00C4AB0C28}"/>
              </a:ext>
            </a:extLst>
          </p:cNvPr>
          <p:cNvSpPr/>
          <p:nvPr/>
        </p:nvSpPr>
        <p:spPr>
          <a:xfrm rot="16200000">
            <a:off x="5430505" y="3458853"/>
            <a:ext cx="433958" cy="1367744"/>
          </a:xfrm>
          <a:prstGeom prst="leftBrace">
            <a:avLst>
              <a:gd name="adj1" fmla="val 8333"/>
              <a:gd name="adj2" fmla="val 48336"/>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math equation with a square root&#10;&#10;Description automatically generated with medium confidence">
            <a:extLst>
              <a:ext uri="{FF2B5EF4-FFF2-40B4-BE49-F238E27FC236}">
                <a16:creationId xmlns:a16="http://schemas.microsoft.com/office/drawing/2014/main" id="{22F40F60-61EA-6246-0FB5-5AA9969DC9BC}"/>
              </a:ext>
            </a:extLst>
          </p:cNvPr>
          <p:cNvPicPr>
            <a:picLocks noChangeAspect="1"/>
          </p:cNvPicPr>
          <p:nvPr/>
        </p:nvPicPr>
        <p:blipFill>
          <a:blip r:embed="rId5"/>
          <a:stretch>
            <a:fillRect/>
          </a:stretch>
        </p:blipFill>
        <p:spPr>
          <a:xfrm>
            <a:off x="4454529" y="5386815"/>
            <a:ext cx="2534445" cy="1328738"/>
          </a:xfrm>
          <a:prstGeom prst="rect">
            <a:avLst/>
          </a:prstGeom>
        </p:spPr>
      </p:pic>
      <p:sp>
        <p:nvSpPr>
          <p:cNvPr id="7" name="TextBox 6">
            <a:extLst>
              <a:ext uri="{FF2B5EF4-FFF2-40B4-BE49-F238E27FC236}">
                <a16:creationId xmlns:a16="http://schemas.microsoft.com/office/drawing/2014/main" id="{D7E0074E-30E4-26B1-6035-2C3E3443CB15}"/>
              </a:ext>
            </a:extLst>
          </p:cNvPr>
          <p:cNvSpPr txBox="1"/>
          <p:nvPr/>
        </p:nvSpPr>
        <p:spPr>
          <a:xfrm>
            <a:off x="4963612" y="4367193"/>
            <a:ext cx="1409999" cy="369332"/>
          </a:xfrm>
          <a:prstGeom prst="rect">
            <a:avLst/>
          </a:prstGeom>
          <a:noFill/>
        </p:spPr>
        <p:txBody>
          <a:bodyPr wrap="square" rtlCol="0">
            <a:spAutoFit/>
          </a:bodyPr>
          <a:lstStyle/>
          <a:p>
            <a:pPr algn="ctr"/>
            <a:r>
              <a:rPr lang="en-US" dirty="0">
                <a:solidFill>
                  <a:srgbClr val="C00000"/>
                </a:solidFill>
              </a:rPr>
              <a:t>2.8 * SE</a:t>
            </a:r>
          </a:p>
        </p:txBody>
      </p:sp>
    </p:spTree>
    <p:extLst>
      <p:ext uri="{BB962C8B-B14F-4D97-AF65-F5344CB8AC3E}">
        <p14:creationId xmlns:p14="http://schemas.microsoft.com/office/powerpoint/2010/main" val="1651024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p:nvPr/>
        </p:nvSpPr>
        <p:spPr>
          <a:xfrm>
            <a:off x="1981200" y="1362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2400" b="1" kern="0">
                <a:solidFill>
                  <a:schemeClr val="accent1"/>
                </a:solidFill>
                <a:latin typeface="Arial"/>
                <a:cs typeface="Arial"/>
                <a:sym typeface="Arial"/>
              </a:rPr>
              <a:t>Example - BP, required sample size for 80% power</a:t>
            </a:r>
            <a:endParaRPr sz="2400" b="1" i="1" kern="0" baseline="-25000">
              <a:solidFill>
                <a:schemeClr val="accent1"/>
              </a:solidFill>
              <a:latin typeface="Arial"/>
              <a:cs typeface="Arial"/>
              <a:sym typeface="Arial"/>
            </a:endParaRPr>
          </a:p>
        </p:txBody>
      </p:sp>
      <mc:AlternateContent xmlns:mc="http://schemas.openxmlformats.org/markup-compatibility/2006">
        <mc:Choice xmlns:a14="http://schemas.microsoft.com/office/drawing/2010/main" Requires="a14">
          <p:sp>
            <p:nvSpPr>
              <p:cNvPr id="152" name="Google Shape;152;p27"/>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latin typeface="Arial"/>
                    <a:cs typeface="Arial"/>
                    <a:sym typeface="Arial"/>
                  </a:rPr>
                  <a:t>What sample size will lead to a power of 80% for this test? </a:t>
                </a:r>
              </a:p>
              <a:p>
                <a:pPr defTabSz="914400">
                  <a:lnSpc>
                    <a:spcPct val="115000"/>
                  </a:lnSpc>
                  <a:buClr>
                    <a:srgbClr val="000000"/>
                  </a:buClr>
                </a:pPr>
                <a:r>
                  <a:rPr lang="en" sz="2200" kern="0" dirty="0">
                    <a:latin typeface="Arial"/>
                    <a:cs typeface="Arial"/>
                    <a:sym typeface="Arial"/>
                  </a:rPr>
                  <a:t>Use </a:t>
                </a:r>
                <a14:m>
                  <m:oMath xmlns:m="http://schemas.openxmlformats.org/officeDocument/2006/math">
                    <m:r>
                      <a:rPr lang="en" sz="2200" i="1" kern="0" smtClean="0">
                        <a:latin typeface="Cambria Math" panose="02040503050406030204" pitchFamily="18" charset="0"/>
                        <a:ea typeface="Cambria Math" panose="02040503050406030204" pitchFamily="18" charset="0"/>
                        <a:cs typeface="Arial"/>
                        <a:sym typeface="Arial"/>
                      </a:rPr>
                      <m:t>𝛼</m:t>
                    </m:r>
                  </m:oMath>
                </a14:m>
                <a:r>
                  <a:rPr lang="en" sz="2200" kern="0" dirty="0">
                    <a:latin typeface="Arial"/>
                    <a:cs typeface="Arial"/>
                    <a:sym typeface="Arial"/>
                  </a:rPr>
                  <a:t> = 0.05</a:t>
                </a: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a:p>
                <a:pPr defTabSz="914400">
                  <a:lnSpc>
                    <a:spcPct val="115000"/>
                  </a:lnSpc>
                  <a:buClr>
                    <a:srgbClr val="000000"/>
                  </a:buClr>
                </a:pPr>
                <a:endParaRPr lang="en" sz="2200" kern="0" dirty="0">
                  <a:latin typeface="Arial"/>
                  <a:cs typeface="Arial"/>
                  <a:sym typeface="Arial"/>
                </a:endParaRPr>
              </a:p>
            </p:txBody>
          </p:sp>
        </mc:Choice>
        <mc:Fallback>
          <p:sp>
            <p:nvSpPr>
              <p:cNvPr id="152" name="Google Shape;152;p27"/>
              <p:cNvSpPr txBox="1">
                <a:spLocks noRot="1" noChangeAspect="1" noMove="1" noResize="1" noEditPoints="1" noAdjustHandles="1" noChangeArrowheads="1" noChangeShapeType="1" noTextEdit="1"/>
              </p:cNvSpPr>
              <p:nvPr/>
            </p:nvSpPr>
            <p:spPr>
              <a:xfrm flipH="1">
                <a:off x="1981250" y="1106850"/>
                <a:ext cx="8545500" cy="5474400"/>
              </a:xfrm>
              <a:prstGeom prst="rect">
                <a:avLst/>
              </a:prstGeom>
              <a:blipFill>
                <a:blip r:embed="rId3"/>
                <a:stretch>
                  <a:fillRect l="-1040"/>
                </a:stretch>
              </a:blipFill>
              <a:ln>
                <a:noFill/>
              </a:ln>
            </p:spPr>
            <p:txBody>
              <a:bodyPr/>
              <a:lstStyle/>
              <a:p>
                <a:r>
                  <a:rPr lang="en-US">
                    <a:noFill/>
                  </a:rPr>
                  <a:t> </a:t>
                </a:r>
              </a:p>
            </p:txBody>
          </p:sp>
        </mc:Fallback>
      </mc:AlternateContent>
      <p:pic>
        <p:nvPicPr>
          <p:cNvPr id="2" name="Google Shape;159;p28">
            <a:extLst>
              <a:ext uri="{FF2B5EF4-FFF2-40B4-BE49-F238E27FC236}">
                <a16:creationId xmlns:a16="http://schemas.microsoft.com/office/drawing/2014/main" id="{B0F97CB7-C14F-BF4A-AC1C-86C23FAC9B2E}"/>
              </a:ext>
            </a:extLst>
          </p:cNvPr>
          <p:cNvPicPr preferRelativeResize="0">
            <a:picLocks noChangeAspect="1"/>
          </p:cNvPicPr>
          <p:nvPr/>
        </p:nvPicPr>
        <p:blipFill>
          <a:blip r:embed="rId4">
            <a:alphaModFix/>
          </a:blip>
          <a:stretch>
            <a:fillRect/>
          </a:stretch>
        </p:blipFill>
        <p:spPr>
          <a:xfrm>
            <a:off x="1228845" y="2073704"/>
            <a:ext cx="10149409" cy="2286000"/>
          </a:xfrm>
          <a:prstGeom prst="rect">
            <a:avLst/>
          </a:prstGeom>
          <a:noFill/>
          <a:ln>
            <a:noFill/>
          </a:ln>
        </p:spPr>
      </p:pic>
      <p:sp>
        <p:nvSpPr>
          <p:cNvPr id="3" name="TextBox 2">
            <a:extLst>
              <a:ext uri="{FF2B5EF4-FFF2-40B4-BE49-F238E27FC236}">
                <a16:creationId xmlns:a16="http://schemas.microsoft.com/office/drawing/2014/main" id="{638F7B41-2BB9-4486-0FFD-5F8812530C49}"/>
              </a:ext>
            </a:extLst>
          </p:cNvPr>
          <p:cNvSpPr txBox="1"/>
          <p:nvPr/>
        </p:nvSpPr>
        <p:spPr>
          <a:xfrm>
            <a:off x="4606725" y="2847372"/>
            <a:ext cx="706056" cy="369332"/>
          </a:xfrm>
          <a:prstGeom prst="rect">
            <a:avLst/>
          </a:prstGeom>
          <a:noFill/>
        </p:spPr>
        <p:txBody>
          <a:bodyPr wrap="square" rtlCol="0">
            <a:spAutoFit/>
          </a:bodyPr>
          <a:lstStyle/>
          <a:p>
            <a:pPr algn="ctr"/>
            <a:r>
              <a:rPr lang="en-US" dirty="0">
                <a:solidFill>
                  <a:srgbClr val="C00000"/>
                </a:solidFill>
              </a:rPr>
              <a:t>80%</a:t>
            </a:r>
          </a:p>
        </p:txBody>
      </p:sp>
      <p:sp>
        <p:nvSpPr>
          <p:cNvPr id="4" name="TextBox 3">
            <a:extLst>
              <a:ext uri="{FF2B5EF4-FFF2-40B4-BE49-F238E27FC236}">
                <a16:creationId xmlns:a16="http://schemas.microsoft.com/office/drawing/2014/main" id="{29B13528-3B55-ECDA-0C67-503BBC0B00B3}"/>
              </a:ext>
            </a:extLst>
          </p:cNvPr>
          <p:cNvSpPr txBox="1"/>
          <p:nvPr/>
        </p:nvSpPr>
        <p:spPr>
          <a:xfrm>
            <a:off x="5193175" y="3485309"/>
            <a:ext cx="1057154" cy="369332"/>
          </a:xfrm>
          <a:prstGeom prst="rect">
            <a:avLst/>
          </a:prstGeom>
          <a:noFill/>
        </p:spPr>
        <p:txBody>
          <a:bodyPr wrap="square" rtlCol="0">
            <a:spAutoFit/>
          </a:bodyPr>
          <a:lstStyle/>
          <a:p>
            <a:pPr algn="ctr"/>
            <a:r>
              <a:rPr lang="en-US" dirty="0">
                <a:solidFill>
                  <a:srgbClr val="C00000"/>
                </a:solidFill>
              </a:rPr>
              <a:t>Z = 0.84</a:t>
            </a:r>
          </a:p>
        </p:txBody>
      </p:sp>
      <p:sp>
        <p:nvSpPr>
          <p:cNvPr id="5" name="Left Brace 4">
            <a:extLst>
              <a:ext uri="{FF2B5EF4-FFF2-40B4-BE49-F238E27FC236}">
                <a16:creationId xmlns:a16="http://schemas.microsoft.com/office/drawing/2014/main" id="{0BD2BF79-B1FB-35CF-8D7D-4F00C4AB0C28}"/>
              </a:ext>
            </a:extLst>
          </p:cNvPr>
          <p:cNvSpPr/>
          <p:nvPr/>
        </p:nvSpPr>
        <p:spPr>
          <a:xfrm rot="16200000">
            <a:off x="5430505" y="3458853"/>
            <a:ext cx="433958" cy="1367744"/>
          </a:xfrm>
          <a:prstGeom prst="leftBrace">
            <a:avLst>
              <a:gd name="adj1" fmla="val 8333"/>
              <a:gd name="adj2" fmla="val 48336"/>
            </a:avLst>
          </a:prstGeom>
          <a:ln w="762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math equation with a square root&#10;&#10;Description automatically generated with medium confidence">
            <a:extLst>
              <a:ext uri="{FF2B5EF4-FFF2-40B4-BE49-F238E27FC236}">
                <a16:creationId xmlns:a16="http://schemas.microsoft.com/office/drawing/2014/main" id="{22F40F60-61EA-6246-0FB5-5AA9969DC9BC}"/>
              </a:ext>
            </a:extLst>
          </p:cNvPr>
          <p:cNvPicPr>
            <a:picLocks noChangeAspect="1"/>
          </p:cNvPicPr>
          <p:nvPr/>
        </p:nvPicPr>
        <p:blipFill>
          <a:blip r:embed="rId5"/>
          <a:stretch>
            <a:fillRect/>
          </a:stretch>
        </p:blipFill>
        <p:spPr>
          <a:xfrm>
            <a:off x="1228845" y="4422412"/>
            <a:ext cx="2534445" cy="1328738"/>
          </a:xfrm>
          <a:prstGeom prst="rect">
            <a:avLst/>
          </a:prstGeom>
        </p:spPr>
      </p:pic>
      <p:sp>
        <p:nvSpPr>
          <p:cNvPr id="7" name="TextBox 6">
            <a:extLst>
              <a:ext uri="{FF2B5EF4-FFF2-40B4-BE49-F238E27FC236}">
                <a16:creationId xmlns:a16="http://schemas.microsoft.com/office/drawing/2014/main" id="{D7E0074E-30E4-26B1-6035-2C3E3443CB15}"/>
              </a:ext>
            </a:extLst>
          </p:cNvPr>
          <p:cNvSpPr txBox="1"/>
          <p:nvPr/>
        </p:nvSpPr>
        <p:spPr>
          <a:xfrm>
            <a:off x="4963612" y="4367193"/>
            <a:ext cx="1409999" cy="369332"/>
          </a:xfrm>
          <a:prstGeom prst="rect">
            <a:avLst/>
          </a:prstGeom>
          <a:noFill/>
        </p:spPr>
        <p:txBody>
          <a:bodyPr wrap="square" rtlCol="0">
            <a:spAutoFit/>
          </a:bodyPr>
          <a:lstStyle/>
          <a:p>
            <a:pPr algn="ctr"/>
            <a:r>
              <a:rPr lang="en-US" dirty="0">
                <a:solidFill>
                  <a:srgbClr val="C00000"/>
                </a:solidFill>
              </a:rPr>
              <a:t>2.8 * SE</a:t>
            </a:r>
          </a:p>
        </p:txBody>
      </p:sp>
      <p:pic>
        <p:nvPicPr>
          <p:cNvPr id="9" name="Picture 8" descr="A math equations and formulas&#10;&#10;Description automatically generated with medium confidence">
            <a:extLst>
              <a:ext uri="{FF2B5EF4-FFF2-40B4-BE49-F238E27FC236}">
                <a16:creationId xmlns:a16="http://schemas.microsoft.com/office/drawing/2014/main" id="{317BABD7-09B6-6E6B-DEEA-465003431D17}"/>
              </a:ext>
            </a:extLst>
          </p:cNvPr>
          <p:cNvPicPr>
            <a:picLocks noChangeAspect="1"/>
          </p:cNvPicPr>
          <p:nvPr/>
        </p:nvPicPr>
        <p:blipFill>
          <a:blip r:embed="rId6"/>
          <a:stretch>
            <a:fillRect/>
          </a:stretch>
        </p:blipFill>
        <p:spPr>
          <a:xfrm>
            <a:off x="6445318" y="4150039"/>
            <a:ext cx="5281754" cy="2640877"/>
          </a:xfrm>
          <a:prstGeom prst="rect">
            <a:avLst/>
          </a:prstGeom>
        </p:spPr>
      </p:pic>
    </p:spTree>
    <p:extLst>
      <p:ext uri="{BB962C8B-B14F-4D97-AF65-F5344CB8AC3E}">
        <p14:creationId xmlns:p14="http://schemas.microsoft.com/office/powerpoint/2010/main" val="1689291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Calculate required sample size for a desired level of power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Calculate power for a range of sample sizes, then choose the sample size that yields the target power (usually 80% or 90%)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192" name="Google Shape;192;p32"/>
          <p:cNvPicPr preferRelativeResize="0"/>
          <p:nvPr/>
        </p:nvPicPr>
        <p:blipFill>
          <a:blip r:embed="rId3">
            <a:alphaModFix/>
          </a:blip>
          <a:stretch>
            <a:fillRect/>
          </a:stretch>
        </p:blipFill>
        <p:spPr>
          <a:xfrm>
            <a:off x="2183007" y="2837675"/>
            <a:ext cx="7362981" cy="3124200"/>
          </a:xfrm>
          <a:prstGeom prst="rect">
            <a:avLst/>
          </a:prstGeom>
          <a:noFill/>
          <a:ln>
            <a:noFill/>
          </a:ln>
        </p:spPr>
      </p:pic>
      <p:sp>
        <p:nvSpPr>
          <p:cNvPr id="193" name="Google Shape;193;p32"/>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Recap</a:t>
            </a:r>
            <a:endParaRPr sz="3000" b="1" kern="0" dirty="0">
              <a:solidFill>
                <a:schemeClr val="accent1"/>
              </a:solidFill>
              <a:latin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Achieving desired power</a:t>
            </a:r>
            <a:endParaRPr sz="3000" b="1" kern="0" dirty="0">
              <a:solidFill>
                <a:schemeClr val="accent1"/>
              </a:solidFill>
              <a:latin typeface="Arial"/>
              <a:cs typeface="Arial"/>
              <a:sym typeface="Arial"/>
            </a:endParaRPr>
          </a:p>
        </p:txBody>
      </p:sp>
      <p:sp>
        <p:nvSpPr>
          <p:cNvPr id="199" name="Google Shape;199;p33"/>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Achieving desired power</a:t>
            </a:r>
            <a:endParaRPr sz="3000" b="1" kern="0" dirty="0">
              <a:solidFill>
                <a:schemeClr val="accent1"/>
              </a:solidFill>
              <a:latin typeface="Arial"/>
              <a:cs typeface="Arial"/>
              <a:sym typeface="Arial"/>
            </a:endParaRPr>
          </a:p>
        </p:txBody>
      </p:sp>
      <p:sp>
        <p:nvSpPr>
          <p:cNvPr id="205" name="Google Shape;205;p34"/>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There are several ways to increase power (and hence decrease type 2 error rate):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a:solidFill>
                  <a:srgbClr val="000000"/>
                </a:solidFill>
                <a:latin typeface="Arial"/>
                <a:cs typeface="Arial"/>
                <a:sym typeface="Arial"/>
              </a:rPr>
              <a:t>Increase the sample size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Achieving desired power</a:t>
            </a:r>
            <a:endParaRPr sz="3000" b="1" kern="0" dirty="0">
              <a:solidFill>
                <a:schemeClr val="accent1"/>
              </a:solidFill>
              <a:latin typeface="Arial"/>
              <a:cs typeface="Arial"/>
              <a:sym typeface="Arial"/>
            </a:endParaRPr>
          </a:p>
        </p:txBody>
      </p:sp>
      <p:sp>
        <p:nvSpPr>
          <p:cNvPr id="211" name="Google Shape;211;p35"/>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There are several ways to increase power (and hence decrease type 2 error rate):</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dirty="0">
                <a:solidFill>
                  <a:srgbClr val="000000"/>
                </a:solidFill>
                <a:latin typeface="Arial"/>
                <a:cs typeface="Arial"/>
                <a:sym typeface="Arial"/>
              </a:rPr>
              <a:t>Increase the sample size</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dirty="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200" i="1" kern="0" dirty="0">
                <a:solidFill>
                  <a:srgbClr val="000000"/>
                </a:solidFill>
                <a:latin typeface="Arial"/>
                <a:cs typeface="Arial"/>
                <a:sym typeface="Arial"/>
              </a:rPr>
              <a:t>s</a:t>
            </a:r>
            <a:r>
              <a:rPr lang="en" sz="2200" kern="0" dirty="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p:nvPr/>
        </p:nvSpPr>
        <p:spPr>
          <a:xfrm>
            <a:off x="1981200" y="2886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Achieving desired power</a:t>
            </a:r>
            <a:endParaRPr sz="3000" b="1" kern="0" dirty="0">
              <a:solidFill>
                <a:schemeClr val="accent1"/>
              </a:solidFill>
              <a:latin typeface="Arial"/>
              <a:cs typeface="Arial"/>
              <a:sym typeface="Arial"/>
            </a:endParaRPr>
          </a:p>
        </p:txBody>
      </p:sp>
      <p:sp>
        <p:nvSpPr>
          <p:cNvPr id="217" name="Google Shape;217;p36"/>
          <p:cNvSpPr txBox="1"/>
          <p:nvPr/>
        </p:nvSpPr>
        <p:spPr>
          <a:xfrm flipH="1">
            <a:off x="1981250" y="11068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dirty="0">
                <a:solidFill>
                  <a:srgbClr val="000000"/>
                </a:solidFill>
                <a:latin typeface="Arial"/>
                <a:cs typeface="Arial"/>
                <a:sym typeface="Arial"/>
              </a:rPr>
              <a:t>There are several ways to increase power (and hence decrease type 2 error rate):</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dirty="0">
                <a:solidFill>
                  <a:srgbClr val="000000"/>
                </a:solidFill>
                <a:latin typeface="Arial"/>
                <a:cs typeface="Arial"/>
                <a:sym typeface="Arial"/>
              </a:rPr>
              <a:t>Increase the sample size</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dirty="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200" i="1" kern="0" dirty="0">
                <a:solidFill>
                  <a:srgbClr val="000000"/>
                </a:solidFill>
                <a:latin typeface="Arial"/>
                <a:cs typeface="Arial"/>
                <a:sym typeface="Arial"/>
              </a:rPr>
              <a:t>s</a:t>
            </a:r>
            <a:r>
              <a:rPr lang="en" sz="2200" kern="0" dirty="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200" kern="0" dirty="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rabicPeriod"/>
            </a:pPr>
            <a:r>
              <a:rPr lang="en" sz="2200" kern="0" dirty="0">
                <a:solidFill>
                  <a:srgbClr val="000000"/>
                </a:solidFill>
                <a:latin typeface="Arial"/>
                <a:cs typeface="Arial"/>
                <a:sym typeface="Arial"/>
              </a:rPr>
              <a:t>Increase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which will make it more likely to reject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(but note that this has the side effect of increasing the Type 1 error rate)</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dirty="0">
                <a:solidFill>
                  <a:schemeClr val="accent1"/>
                </a:solidFill>
                <a:latin typeface="Arial"/>
                <a:cs typeface="Arial"/>
                <a:sym typeface="Arial"/>
              </a:rPr>
            </a:br>
            <a:r>
              <a:rPr lang="en" sz="3000" b="1" kern="0" dirty="0">
                <a:solidFill>
                  <a:schemeClr val="accent1"/>
                </a:solidFill>
                <a:latin typeface="Arial"/>
                <a:cs typeface="Arial"/>
                <a:sym typeface="Arial"/>
              </a:rPr>
              <a:t>Achieving desired power</a:t>
            </a:r>
            <a:endParaRPr sz="3000" b="1" kern="0" dirty="0">
              <a:solidFill>
                <a:schemeClr val="accent1"/>
              </a:solidFill>
              <a:latin typeface="Arial"/>
              <a:cs typeface="Arial"/>
              <a:sym typeface="Arial"/>
            </a:endParaRPr>
          </a:p>
        </p:txBody>
      </p:sp>
      <p:sp>
        <p:nvSpPr>
          <p:cNvPr id="223" name="Google Shape;223;p37"/>
          <p:cNvSpPr txBox="1"/>
          <p:nvPr/>
        </p:nvSpPr>
        <p:spPr>
          <a:xfrm flipH="1">
            <a:off x="1981250" y="10306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dirty="0">
                <a:solidFill>
                  <a:srgbClr val="000000"/>
                </a:solidFill>
                <a:latin typeface="Arial"/>
                <a:cs typeface="Arial"/>
                <a:sym typeface="Arial"/>
              </a:rPr>
              <a:t>There are several ways to increase power (and hence decrease type 2 error rate):</a:t>
            </a:r>
            <a:endParaRPr sz="2000" kern="0" dirty="0">
              <a:solidFill>
                <a:srgbClr val="000000"/>
              </a:solidFill>
              <a:latin typeface="Arial"/>
              <a:cs typeface="Arial"/>
              <a:sym typeface="Arial"/>
            </a:endParaRPr>
          </a:p>
          <a:p>
            <a:pPr defTabSz="914400">
              <a:lnSpc>
                <a:spcPct val="115000"/>
              </a:lnSpc>
              <a:buClr>
                <a:srgbClr val="000000"/>
              </a:buClr>
            </a:pP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Increase the sample size</a:t>
            </a: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Decrease the standard deviation of the sample, which essentially has the same effect as increasing the sample size (it will decrease the standard error). With a smaller </a:t>
            </a:r>
            <a:r>
              <a:rPr lang="en" sz="2000" i="1" kern="0" dirty="0">
                <a:solidFill>
                  <a:srgbClr val="000000"/>
                </a:solidFill>
                <a:latin typeface="Arial"/>
                <a:cs typeface="Arial"/>
                <a:sym typeface="Arial"/>
              </a:rPr>
              <a:t>s</a:t>
            </a:r>
            <a:r>
              <a:rPr lang="en" sz="2000" kern="0" dirty="0">
                <a:solidFill>
                  <a:srgbClr val="000000"/>
                </a:solidFill>
                <a:latin typeface="Arial"/>
                <a:cs typeface="Arial"/>
                <a:sym typeface="Arial"/>
              </a:rPr>
              <a:t> we have a better chance of distinguishing the null value from the observed point estimate. This is difficult to ensure but cautious measurement process and limiting the population so that it is more homogenous may help</a:t>
            </a: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Increase </a:t>
            </a:r>
            <a:r>
              <a:rPr lang="en" sz="2000" i="1" kern="0" dirty="0">
                <a:solidFill>
                  <a:srgbClr val="000000"/>
                </a:solidFill>
                <a:latin typeface="Arial"/>
                <a:cs typeface="Arial"/>
                <a:sym typeface="Arial"/>
              </a:rPr>
              <a:t>α</a:t>
            </a:r>
            <a:r>
              <a:rPr lang="en" sz="2000" kern="0" dirty="0">
                <a:solidFill>
                  <a:srgbClr val="000000"/>
                </a:solidFill>
                <a:latin typeface="Arial"/>
                <a:cs typeface="Arial"/>
                <a:sym typeface="Arial"/>
              </a:rPr>
              <a:t>, which will make it more likely to reject </a:t>
            </a:r>
            <a:r>
              <a:rPr lang="en" sz="2000" i="1" kern="0" dirty="0">
                <a:solidFill>
                  <a:srgbClr val="000000"/>
                </a:solidFill>
                <a:latin typeface="Arial"/>
                <a:cs typeface="Arial"/>
                <a:sym typeface="Arial"/>
              </a:rPr>
              <a:t>H</a:t>
            </a:r>
            <a:r>
              <a:rPr lang="en" sz="2000" i="1" kern="0" baseline="-25000" dirty="0">
                <a:solidFill>
                  <a:srgbClr val="000000"/>
                </a:solidFill>
                <a:latin typeface="Arial"/>
                <a:cs typeface="Arial"/>
                <a:sym typeface="Arial"/>
              </a:rPr>
              <a:t>0</a:t>
            </a:r>
            <a:r>
              <a:rPr lang="en" sz="2000" kern="0" dirty="0">
                <a:solidFill>
                  <a:srgbClr val="000000"/>
                </a:solidFill>
                <a:latin typeface="Arial"/>
                <a:cs typeface="Arial"/>
                <a:sym typeface="Arial"/>
              </a:rPr>
              <a:t> (but note that this has the side effect of increasing the Type 1 error rate)</a:t>
            </a:r>
            <a:endParaRPr sz="2000" kern="0" dirty="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a:pPr>
            <a:r>
              <a:rPr lang="en" sz="2000" kern="0" dirty="0">
                <a:solidFill>
                  <a:srgbClr val="000000"/>
                </a:solidFill>
                <a:latin typeface="Arial"/>
                <a:cs typeface="Arial"/>
                <a:sym typeface="Arial"/>
              </a:rPr>
              <a:t>Consider a larger effect size. If the true mean of the population is in the alternative hypothesis but close to the null value, it will be harder to detect a difference</a:t>
            </a:r>
            <a:endParaRPr sz="20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ar&#10;&#10;Description automatically generated">
            <a:extLst>
              <a:ext uri="{FF2B5EF4-FFF2-40B4-BE49-F238E27FC236}">
                <a16:creationId xmlns:a16="http://schemas.microsoft.com/office/drawing/2014/main" id="{828F543C-EC86-D799-4022-1502E8B79624}"/>
              </a:ext>
            </a:extLst>
          </p:cNvPr>
          <p:cNvPicPr>
            <a:picLocks noChangeAspect="1"/>
          </p:cNvPicPr>
          <p:nvPr/>
        </p:nvPicPr>
        <p:blipFill>
          <a:blip r:embed="rId2"/>
          <a:stretch>
            <a:fillRect/>
          </a:stretch>
        </p:blipFill>
        <p:spPr>
          <a:xfrm>
            <a:off x="567159" y="253839"/>
            <a:ext cx="10440053" cy="5417755"/>
          </a:xfrm>
          <a:prstGeom prst="rect">
            <a:avLst/>
          </a:prstGeom>
        </p:spPr>
      </p:pic>
      <p:pic>
        <p:nvPicPr>
          <p:cNvPr id="6" name="Picture 5" descr="A white paper with black text&#10;&#10;Description automatically generated">
            <a:extLst>
              <a:ext uri="{FF2B5EF4-FFF2-40B4-BE49-F238E27FC236}">
                <a16:creationId xmlns:a16="http://schemas.microsoft.com/office/drawing/2014/main" id="{C9BCE4E1-BD07-44B0-9050-A90DE9F2A655}"/>
              </a:ext>
            </a:extLst>
          </p:cNvPr>
          <p:cNvPicPr>
            <a:picLocks noChangeAspect="1"/>
          </p:cNvPicPr>
          <p:nvPr/>
        </p:nvPicPr>
        <p:blipFill>
          <a:blip r:embed="rId3"/>
          <a:stretch>
            <a:fillRect/>
          </a:stretch>
        </p:blipFill>
        <p:spPr>
          <a:xfrm>
            <a:off x="567159" y="4352316"/>
            <a:ext cx="10235659" cy="2251845"/>
          </a:xfrm>
          <a:prstGeom prst="rect">
            <a:avLst/>
          </a:prstGeom>
        </p:spPr>
      </p:pic>
    </p:spTree>
    <p:extLst>
      <p:ext uri="{BB962C8B-B14F-4D97-AF65-F5344CB8AC3E}">
        <p14:creationId xmlns:p14="http://schemas.microsoft.com/office/powerpoint/2010/main" val="70587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th problem with numbers and equations&#10;&#10;Description automatically generated">
            <a:extLst>
              <a:ext uri="{FF2B5EF4-FFF2-40B4-BE49-F238E27FC236}">
                <a16:creationId xmlns:a16="http://schemas.microsoft.com/office/drawing/2014/main" id="{CC401F73-AC8D-33F0-6643-7A5F8F7D5194}"/>
              </a:ext>
            </a:extLst>
          </p:cNvPr>
          <p:cNvPicPr>
            <a:picLocks noChangeAspect="1"/>
          </p:cNvPicPr>
          <p:nvPr/>
        </p:nvPicPr>
        <p:blipFill>
          <a:blip r:embed="rId2"/>
          <a:stretch>
            <a:fillRect/>
          </a:stretch>
        </p:blipFill>
        <p:spPr>
          <a:xfrm>
            <a:off x="1204267" y="499478"/>
            <a:ext cx="9783466" cy="3829453"/>
          </a:xfrm>
          <a:prstGeom prst="rect">
            <a:avLst/>
          </a:prstGeom>
        </p:spPr>
      </p:pic>
      <p:pic>
        <p:nvPicPr>
          <p:cNvPr id="7" name="Picture 6" descr="A text on a white background&#10;&#10;Description automatically generated">
            <a:extLst>
              <a:ext uri="{FF2B5EF4-FFF2-40B4-BE49-F238E27FC236}">
                <a16:creationId xmlns:a16="http://schemas.microsoft.com/office/drawing/2014/main" id="{DD976478-9284-0727-78D3-8D621C2905DC}"/>
              </a:ext>
            </a:extLst>
          </p:cNvPr>
          <p:cNvPicPr>
            <a:picLocks noChangeAspect="1"/>
          </p:cNvPicPr>
          <p:nvPr/>
        </p:nvPicPr>
        <p:blipFill>
          <a:blip r:embed="rId3"/>
          <a:stretch>
            <a:fillRect/>
          </a:stretch>
        </p:blipFill>
        <p:spPr>
          <a:xfrm>
            <a:off x="1204267" y="4213264"/>
            <a:ext cx="8034598" cy="1921317"/>
          </a:xfrm>
          <a:prstGeom prst="rect">
            <a:avLst/>
          </a:prstGeom>
        </p:spPr>
      </p:pic>
    </p:spTree>
    <p:extLst>
      <p:ext uri="{BB962C8B-B14F-4D97-AF65-F5344CB8AC3E}">
        <p14:creationId xmlns:p14="http://schemas.microsoft.com/office/powerpoint/2010/main" val="53306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49AA-7792-121F-7EFF-65D4A8F03568}"/>
              </a:ext>
            </a:extLst>
          </p:cNvPr>
          <p:cNvSpPr>
            <a:spLocks noGrp="1"/>
          </p:cNvSpPr>
          <p:nvPr>
            <p:ph type="title"/>
          </p:nvPr>
        </p:nvSpPr>
        <p:spPr/>
        <p:txBody>
          <a:bodyPr/>
          <a:lstStyle/>
          <a:p>
            <a:r>
              <a:rPr lang="en-US" dirty="0"/>
              <a:t>Power</a:t>
            </a:r>
          </a:p>
        </p:txBody>
      </p:sp>
      <p:sp>
        <p:nvSpPr>
          <p:cNvPr id="3" name="Content Placeholder 2">
            <a:extLst>
              <a:ext uri="{FF2B5EF4-FFF2-40B4-BE49-F238E27FC236}">
                <a16:creationId xmlns:a16="http://schemas.microsoft.com/office/drawing/2014/main" id="{02D53744-EE67-92B8-45E8-117CC391885B}"/>
              </a:ext>
            </a:extLst>
          </p:cNvPr>
          <p:cNvSpPr>
            <a:spLocks noGrp="1"/>
          </p:cNvSpPr>
          <p:nvPr>
            <p:ph idx="1"/>
          </p:nvPr>
        </p:nvSpPr>
        <p:spPr/>
        <p:txBody>
          <a:bodyPr>
            <a:normAutofit/>
          </a:bodyPr>
          <a:lstStyle/>
          <a:p>
            <a:r>
              <a:rPr lang="en-US" sz="2800" dirty="0"/>
              <a:t>The power of a statistical test is the probably that we detect an effect if there is a real effect </a:t>
            </a:r>
          </a:p>
        </p:txBody>
      </p:sp>
    </p:spTree>
    <p:extLst>
      <p:ext uri="{BB962C8B-B14F-4D97-AF65-F5344CB8AC3E}">
        <p14:creationId xmlns:p14="http://schemas.microsoft.com/office/powerpoint/2010/main" val="280893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2679826" y="152401"/>
            <a:ext cx="6832369" cy="2002676"/>
          </a:xfrm>
          <a:prstGeom prst="rect">
            <a:avLst/>
          </a:prstGeom>
          <a:noFill/>
          <a:ln>
            <a:noFill/>
          </a:ln>
        </p:spPr>
      </p:pic>
      <p:sp>
        <p:nvSpPr>
          <p:cNvPr id="4" name="Rectangle 3">
            <a:extLst>
              <a:ext uri="{FF2B5EF4-FFF2-40B4-BE49-F238E27FC236}">
                <a16:creationId xmlns:a16="http://schemas.microsoft.com/office/drawing/2014/main" id="{F475B2EF-263F-B6E1-6570-0CA9990082A3}"/>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p:nvPr/>
        </p:nvSpPr>
        <p:spPr>
          <a:xfrm flipH="1">
            <a:off x="1981250" y="2378250"/>
            <a:ext cx="8545500" cy="4203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dirty="0">
                <a:solidFill>
                  <a:srgbClr val="000000"/>
                </a:solidFill>
                <a:latin typeface="Arial"/>
                <a:cs typeface="Arial"/>
                <a:sym typeface="Arial"/>
              </a:rPr>
              <a:t>Type 1 error is rejecting </a:t>
            </a:r>
            <a:r>
              <a:rPr lang="en" sz="2200" i="1" kern="0" dirty="0">
                <a:solidFill>
                  <a:srgbClr val="000000"/>
                </a:solidFill>
                <a:latin typeface="Arial"/>
                <a:cs typeface="Arial"/>
                <a:sym typeface="Arial"/>
              </a:rPr>
              <a:t>H</a:t>
            </a:r>
            <a:r>
              <a:rPr lang="en" sz="2200" i="1" kern="0" baseline="-25000" dirty="0">
                <a:solidFill>
                  <a:srgbClr val="000000"/>
                </a:solidFill>
                <a:latin typeface="Arial"/>
                <a:cs typeface="Arial"/>
                <a:sym typeface="Arial"/>
              </a:rPr>
              <a:t>0</a:t>
            </a:r>
            <a:r>
              <a:rPr lang="en" sz="2200" kern="0" dirty="0">
                <a:solidFill>
                  <a:srgbClr val="000000"/>
                </a:solidFill>
                <a:latin typeface="Arial"/>
                <a:cs typeface="Arial"/>
                <a:sym typeface="Arial"/>
              </a:rPr>
              <a:t> when you shouldn’t have, and the probability of doing so is </a:t>
            </a:r>
            <a:r>
              <a:rPr lang="en" sz="2200" i="1" kern="0" dirty="0">
                <a:solidFill>
                  <a:srgbClr val="000000"/>
                </a:solidFill>
                <a:latin typeface="Arial"/>
                <a:cs typeface="Arial"/>
                <a:sym typeface="Arial"/>
              </a:rPr>
              <a:t>α</a:t>
            </a:r>
            <a:r>
              <a:rPr lang="en" sz="2200" kern="0" dirty="0">
                <a:solidFill>
                  <a:srgbClr val="000000"/>
                </a:solidFill>
                <a:latin typeface="Arial"/>
                <a:cs typeface="Arial"/>
                <a:sym typeface="Arial"/>
              </a:rPr>
              <a:t> (significance level)</a:t>
            </a: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3A81BA"/>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a:p>
            <a:pPr defTabSz="914400">
              <a:lnSpc>
                <a:spcPct val="115000"/>
              </a:lnSpc>
              <a:buClr>
                <a:srgbClr val="000000"/>
              </a:buClr>
            </a:pPr>
            <a:endParaRPr sz="2200" kern="0" dirty="0">
              <a:solidFill>
                <a:srgbClr val="000000"/>
              </a:solidFill>
              <a:latin typeface="Arial"/>
              <a:cs typeface="Arial"/>
              <a:sym typeface="Arial"/>
            </a:endParaRPr>
          </a:p>
        </p:txBody>
      </p:sp>
      <p:pic>
        <p:nvPicPr>
          <p:cNvPr id="46" name="Google Shape;46;p11"/>
          <p:cNvPicPr preferRelativeResize="0"/>
          <p:nvPr/>
        </p:nvPicPr>
        <p:blipFill>
          <a:blip r:embed="rId3">
            <a:alphaModFix/>
          </a:blip>
          <a:stretch>
            <a:fillRect/>
          </a:stretch>
        </p:blipFill>
        <p:spPr>
          <a:xfrm>
            <a:off x="2679814" y="152400"/>
            <a:ext cx="6832369" cy="2002676"/>
          </a:xfrm>
          <a:prstGeom prst="rect">
            <a:avLst/>
          </a:prstGeom>
          <a:noFill/>
          <a:ln>
            <a:noFill/>
          </a:ln>
        </p:spPr>
      </p:pic>
      <p:sp>
        <p:nvSpPr>
          <p:cNvPr id="2" name="Rectangle 1">
            <a:extLst>
              <a:ext uri="{FF2B5EF4-FFF2-40B4-BE49-F238E27FC236}">
                <a16:creationId xmlns:a16="http://schemas.microsoft.com/office/drawing/2014/main" id="{6DFBFE64-AC71-C3B5-D817-9533F4E73041}"/>
              </a:ext>
            </a:extLst>
          </p:cNvPr>
          <p:cNvSpPr/>
          <p:nvPr/>
        </p:nvSpPr>
        <p:spPr>
          <a:xfrm>
            <a:off x="85546" y="119202"/>
            <a:ext cx="2856947" cy="1569660"/>
          </a:xfrm>
          <a:prstGeom prst="rect">
            <a:avLst/>
          </a:prstGeom>
          <a:noFill/>
        </p:spPr>
        <p:txBody>
          <a:bodyPr wrap="square" lIns="91440" tIns="45720" rIns="91440" bIns="45720">
            <a:spAutoFit/>
          </a:bodyPr>
          <a:lstStyle/>
          <a:p>
            <a:r>
              <a:rPr lang="en-US" sz="4800" b="0" cap="none" spc="0" dirty="0">
                <a:ln w="0"/>
                <a:solidFill>
                  <a:schemeClr val="accent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Decision Errors</a:t>
            </a: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154</TotalTime>
  <Words>2472</Words>
  <Application>Microsoft Macintosh PowerPoint</Application>
  <PresentationFormat>Widescreen</PresentationFormat>
  <Paragraphs>245</Paragraphs>
  <Slides>48</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Calibri</vt:lpstr>
      <vt:lpstr>Cambria Math</vt:lpstr>
      <vt:lpstr>Corbel</vt:lpstr>
      <vt:lpstr>Inter</vt:lpstr>
      <vt:lpstr>Wingdings 2</vt:lpstr>
      <vt:lpstr>Frame</vt:lpstr>
      <vt:lpstr>Simple Light</vt:lpstr>
      <vt:lpstr>Power Calculation for 2-Sample Tests </vt:lpstr>
      <vt:lpstr>Plan for Today</vt:lpstr>
      <vt:lpstr>PowerPoint Presentation</vt:lpstr>
      <vt:lpstr>PowerPoint Presentation</vt:lpstr>
      <vt:lpstr>PowerPoint Presentation</vt:lpstr>
      <vt:lpstr>PowerPoint Presentation</vt:lpstr>
      <vt:lpstr>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5</cp:revision>
  <dcterms:created xsi:type="dcterms:W3CDTF">2023-07-27T13:51:22Z</dcterms:created>
  <dcterms:modified xsi:type="dcterms:W3CDTF">2023-10-30T17:24:10Z</dcterms:modified>
</cp:coreProperties>
</file>