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8"/>
  </p:notesMasterIdLst>
  <p:sldIdLst>
    <p:sldId id="256" r:id="rId3"/>
    <p:sldId id="258" r:id="rId4"/>
    <p:sldId id="259" r:id="rId5"/>
    <p:sldId id="334" r:id="rId6"/>
    <p:sldId id="260" r:id="rId7"/>
    <p:sldId id="335" r:id="rId8"/>
    <p:sldId id="336" r:id="rId9"/>
    <p:sldId id="263" r:id="rId10"/>
    <p:sldId id="337" r:id="rId11"/>
    <p:sldId id="264" r:id="rId12"/>
    <p:sldId id="265" r:id="rId13"/>
    <p:sldId id="266" r:id="rId14"/>
    <p:sldId id="302" r:id="rId15"/>
    <p:sldId id="303" r:id="rId16"/>
    <p:sldId id="304" r:id="rId17"/>
    <p:sldId id="305" r:id="rId18"/>
    <p:sldId id="306" r:id="rId19"/>
    <p:sldId id="307" r:id="rId20"/>
    <p:sldId id="308" r:id="rId21"/>
    <p:sldId id="309" r:id="rId22"/>
    <p:sldId id="310" r:id="rId23"/>
    <p:sldId id="339" r:id="rId24"/>
    <p:sldId id="338" r:id="rId25"/>
    <p:sldId id="340" r:id="rId26"/>
    <p:sldId id="311" r:id="rId27"/>
    <p:sldId id="341" r:id="rId28"/>
    <p:sldId id="342" r:id="rId29"/>
    <p:sldId id="343" r:id="rId30"/>
    <p:sldId id="313" r:id="rId31"/>
    <p:sldId id="314" r:id="rId32"/>
    <p:sldId id="315" r:id="rId33"/>
    <p:sldId id="316" r:id="rId34"/>
    <p:sldId id="317" r:id="rId35"/>
    <p:sldId id="318" r:id="rId36"/>
    <p:sldId id="344" r:id="rId37"/>
    <p:sldId id="345"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270" r:id="rId51"/>
    <p:sldId id="271" r:id="rId52"/>
    <p:sldId id="272" r:id="rId53"/>
    <p:sldId id="273" r:id="rId54"/>
    <p:sldId id="274" r:id="rId55"/>
    <p:sldId id="275" r:id="rId56"/>
    <p:sldId id="276" r:id="rId57"/>
    <p:sldId id="277" r:id="rId58"/>
    <p:sldId id="347" r:id="rId59"/>
    <p:sldId id="348" r:id="rId60"/>
    <p:sldId id="349" r:id="rId61"/>
    <p:sldId id="281" r:id="rId62"/>
    <p:sldId id="282" r:id="rId63"/>
    <p:sldId id="283" r:id="rId64"/>
    <p:sldId id="284" r:id="rId65"/>
    <p:sldId id="346" r:id="rId66"/>
    <p:sldId id="285" r:id="rId67"/>
    <p:sldId id="350" r:id="rId68"/>
    <p:sldId id="351" r:id="rId69"/>
    <p:sldId id="288" r:id="rId70"/>
    <p:sldId id="289" r:id="rId71"/>
    <p:sldId id="352" r:id="rId72"/>
    <p:sldId id="290" r:id="rId73"/>
    <p:sldId id="353" r:id="rId74"/>
    <p:sldId id="293" r:id="rId75"/>
    <p:sldId id="332" r:id="rId76"/>
    <p:sldId id="333"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79a6b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79a6bd8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9a6bd8b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9a6bd8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9a6bd8b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9a6bd8b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09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79a6bd8b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79a6bd8b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15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79a6bd8b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79a6bd8b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63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79a6bd8b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79a6bd8b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4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a6bd8b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9a6bd8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7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0d60de8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b0d60de8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0d60de8_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0d60de8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1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9a6bd8b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9a6bd8b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86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4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69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20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35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36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390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860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741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95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79a6bd8b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79a6bd8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3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3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0d60de8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0d60de8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395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9a6bd8b3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9a6bd8b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6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79a6bd8b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79a6bd8b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881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b0d60de8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b0d60de8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479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05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130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076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0d60de8_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0d60de8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44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79a6bd8b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79a6bd8b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96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79a6bd8b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79a6bd8b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56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9a6bd8b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9a6bd8b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532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9a6bd8b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9a6bd8b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086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79a6bd8b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79a6bd8b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911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0d60de8_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0d60de8_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87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79a6bd8b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79a6bd8b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33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5098262_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114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79a6bd8b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79a6bd8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834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646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0d60de8_0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0d60de8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9a6bd8b3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9a6bd8b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72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a6bd8b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a6bd8b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d60de8_0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d60de8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0d60de8_0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0d60de8_0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9a6bd8b3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9a6bd8b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761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124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566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f2800350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f280035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2318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f2800350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f280035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2800350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280035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280035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280035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1411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8576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323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f2800350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f2800350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f2800350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f2800350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9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90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28003507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2800350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b0d60de8_0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b0d60de8_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b0d60de8_0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b0d60de8_0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9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a6bd8b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a6bd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8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0921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650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694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7037270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Hypothesis Testing</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0" name="Google Shape;100;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6" name="Google Shape;106;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solidFill>
                  <a:srgbClr val="000000"/>
                </a:solidFill>
              </a:rPr>
              <a:t>We start with a </a:t>
            </a:r>
            <a:r>
              <a:rPr lang="en" sz="2000" i="1" dirty="0">
                <a:solidFill>
                  <a:schemeClr val="accent1"/>
                </a:solidFill>
              </a:rPr>
              <a:t>null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0</a:t>
            </a:r>
            <a:r>
              <a:rPr lang="en" sz="2000" dirty="0">
                <a:solidFill>
                  <a:schemeClr val="accent1"/>
                </a:solidFill>
              </a:rPr>
              <a:t>)</a:t>
            </a:r>
            <a:r>
              <a:rPr lang="en" sz="2000" dirty="0">
                <a:solidFill>
                  <a:srgbClr val="000000"/>
                </a:solidFill>
              </a:rPr>
              <a:t> that represents the status quo.</a:t>
            </a:r>
            <a:endParaRPr sz="2000" dirty="0">
              <a:solidFill>
                <a:srgbClr val="000000"/>
              </a:solidFill>
            </a:endParaRPr>
          </a:p>
          <a:p>
            <a:pPr indent="-355600">
              <a:lnSpc>
                <a:spcPct val="115000"/>
              </a:lnSpc>
              <a:spcBef>
                <a:spcPts val="0"/>
              </a:spcBef>
              <a:buSzPts val="2000"/>
            </a:pPr>
            <a:r>
              <a:rPr lang="en" sz="2000" dirty="0">
                <a:solidFill>
                  <a:srgbClr val="000000"/>
                </a:solidFill>
              </a:rPr>
              <a:t>We also have an </a:t>
            </a:r>
            <a:r>
              <a:rPr lang="en" sz="2000" i="1" dirty="0">
                <a:solidFill>
                  <a:schemeClr val="accent1"/>
                </a:solidFill>
              </a:rPr>
              <a:t>alternative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A</a:t>
            </a:r>
            <a:r>
              <a:rPr lang="en" sz="2000" dirty="0">
                <a:solidFill>
                  <a:schemeClr val="accent1"/>
                </a:solidFill>
              </a:rPr>
              <a:t>)</a:t>
            </a:r>
            <a:r>
              <a:rPr lang="en" sz="2000" dirty="0">
                <a:solidFill>
                  <a:srgbClr val="000000"/>
                </a:solidFill>
              </a:rPr>
              <a:t> that represents our research question, i.e. what we're testing for.</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We conduct a hypothesis test under the assumption that the null hypothesis is true, either via simulation or traditional methods based on the central limit theorem (coming up next...).</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dirty="0">
              <a:solidFill>
                <a:srgbClr val="000000"/>
              </a:solidFill>
            </a:endParaRPr>
          </a:p>
          <a:p>
            <a:pPr marL="0" indent="0">
              <a:lnSpc>
                <a:spcPct val="115000"/>
              </a:lnSpc>
              <a:spcBef>
                <a:spcPts val="1000"/>
              </a:spcBef>
              <a:buNone/>
            </a:pPr>
            <a:endParaRPr sz="2000" dirty="0">
              <a:solidFill>
                <a:srgbClr val="000000"/>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p:spTree>
    <p:extLst>
      <p:ext uri="{BB962C8B-B14F-4D97-AF65-F5344CB8AC3E}">
        <p14:creationId xmlns:p14="http://schemas.microsoft.com/office/powerpoint/2010/main" val="375200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p:txBody>
      </p:sp>
      <p:sp>
        <p:nvSpPr>
          <p:cNvPr id="372" name="Google Shape;372;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396193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body" idx="1"/>
          </p:nvPr>
        </p:nvSpPr>
        <p:spPr>
          <a:xfrm flipH="1">
            <a:off x="1981075" y="762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78" name="Google Shape;378;p63"/>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403657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4"/>
          <p:cNvSpPr txBox="1">
            <a:spLocks noGrp="1"/>
          </p:cNvSpPr>
          <p:nvPr>
            <p:ph type="body" idx="1"/>
          </p:nvPr>
        </p:nvSpPr>
        <p:spPr>
          <a:xfrm flipH="1">
            <a:off x="1981075" y="6858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84" name="Google Shape;384;p64"/>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27364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5"/>
          <p:cNvSpPr txBox="1">
            <a:spLocks noGrp="1"/>
          </p:cNvSpPr>
          <p:nvPr>
            <p:ph type="body" idx="1"/>
          </p:nvPr>
        </p:nvSpPr>
        <p:spPr>
          <a:xfrm flipH="1">
            <a:off x="1981075" y="6096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indent="-381000">
              <a:lnSpc>
                <a:spcPct val="115000"/>
              </a:lnSpc>
              <a:spcBef>
                <a:spcPts val="1000"/>
              </a:spcBef>
              <a:buClr>
                <a:srgbClr val="000000"/>
              </a:buClr>
              <a:buSzPts val="2400"/>
            </a:pPr>
            <a:r>
              <a:rPr lang="en" sz="2400">
                <a:solidFill>
                  <a:srgbClr val="000000"/>
                </a:solidFill>
              </a:rPr>
              <a:t>We test the claim that the average number of colleges Duke students apply to is greater than 8</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A</a:t>
            </a:r>
            <a:r>
              <a:rPr lang="en" sz="2400"/>
              <a:t> : 𝝁 &gt; 8</a:t>
            </a:r>
            <a:endParaRPr sz="2400"/>
          </a:p>
          <a:p>
            <a:pPr marL="0" indent="0" algn="ctr">
              <a:lnSpc>
                <a:spcPct val="115000"/>
              </a:lnSpc>
              <a:spcBef>
                <a:spcPts val="1000"/>
              </a:spcBef>
              <a:spcAft>
                <a:spcPts val="1000"/>
              </a:spcAft>
              <a:buNone/>
            </a:pPr>
            <a:endParaRPr sz="2400">
              <a:solidFill>
                <a:srgbClr val="000000"/>
              </a:solidFill>
            </a:endParaRPr>
          </a:p>
        </p:txBody>
      </p:sp>
      <p:sp>
        <p:nvSpPr>
          <p:cNvPr id="390" name="Google Shape;390;p65"/>
          <p:cNvSpPr txBox="1">
            <a:spLocks noGrp="1"/>
          </p:cNvSpPr>
          <p:nvPr>
            <p:ph type="title"/>
          </p:nvPr>
        </p:nvSpPr>
        <p:spPr>
          <a:xfrm>
            <a:off x="1981200" y="-3810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79045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6"/>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396" name="Google Shape;396;p66"/>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111228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7"/>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Clr>
                <a:srgbClr val="FF9900"/>
              </a:buClr>
              <a:buSzPts val="2000"/>
              <a:buAutoNum type="alphaLcParenR"/>
            </a:pPr>
            <a:r>
              <a:rPr lang="en" sz="2000" i="1">
                <a:solidFill>
                  <a:srgbClr val="FF9900"/>
                </a:solidFill>
              </a:rPr>
              <a:t>There should be at least 10 successes and 10 failures in the sample.</a:t>
            </a:r>
            <a:endParaRPr sz="2000" i="1">
              <a:solidFill>
                <a:srgbClr val="FF9900"/>
              </a:solidFill>
            </a:endParaRPr>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402" name="Google Shape;402;p67"/>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141323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US" dirty="0">
                <a:solidFill>
                  <a:schemeClr val="accent1"/>
                </a:solidFill>
              </a:rPr>
              <a:t>Gender discrimination experiment:</a:t>
            </a:r>
          </a:p>
        </p:txBody>
      </p:sp>
      <p:pic>
        <p:nvPicPr>
          <p:cNvPr id="58" name="Google Shape;58;p17"/>
          <p:cNvPicPr preferRelativeResize="0"/>
          <p:nvPr/>
        </p:nvPicPr>
        <p:blipFill>
          <a:blip r:embed="rId3">
            <a:alphaModFix/>
          </a:blip>
          <a:stretch>
            <a:fillRect/>
          </a:stretch>
        </p:blipFill>
        <p:spPr>
          <a:xfrm>
            <a:off x="2377225" y="1587325"/>
            <a:ext cx="7107300" cy="1753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08" name="Google Shape;408;p68"/>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spTree>
    <p:extLst>
      <p:ext uri="{BB962C8B-B14F-4D97-AF65-F5344CB8AC3E}">
        <p14:creationId xmlns:p14="http://schemas.microsoft.com/office/powerpoint/2010/main" val="7311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p:spTree>
    <p:extLst>
      <p:ext uri="{BB962C8B-B14F-4D97-AF65-F5344CB8AC3E}">
        <p14:creationId xmlns:p14="http://schemas.microsoft.com/office/powerpoint/2010/main" val="258320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6AB8679-A071-07C1-A999-24C81C66E642}"/>
                  </a:ext>
                </a:extLst>
              </p:cNvPr>
              <p:cNvSpPr txBox="1"/>
              <p:nvPr/>
            </p:nvSpPr>
            <p:spPr>
              <a:xfrm>
                <a:off x="7627558" y="2735103"/>
                <a:ext cx="2477666" cy="19202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p:sp>
            <p:nvSpPr>
              <p:cNvPr id="3" name="TextBox 2">
                <a:extLst>
                  <a:ext uri="{FF2B5EF4-FFF2-40B4-BE49-F238E27FC236}">
                    <a16:creationId xmlns:a16="http://schemas.microsoft.com/office/drawing/2014/main" id="{E6AB8679-A071-07C1-A999-24C81C66E642}"/>
                  </a:ext>
                </a:extLst>
              </p:cNvPr>
              <p:cNvSpPr txBox="1">
                <a:spLocks noRot="1" noChangeAspect="1" noMove="1" noResize="1" noEditPoints="1" noAdjustHandles="1" noChangeArrowheads="1" noChangeShapeType="1" noTextEdit="1"/>
              </p:cNvSpPr>
              <p:nvPr/>
            </p:nvSpPr>
            <p:spPr>
              <a:xfrm>
                <a:off x="7627558" y="2735103"/>
                <a:ext cx="2477666" cy="1920269"/>
              </a:xfrm>
              <a:prstGeom prst="rect">
                <a:avLst/>
              </a:prstGeom>
              <a:blipFill>
                <a:blip r:embed="rId4"/>
                <a:stretch>
                  <a:fillRect b="-658"/>
                </a:stretch>
              </a:blipFill>
            </p:spPr>
            <p:txBody>
              <a:bodyPr/>
              <a:lstStyle/>
              <a:p>
                <a:r>
                  <a:rPr lang="en-US">
                    <a:noFill/>
                  </a:rPr>
                  <a:t> </a:t>
                </a:r>
              </a:p>
            </p:txBody>
          </p:sp>
        </mc:Fallback>
      </mc:AlternateContent>
    </p:spTree>
    <p:extLst>
      <p:ext uri="{BB962C8B-B14F-4D97-AF65-F5344CB8AC3E}">
        <p14:creationId xmlns:p14="http://schemas.microsoft.com/office/powerpoint/2010/main" val="3176115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063210F-53FA-FE26-73B0-4DDA96BD551B}"/>
                  </a:ext>
                </a:extLst>
              </p:cNvPr>
              <p:cNvSpPr txBox="1"/>
              <p:nvPr/>
            </p:nvSpPr>
            <p:spPr>
              <a:xfrm>
                <a:off x="1777743" y="3429000"/>
                <a:ext cx="2477666" cy="19202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p:sp>
            <p:nvSpPr>
              <p:cNvPr id="2" name="TextBox 1">
                <a:extLst>
                  <a:ext uri="{FF2B5EF4-FFF2-40B4-BE49-F238E27FC236}">
                    <a16:creationId xmlns:a16="http://schemas.microsoft.com/office/drawing/2014/main" id="{5063210F-53FA-FE26-73B0-4DDA96BD551B}"/>
                  </a:ext>
                </a:extLst>
              </p:cNvPr>
              <p:cNvSpPr txBox="1">
                <a:spLocks noRot="1" noChangeAspect="1" noMove="1" noResize="1" noEditPoints="1" noAdjustHandles="1" noChangeArrowheads="1" noChangeShapeType="1" noTextEdit="1"/>
              </p:cNvSpPr>
              <p:nvPr/>
            </p:nvSpPr>
            <p:spPr>
              <a:xfrm>
                <a:off x="1777743" y="3429000"/>
                <a:ext cx="2477666" cy="1920269"/>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FB65EEF-7B25-3EF0-0932-C50CD43780AA}"/>
              </a:ext>
            </a:extLst>
          </p:cNvPr>
          <p:cNvSpPr txBox="1"/>
          <p:nvPr/>
        </p:nvSpPr>
        <p:spPr>
          <a:xfrm>
            <a:off x="5756030" y="4204468"/>
            <a:ext cx="2201337"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What is SE?</a:t>
            </a:r>
          </a:p>
        </p:txBody>
      </p:sp>
    </p:spTree>
    <p:extLst>
      <p:ext uri="{BB962C8B-B14F-4D97-AF65-F5344CB8AC3E}">
        <p14:creationId xmlns:p14="http://schemas.microsoft.com/office/powerpoint/2010/main" val="220854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063210F-53FA-FE26-73B0-4DDA96BD551B}"/>
                  </a:ext>
                </a:extLst>
              </p:cNvPr>
              <p:cNvSpPr txBox="1"/>
              <p:nvPr/>
            </p:nvSpPr>
            <p:spPr>
              <a:xfrm>
                <a:off x="1777743" y="3429000"/>
                <a:ext cx="2477666" cy="19202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p:sp>
            <p:nvSpPr>
              <p:cNvPr id="2" name="TextBox 1">
                <a:extLst>
                  <a:ext uri="{FF2B5EF4-FFF2-40B4-BE49-F238E27FC236}">
                    <a16:creationId xmlns:a16="http://schemas.microsoft.com/office/drawing/2014/main" id="{5063210F-53FA-FE26-73B0-4DDA96BD551B}"/>
                  </a:ext>
                </a:extLst>
              </p:cNvPr>
              <p:cNvSpPr txBox="1">
                <a:spLocks noRot="1" noChangeAspect="1" noMove="1" noResize="1" noEditPoints="1" noAdjustHandles="1" noChangeArrowheads="1" noChangeShapeType="1" noTextEdit="1"/>
              </p:cNvSpPr>
              <p:nvPr/>
            </p:nvSpPr>
            <p:spPr>
              <a:xfrm>
                <a:off x="1777743" y="3429000"/>
                <a:ext cx="2477666" cy="1920269"/>
              </a:xfrm>
              <a:prstGeom prst="rect">
                <a:avLst/>
              </a:prstGeom>
              <a:blipFill>
                <a:blip r:embed="rId4"/>
                <a:stretch>
                  <a:fillRect/>
                </a:stretch>
              </a:blipFill>
            </p:spPr>
            <p:txBody>
              <a:bodyPr/>
              <a:lstStyle/>
              <a:p>
                <a:r>
                  <a:rPr lang="en-US">
                    <a:noFill/>
                  </a:rPr>
                  <a:t> </a:t>
                </a:r>
              </a:p>
            </p:txBody>
          </p:sp>
        </mc:Fallback>
      </mc:AlternateContent>
      <p:pic>
        <p:nvPicPr>
          <p:cNvPr id="4" name="Google Shape;423;p70">
            <a:extLst>
              <a:ext uri="{FF2B5EF4-FFF2-40B4-BE49-F238E27FC236}">
                <a16:creationId xmlns:a16="http://schemas.microsoft.com/office/drawing/2014/main" id="{8B3A5F67-8BBB-4E72-D509-E784FC214C6F}"/>
              </a:ext>
            </a:extLst>
          </p:cNvPr>
          <p:cNvPicPr preferRelativeResize="0"/>
          <p:nvPr/>
        </p:nvPicPr>
        <p:blipFill>
          <a:blip r:embed="rId5">
            <a:alphaModFix/>
          </a:blip>
          <a:stretch>
            <a:fillRect/>
          </a:stretch>
        </p:blipFill>
        <p:spPr>
          <a:xfrm>
            <a:off x="5687728" y="3696899"/>
            <a:ext cx="3834193" cy="1045941"/>
          </a:xfrm>
          <a:prstGeom prst="rect">
            <a:avLst/>
          </a:prstGeom>
          <a:noFill/>
          <a:ln>
            <a:noFill/>
          </a:ln>
        </p:spPr>
      </p:pic>
    </p:spTree>
    <p:extLst>
      <p:ext uri="{BB962C8B-B14F-4D97-AF65-F5344CB8AC3E}">
        <p14:creationId xmlns:p14="http://schemas.microsoft.com/office/powerpoint/2010/main" val="243600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p:spTree>
    <p:extLst>
      <p:ext uri="{BB962C8B-B14F-4D97-AF65-F5344CB8AC3E}">
        <p14:creationId xmlns:p14="http://schemas.microsoft.com/office/powerpoint/2010/main" val="115564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p:spTree>
    <p:extLst>
      <p:ext uri="{BB962C8B-B14F-4D97-AF65-F5344CB8AC3E}">
        <p14:creationId xmlns:p14="http://schemas.microsoft.com/office/powerpoint/2010/main" val="271358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rgbClr val="000000"/>
                </a:solidFill>
              </a:rPr>
              <a:t>In order to evaluate if the observed sample mean is unusual for the hypothesized sampling distribution, we determine how many standard errors away from the null it is, which is also called the </a:t>
            </a:r>
            <a:r>
              <a:rPr lang="en" sz="2000" i="1" dirty="0">
                <a:solidFill>
                  <a:schemeClr val="accent1"/>
                </a:solidFill>
              </a:rPr>
              <a:t>test statistic</a:t>
            </a:r>
            <a:r>
              <a:rPr lang="en" sz="2000" dirty="0">
                <a:solidFill>
                  <a:srgbClr val="000000"/>
                </a:solidFill>
              </a:rPr>
              <a:t>.</a:t>
            </a:r>
            <a:endParaRPr sz="2000" dirty="0">
              <a:solidFill>
                <a:srgbClr val="000000"/>
              </a:solidFill>
            </a:endParaRPr>
          </a:p>
          <a:p>
            <a:pPr marL="0" indent="0">
              <a:lnSpc>
                <a:spcPct val="115000"/>
              </a:lnSpc>
              <a:spcBef>
                <a:spcPts val="1000"/>
              </a:spcBef>
              <a:spcAft>
                <a:spcPts val="1000"/>
              </a:spcAft>
              <a:buNone/>
            </a:pPr>
            <a:endParaRPr sz="2000" dirty="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6D650D9-7443-3E30-1379-2C65B6BECC27}"/>
                  </a:ext>
                </a:extLst>
              </p:cNvPr>
              <p:cNvSpPr txBox="1"/>
              <p:nvPr/>
            </p:nvSpPr>
            <p:spPr>
              <a:xfrm>
                <a:off x="8011225" y="4234442"/>
                <a:ext cx="1883052" cy="659540"/>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rPr>
                          <m:t>𝑆𝐸</m:t>
                        </m:r>
                      </m:den>
                    </m:f>
                  </m:oMath>
                </a14:m>
                <a:r>
                  <a:rPr lang="en-US" sz="3200" dirty="0"/>
                  <a:t> </a:t>
                </a:r>
              </a:p>
            </p:txBody>
          </p:sp>
        </mc:Choice>
        <mc:Fallback>
          <p:sp>
            <p:nvSpPr>
              <p:cNvPr id="3" name="TextBox 2">
                <a:extLst>
                  <a:ext uri="{FF2B5EF4-FFF2-40B4-BE49-F238E27FC236}">
                    <a16:creationId xmlns:a16="http://schemas.microsoft.com/office/drawing/2014/main" id="{D6D650D9-7443-3E30-1379-2C65B6BECC27}"/>
                  </a:ext>
                </a:extLst>
              </p:cNvPr>
              <p:cNvSpPr txBox="1">
                <a:spLocks noRot="1" noChangeAspect="1" noMove="1" noResize="1" noEditPoints="1" noAdjustHandles="1" noChangeArrowheads="1" noChangeShapeType="1" noTextEdit="1"/>
              </p:cNvSpPr>
              <p:nvPr/>
            </p:nvSpPr>
            <p:spPr>
              <a:xfrm>
                <a:off x="8011225" y="4234442"/>
                <a:ext cx="1883052" cy="659540"/>
              </a:xfrm>
              <a:prstGeom prst="rect">
                <a:avLst/>
              </a:prstGeom>
              <a:blipFill>
                <a:blip r:embed="rId6"/>
                <a:stretch>
                  <a:fillRect l="-4667" t="-15094" b="-13208"/>
                </a:stretch>
              </a:blipFill>
            </p:spPr>
            <p:txBody>
              <a:bodyPr/>
              <a:lstStyle/>
              <a:p>
                <a:r>
                  <a:rPr lang="en-US">
                    <a:noFill/>
                  </a:rPr>
                  <a:t> </a:t>
                </a:r>
              </a:p>
            </p:txBody>
          </p:sp>
        </mc:Fallback>
      </mc:AlternateContent>
    </p:spTree>
    <p:extLst>
      <p:ext uri="{BB962C8B-B14F-4D97-AF65-F5344CB8AC3E}">
        <p14:creationId xmlns:p14="http://schemas.microsoft.com/office/powerpoint/2010/main" val="221531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rgbClr val="000000"/>
                </a:solidFill>
              </a:rPr>
              <a:t>In order to evaluate if the observed sample mean is unusual for the hypothesized sampling distribution, we determine how many standard errors away from the null it is, which is also called the </a:t>
            </a:r>
            <a:r>
              <a:rPr lang="en" sz="2000" i="1" dirty="0">
                <a:solidFill>
                  <a:schemeClr val="accent1"/>
                </a:solidFill>
              </a:rPr>
              <a:t>test statistic</a:t>
            </a:r>
            <a:r>
              <a:rPr lang="en" sz="2000" dirty="0">
                <a:solidFill>
                  <a:srgbClr val="000000"/>
                </a:solidFill>
              </a:rPr>
              <a:t>.</a:t>
            </a:r>
            <a:endParaRPr sz="2000" dirty="0">
              <a:solidFill>
                <a:srgbClr val="000000"/>
              </a:solidFill>
            </a:endParaRPr>
          </a:p>
          <a:p>
            <a:pPr marL="0" indent="0">
              <a:lnSpc>
                <a:spcPct val="115000"/>
              </a:lnSpc>
              <a:spcBef>
                <a:spcPts val="1000"/>
              </a:spcBef>
              <a:spcAft>
                <a:spcPts val="1000"/>
              </a:spcAft>
              <a:buNone/>
            </a:pPr>
            <a:endParaRPr sz="2000" dirty="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6D650D9-7443-3E30-1379-2C65B6BECC27}"/>
                  </a:ext>
                </a:extLst>
              </p:cNvPr>
              <p:cNvSpPr txBox="1"/>
              <p:nvPr/>
            </p:nvSpPr>
            <p:spPr>
              <a:xfrm>
                <a:off x="8011225" y="4234442"/>
                <a:ext cx="1883052" cy="659540"/>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rPr>
                          <m:t>𝑆𝐸</m:t>
                        </m:r>
                      </m:den>
                    </m:f>
                  </m:oMath>
                </a14:m>
                <a:r>
                  <a:rPr lang="en-US" sz="3200" dirty="0"/>
                  <a:t> </a:t>
                </a:r>
              </a:p>
            </p:txBody>
          </p:sp>
        </mc:Choice>
        <mc:Fallback>
          <p:sp>
            <p:nvSpPr>
              <p:cNvPr id="3" name="TextBox 2">
                <a:extLst>
                  <a:ext uri="{FF2B5EF4-FFF2-40B4-BE49-F238E27FC236}">
                    <a16:creationId xmlns:a16="http://schemas.microsoft.com/office/drawing/2014/main" id="{D6D650D9-7443-3E30-1379-2C65B6BECC27}"/>
                  </a:ext>
                </a:extLst>
              </p:cNvPr>
              <p:cNvSpPr txBox="1">
                <a:spLocks noRot="1" noChangeAspect="1" noMove="1" noResize="1" noEditPoints="1" noAdjustHandles="1" noChangeArrowheads="1" noChangeShapeType="1" noTextEdit="1"/>
              </p:cNvSpPr>
              <p:nvPr/>
            </p:nvSpPr>
            <p:spPr>
              <a:xfrm>
                <a:off x="8011225" y="4234442"/>
                <a:ext cx="1883052" cy="659540"/>
              </a:xfrm>
              <a:prstGeom prst="rect">
                <a:avLst/>
              </a:prstGeom>
              <a:blipFill>
                <a:blip r:embed="rId6"/>
                <a:stretch>
                  <a:fillRect l="-4667" t="-15094" b="-13208"/>
                </a:stretch>
              </a:blipFill>
            </p:spPr>
            <p:txBody>
              <a:bodyPr/>
              <a:lstStyle/>
              <a:p>
                <a:r>
                  <a:rPr lang="en-US">
                    <a:noFill/>
                  </a:rPr>
                  <a:t> </a:t>
                </a:r>
              </a:p>
            </p:txBody>
          </p:sp>
        </mc:Fallback>
      </mc:AlternateContent>
      <p:pic>
        <p:nvPicPr>
          <p:cNvPr id="4" name="Google Shape;431;p71">
            <a:extLst>
              <a:ext uri="{FF2B5EF4-FFF2-40B4-BE49-F238E27FC236}">
                <a16:creationId xmlns:a16="http://schemas.microsoft.com/office/drawing/2014/main" id="{9809D2FD-185A-14B3-B933-F7C5B6AA5DEC}"/>
              </a:ext>
            </a:extLst>
          </p:cNvPr>
          <p:cNvPicPr preferRelativeResize="0"/>
          <p:nvPr/>
        </p:nvPicPr>
        <p:blipFill rotWithShape="1">
          <a:blip r:embed="rId7">
            <a:alphaModFix/>
          </a:blip>
          <a:srcRect t="45376"/>
          <a:stretch/>
        </p:blipFill>
        <p:spPr>
          <a:xfrm>
            <a:off x="7252963" y="5130336"/>
            <a:ext cx="3399575" cy="811750"/>
          </a:xfrm>
          <a:prstGeom prst="rect">
            <a:avLst/>
          </a:prstGeom>
          <a:noFill/>
          <a:ln>
            <a:noFill/>
          </a:ln>
        </p:spPr>
      </p:pic>
    </p:spTree>
    <p:extLst>
      <p:ext uri="{BB962C8B-B14F-4D97-AF65-F5344CB8AC3E}">
        <p14:creationId xmlns:p14="http://schemas.microsoft.com/office/powerpoint/2010/main" val="164435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0" name="Google Shape;440;p72"/>
          <p:cNvSpPr txBox="1"/>
          <p:nvPr/>
        </p:nvSpPr>
        <p:spPr>
          <a:xfrm>
            <a:off x="6879250" y="2878000"/>
            <a:ext cx="3597600" cy="27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2000" kern="0" dirty="0">
                <a:solidFill>
                  <a:srgbClr val="3A81BA"/>
                </a:solidFill>
                <a:latin typeface="Arial"/>
                <a:cs typeface="Arial"/>
                <a:sym typeface="Arial"/>
              </a:rPr>
              <a:t>The sample mean is 3.4 standard errors away from the hypothesized value. Is this considered unusually high? That is, is the result </a:t>
            </a:r>
            <a:r>
              <a:rPr lang="en-US" sz="2000" b="1" i="1" kern="0" dirty="0">
                <a:solidFill>
                  <a:srgbClr val="0070C0"/>
                </a:solidFill>
                <a:latin typeface="Arial"/>
                <a:cs typeface="Arial"/>
                <a:sym typeface="Arial"/>
              </a:rPr>
              <a:t>statistically significant</a:t>
            </a:r>
            <a:r>
              <a:rPr lang="en-US" sz="2000" kern="0" dirty="0">
                <a:solidFill>
                  <a:srgbClr val="3A81BA"/>
                </a:solidFill>
                <a:latin typeface="Arial"/>
                <a:cs typeface="Arial"/>
                <a:sym typeface="Arial"/>
              </a:rPr>
              <a:t>? </a:t>
            </a:r>
          </a:p>
        </p:txBody>
      </p:sp>
    </p:spTree>
    <p:extLst>
      <p:ext uri="{BB962C8B-B14F-4D97-AF65-F5344CB8AC3E}">
        <p14:creationId xmlns:p14="http://schemas.microsoft.com/office/powerpoint/2010/main" val="7335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3"/>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46" name="Google Shape;446;p73"/>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47" name="Google Shape;447;p73"/>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48" name="Google Shape;448;p73"/>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9" name="Google Shape;449;p73"/>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2000" kern="0" dirty="0">
                <a:solidFill>
                  <a:srgbClr val="3A81BA"/>
                </a:solidFill>
                <a:latin typeface="Arial"/>
                <a:cs typeface="Arial"/>
                <a:sym typeface="Arial"/>
              </a:rPr>
              <a:t>The sample mean is 3.4 standard errors away from the hypothesized value. Is this considered unusually high? That is, is the result </a:t>
            </a:r>
            <a:r>
              <a:rPr lang="en-US" sz="2000" b="1" i="1" kern="0" dirty="0">
                <a:solidFill>
                  <a:srgbClr val="0070C0"/>
                </a:solidFill>
                <a:latin typeface="Arial"/>
                <a:cs typeface="Arial"/>
                <a:sym typeface="Arial"/>
              </a:rPr>
              <a:t>statistically significant</a:t>
            </a:r>
            <a:r>
              <a:rPr lang="en-US" sz="2000" kern="0" dirty="0">
                <a:solidFill>
                  <a:srgbClr val="3A81BA"/>
                </a:solidFill>
                <a:latin typeface="Arial"/>
                <a:cs typeface="Arial"/>
                <a:sym typeface="Arial"/>
              </a:rPr>
              <a:t>? </a:t>
            </a:r>
          </a:p>
          <a:p>
            <a:pPr defTabSz="914400">
              <a:buClr>
                <a:srgbClr val="000000"/>
              </a:buClr>
            </a:pPr>
            <a:endParaRPr sz="2000" kern="0" dirty="0">
              <a:solidFill>
                <a:srgbClr val="3A81BA"/>
              </a:solidFill>
              <a:latin typeface="Arial"/>
              <a:cs typeface="Arial"/>
              <a:sym typeface="Arial"/>
            </a:endParaRPr>
          </a:p>
          <a:p>
            <a:pPr defTabSz="914400">
              <a:buClr>
                <a:srgbClr val="000000"/>
              </a:buClr>
            </a:pPr>
            <a:r>
              <a:rPr lang="en" sz="2000" i="1" kern="0" dirty="0">
                <a:solidFill>
                  <a:srgbClr val="000000"/>
                </a:solidFill>
                <a:latin typeface="Arial"/>
                <a:cs typeface="Arial"/>
                <a:sym typeface="Arial"/>
              </a:rPr>
              <a:t>Yes, and we can quantify how unusual it is using a p-value.</a:t>
            </a:r>
            <a:endParaRPr sz="2000" i="1" kern="0" dirty="0">
              <a:solidFill>
                <a:srgbClr val="000000"/>
              </a:solidFill>
              <a:latin typeface="Arial"/>
              <a:cs typeface="Arial"/>
              <a:sym typeface="Arial"/>
            </a:endParaRPr>
          </a:p>
        </p:txBody>
      </p:sp>
    </p:spTree>
    <p:extLst>
      <p:ext uri="{BB962C8B-B14F-4D97-AF65-F5344CB8AC3E}">
        <p14:creationId xmlns:p14="http://schemas.microsoft.com/office/powerpoint/2010/main" val="2797509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4"/>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marL="0" indent="0">
              <a:lnSpc>
                <a:spcPct val="115000"/>
              </a:lnSpc>
              <a:spcBef>
                <a:spcPts val="1000"/>
              </a:spcBef>
              <a:spcAft>
                <a:spcPts val="1000"/>
              </a:spcAft>
              <a:buNone/>
            </a:pPr>
            <a:endParaRPr sz="2400"/>
          </a:p>
        </p:txBody>
      </p:sp>
      <p:sp>
        <p:nvSpPr>
          <p:cNvPr id="455" name="Google Shape;45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10718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5"/>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dirty="0"/>
              <a:t>We then use this test statistic to calculate the </a:t>
            </a:r>
            <a:r>
              <a:rPr lang="en" sz="2400" i="1" dirty="0">
                <a:solidFill>
                  <a:schemeClr val="accent1"/>
                </a:solidFill>
              </a:rPr>
              <a:t>p-value</a:t>
            </a:r>
            <a:r>
              <a:rPr lang="en" sz="2400" dirty="0"/>
              <a:t>, the probability of observing data at least as favorable to the alternative hypothesis as our current data set, if the null hypothesis were true.</a:t>
            </a:r>
            <a:endParaRPr sz="2400" dirty="0"/>
          </a:p>
          <a:p>
            <a:pPr indent="-381000">
              <a:lnSpc>
                <a:spcPct val="115000"/>
              </a:lnSpc>
              <a:spcBef>
                <a:spcPts val="0"/>
              </a:spcBef>
              <a:buSzPts val="2400"/>
            </a:pPr>
            <a:r>
              <a:rPr lang="en" sz="2400" dirty="0"/>
              <a:t>If the p-value is </a:t>
            </a:r>
            <a:r>
              <a:rPr lang="en" sz="2400" i="1" dirty="0">
                <a:solidFill>
                  <a:schemeClr val="accent1"/>
                </a:solidFill>
              </a:rPr>
              <a:t>low</a:t>
            </a:r>
            <a:r>
              <a:rPr lang="en" sz="2400" i="1" dirty="0"/>
              <a:t> </a:t>
            </a:r>
            <a:r>
              <a:rPr lang="en" sz="2400" dirty="0"/>
              <a:t>(lower than significance level, α, which is usually 5%) we say that it would be very unlikely to observe the data if the null hypothesis were true, and hence </a:t>
            </a:r>
            <a:r>
              <a:rPr lang="en" sz="2400" i="1" dirty="0">
                <a:solidFill>
                  <a:schemeClr val="accent1"/>
                </a:solidFill>
              </a:rPr>
              <a:t>reject H</a:t>
            </a:r>
            <a:r>
              <a:rPr lang="en" sz="2400" i="1" baseline="-25000" dirty="0">
                <a:solidFill>
                  <a:schemeClr val="accent1"/>
                </a:solidFill>
              </a:rPr>
              <a:t>0</a:t>
            </a:r>
            <a:r>
              <a:rPr lang="en" sz="2400" dirty="0"/>
              <a:t>.</a:t>
            </a:r>
            <a:endParaRPr sz="2400" dirty="0"/>
          </a:p>
          <a:p>
            <a:pPr marL="0" indent="0">
              <a:lnSpc>
                <a:spcPct val="115000"/>
              </a:lnSpc>
              <a:spcBef>
                <a:spcPts val="1000"/>
              </a:spcBef>
              <a:spcAft>
                <a:spcPts val="1000"/>
              </a:spcAft>
              <a:buNone/>
            </a:pPr>
            <a:endParaRPr sz="2400" dirty="0"/>
          </a:p>
        </p:txBody>
      </p:sp>
      <p:sp>
        <p:nvSpPr>
          <p:cNvPr id="461" name="Google Shape;46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42179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6"/>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dirty="0"/>
              <a:t>We then use this test statistic to calculate the </a:t>
            </a:r>
            <a:r>
              <a:rPr lang="en" sz="2400" i="1" dirty="0">
                <a:solidFill>
                  <a:schemeClr val="accent1"/>
                </a:solidFill>
              </a:rPr>
              <a:t>p-value</a:t>
            </a:r>
            <a:r>
              <a:rPr lang="en" sz="2400" dirty="0"/>
              <a:t>, the probability of observing data at least as favorable to the alternative hypothesis as our current data set, if the null hypothesis were true.</a:t>
            </a:r>
            <a:endParaRPr sz="2400" dirty="0"/>
          </a:p>
          <a:p>
            <a:pPr indent="-381000">
              <a:lnSpc>
                <a:spcPct val="115000"/>
              </a:lnSpc>
              <a:spcBef>
                <a:spcPts val="0"/>
              </a:spcBef>
              <a:buSzPts val="2400"/>
            </a:pPr>
            <a:r>
              <a:rPr lang="en" sz="2400" dirty="0"/>
              <a:t>If the p-value is </a:t>
            </a:r>
            <a:r>
              <a:rPr lang="en" sz="2400" i="1" dirty="0">
                <a:solidFill>
                  <a:schemeClr val="accent1"/>
                </a:solidFill>
              </a:rPr>
              <a:t>low</a:t>
            </a:r>
            <a:r>
              <a:rPr lang="en" sz="2400" i="1" dirty="0"/>
              <a:t> </a:t>
            </a:r>
            <a:r>
              <a:rPr lang="en" sz="2400" dirty="0"/>
              <a:t>(lower than significance level, α, which is usually 5%) we say that it would be very unlikely to observe the data if the null hypothesis were true, and hence </a:t>
            </a:r>
            <a:r>
              <a:rPr lang="en" sz="2400" i="1" dirty="0">
                <a:solidFill>
                  <a:schemeClr val="accent1"/>
                </a:solidFill>
              </a:rPr>
              <a:t>reject H</a:t>
            </a:r>
            <a:r>
              <a:rPr lang="en" sz="2400" i="1" baseline="-25000" dirty="0">
                <a:solidFill>
                  <a:schemeClr val="accent1"/>
                </a:solidFill>
              </a:rPr>
              <a:t>0</a:t>
            </a:r>
            <a:r>
              <a:rPr lang="en" sz="2400" dirty="0"/>
              <a:t>.</a:t>
            </a:r>
            <a:endParaRPr sz="2400" dirty="0"/>
          </a:p>
          <a:p>
            <a:pPr indent="-381000">
              <a:lnSpc>
                <a:spcPct val="115000"/>
              </a:lnSpc>
              <a:spcBef>
                <a:spcPts val="0"/>
              </a:spcBef>
              <a:buSzPts val="2400"/>
            </a:pPr>
            <a:r>
              <a:rPr lang="en" sz="2400" dirty="0"/>
              <a:t>If the p-value is </a:t>
            </a:r>
            <a:r>
              <a:rPr lang="en" sz="2400" i="1" dirty="0">
                <a:solidFill>
                  <a:schemeClr val="accent1"/>
                </a:solidFill>
              </a:rPr>
              <a:t>high</a:t>
            </a:r>
            <a:r>
              <a:rPr lang="en" sz="2400" i="1" dirty="0"/>
              <a:t> </a:t>
            </a:r>
            <a:r>
              <a:rPr lang="en" sz="2400" dirty="0"/>
              <a:t>(higher than α) we say that it is likely to observe the data even if the null hypothesis were true, and hence </a:t>
            </a:r>
            <a:r>
              <a:rPr lang="en" sz="2400" i="1" dirty="0">
                <a:solidFill>
                  <a:schemeClr val="accent1"/>
                </a:solidFill>
              </a:rPr>
              <a:t>do not reject H</a:t>
            </a:r>
            <a:r>
              <a:rPr lang="en" sz="2400" i="1" baseline="-25000" dirty="0">
                <a:solidFill>
                  <a:schemeClr val="accent1"/>
                </a:solidFill>
              </a:rPr>
              <a:t>0</a:t>
            </a:r>
            <a:r>
              <a:rPr lang="en" sz="2400" dirty="0"/>
              <a:t>.</a:t>
            </a:r>
            <a:endParaRPr sz="2400" dirty="0"/>
          </a:p>
        </p:txBody>
      </p:sp>
      <p:sp>
        <p:nvSpPr>
          <p:cNvPr id="467" name="Google Shape;467;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296312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7"/>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73" name="Google Shape;473;p77"/>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74" name="Google Shape;474;p77"/>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1105796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2441547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
        <p:nvSpPr>
          <p:cNvPr id="2" name="TextBox 1">
            <a:extLst>
              <a:ext uri="{FF2B5EF4-FFF2-40B4-BE49-F238E27FC236}">
                <a16:creationId xmlns:a16="http://schemas.microsoft.com/office/drawing/2014/main" id="{DA559ABB-A20B-A4FC-EE21-869575539ED8}"/>
              </a:ext>
            </a:extLst>
          </p:cNvPr>
          <p:cNvSpPr txBox="1"/>
          <p:nvPr/>
        </p:nvSpPr>
        <p:spPr>
          <a:xfrm>
            <a:off x="7504290" y="5637459"/>
            <a:ext cx="4183618"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is this probability?</a:t>
            </a:r>
          </a:p>
        </p:txBody>
      </p:sp>
    </p:spTree>
    <p:extLst>
      <p:ext uri="{BB962C8B-B14F-4D97-AF65-F5344CB8AC3E}">
        <p14:creationId xmlns:p14="http://schemas.microsoft.com/office/powerpoint/2010/main" val="3024566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 = 0.0003</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2901969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body" idx="1"/>
          </p:nvPr>
        </p:nvSpPr>
        <p:spPr>
          <a:xfrm flipH="1">
            <a:off x="1981137"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88" name="Google Shape;488;p79"/>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5279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94" name="Google Shape;494;p80"/>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335370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a:p>
            <a:pPr marL="0" indent="0" algn="ctr">
              <a:lnSpc>
                <a:spcPct val="115000"/>
              </a:lnSpc>
              <a:spcBef>
                <a:spcPts val="0"/>
              </a:spcBef>
              <a:buNone/>
            </a:pPr>
            <a:r>
              <a:rPr lang="en" sz="2800" i="1" dirty="0" err="1"/>
              <a:t>p̂</a:t>
            </a:r>
            <a:r>
              <a:rPr lang="en" sz="2800" baseline="-25000" dirty="0" err="1"/>
              <a:t>males</a:t>
            </a:r>
            <a:r>
              <a:rPr lang="en" sz="2800" dirty="0"/>
              <a:t> = 21 / 24 = 0.88</a:t>
            </a:r>
            <a:endParaRPr sz="2800" dirty="0"/>
          </a:p>
          <a:p>
            <a:pPr marL="0" indent="0" algn="ctr">
              <a:lnSpc>
                <a:spcPct val="115000"/>
              </a:lnSpc>
              <a:spcBef>
                <a:spcPts val="0"/>
              </a:spcBef>
              <a:buNone/>
            </a:pPr>
            <a:r>
              <a:rPr lang="en" sz="2800" i="1" dirty="0" err="1"/>
              <a:t>p̂</a:t>
            </a:r>
            <a:r>
              <a:rPr lang="en" sz="2800" baseline="-25000" dirty="0" err="1"/>
              <a:t>females</a:t>
            </a:r>
            <a:r>
              <a:rPr lang="en" sz="2800" dirty="0"/>
              <a:t> = 14 / 24 = 0.58</a:t>
            </a:r>
            <a:endParaRPr sz="2800" dirty="0"/>
          </a:p>
          <a:p>
            <a:pPr marL="0" indent="0">
              <a:lnSpc>
                <a:spcPct val="115000"/>
              </a:lnSpc>
              <a:spcBef>
                <a:spcPts val="1000"/>
              </a:spcBef>
              <a:buNone/>
            </a:pPr>
            <a:endParaRPr sz="2800" dirty="0">
              <a:solidFill>
                <a:srgbClr val="000000"/>
              </a:solidFill>
            </a:endParaRPr>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72063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1"/>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0" name="Google Shape;500;p81"/>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419442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2"/>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6" name="Google Shape;506;p82"/>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398616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3"/>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12" name="Google Shape;512;p83"/>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2363667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4"/>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518" name="Google Shape;518;p84"/>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182203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5"/>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24" name="Google Shape;524;p8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253094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Clr>
                <a:srgbClr val="FF9900"/>
              </a:buClr>
              <a:buSzPts val="1800"/>
              <a:buAutoNum type="alphaLcParenR"/>
            </a:pPr>
            <a:r>
              <a:rPr lang="en" sz="1800" i="1">
                <a:solidFill>
                  <a:srgbClr val="FF9900"/>
                </a:solidFill>
              </a:rPr>
              <a:t>Reject H</a:t>
            </a:r>
            <a:r>
              <a:rPr lang="en" sz="1800" i="1" baseline="-25000">
                <a:solidFill>
                  <a:srgbClr val="FF9900"/>
                </a:solidFill>
              </a:rPr>
              <a:t>0</a:t>
            </a:r>
            <a:r>
              <a:rPr lang="en" sz="1800" i="1">
                <a:solidFill>
                  <a:srgbClr val="FF9900"/>
                </a:solidFill>
              </a:rPr>
              <a:t>, the data provide convincing evidence that college students sleep less than 7 hours on average.</a:t>
            </a:r>
            <a:endParaRPr sz="1800" i="1">
              <a:solidFill>
                <a:srgbClr val="FF9900"/>
              </a:solidFill>
            </a:endParaRPr>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30" name="Google Shape;530;p8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2319223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7"/>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36" name="Google Shape;536;p87"/>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spTree>
    <p:extLst>
      <p:ext uri="{BB962C8B-B14F-4D97-AF65-F5344CB8AC3E}">
        <p14:creationId xmlns:p14="http://schemas.microsoft.com/office/powerpoint/2010/main" val="3462013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body" idx="1"/>
          </p:nvPr>
        </p:nvSpPr>
        <p:spPr>
          <a:xfrm flipH="1">
            <a:off x="2057400" y="3418275"/>
            <a:ext cx="7822200" cy="11430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Hence the p-value would change as well:</a:t>
            </a:r>
            <a:endParaRPr sz="2000"/>
          </a:p>
        </p:txBody>
      </p:sp>
      <p:sp>
        <p:nvSpPr>
          <p:cNvPr id="542" name="Google Shape;542;p88"/>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43" name="Google Shape;543;p88"/>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1901300" y="4107751"/>
            <a:ext cx="7822200" cy="2704057"/>
          </a:xfrm>
          <a:prstGeom prst="rect">
            <a:avLst/>
          </a:prstGeom>
          <a:noFill/>
          <a:ln>
            <a:noFill/>
          </a:ln>
        </p:spPr>
      </p:pic>
    </p:spTree>
    <p:extLst>
      <p:ext uri="{BB962C8B-B14F-4D97-AF65-F5344CB8AC3E}">
        <p14:creationId xmlns:p14="http://schemas.microsoft.com/office/powerpoint/2010/main" val="375990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t>Choosing a significance level for a test is important in many contexts, and the traditional level is 0.05. However, it is often helpful to adjust the significance level based on the application. </a:t>
            </a:r>
            <a:endParaRPr sz="2000" dirty="0"/>
          </a:p>
          <a:p>
            <a:pPr indent="-355600">
              <a:lnSpc>
                <a:spcPct val="115000"/>
              </a:lnSpc>
              <a:spcBef>
                <a:spcPts val="0"/>
              </a:spcBef>
              <a:buSzPts val="2000"/>
            </a:pPr>
            <a:r>
              <a:rPr lang="en" sz="2000" dirty="0"/>
              <a:t>We may select a level that is smaller or larger than 0.05 depending on the consequences of any conclusions reached from the test.</a:t>
            </a:r>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extLst>
      <p:ext uri="{BB962C8B-B14F-4D97-AF65-F5344CB8AC3E}">
        <p14:creationId xmlns:p14="http://schemas.microsoft.com/office/powerpoint/2010/main" val="2698396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37" name="Google Shape;137;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Decision errors</a:t>
            </a:r>
            <a:endParaRPr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endParaRPr lang="en"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43" name="Google Shape;143;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44" name="Google Shape;144;p30"/>
          <p:cNvPicPr preferRelativeResize="0"/>
          <p:nvPr/>
        </p:nvPicPr>
        <p:blipFill>
          <a:blip r:embed="rId3">
            <a:alphaModFix/>
          </a:blip>
          <a:stretch>
            <a:fillRect/>
          </a:stretch>
        </p:blipFill>
        <p:spPr>
          <a:xfrm>
            <a:off x="2540400" y="2519350"/>
            <a:ext cx="6109576" cy="1744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0" name="Google Shape;150;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1" name="Google Shape;151;p31"/>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5531775" y="3345714"/>
            <a:ext cx="438150" cy="276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3857314"/>
            <a:ext cx="438150" cy="276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a:t> is true.</a:t>
            </a:r>
            <a:endParaRPr sz="2200"/>
          </a:p>
        </p:txBody>
      </p:sp>
      <p:sp>
        <p:nvSpPr>
          <p:cNvPr id="167" name="Google Shape;167;p33"/>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6837325" y="3345713"/>
            <a:ext cx="1676400" cy="361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a:t>
            </a:r>
            <a:r>
              <a:rPr lang="en" sz="2200" i="1"/>
              <a:t> H</a:t>
            </a:r>
            <a:r>
              <a:rPr lang="en" sz="2200" i="1" baseline="-25000"/>
              <a:t>0</a:t>
            </a:r>
            <a:r>
              <a:rPr lang="en" sz="2200"/>
              <a:t> 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a:t>
            </a:r>
            <a:r>
              <a:rPr lang="en" sz="2200" i="1"/>
              <a:t> H</a:t>
            </a:r>
            <a:r>
              <a:rPr lang="en" sz="2200" i="1" baseline="-25000"/>
              <a:t>A</a:t>
            </a:r>
            <a:r>
              <a:rPr lang="en" sz="2200"/>
              <a:t> is true.</a:t>
            </a:r>
            <a:endParaRPr sz="2200"/>
          </a:p>
        </p:txBody>
      </p:sp>
      <p:sp>
        <p:nvSpPr>
          <p:cNvPr id="178" name="Google Shape;178;p34"/>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flipH="1">
            <a:off x="1981200" y="5868600"/>
            <a:ext cx="8229600" cy="10476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190" name="Google Shape;190;p35"/>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191" name="Google Shape;191;p35"/>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92" name="Google Shape;192;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93" name="Google Shape;193;p35"/>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94" name="Google Shape;194;p35"/>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95" name="Google Shape;195;p35"/>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96" name="Google Shape;196;p35"/>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97" name="Google Shape;197;p35"/>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endParaRPr sz="1800" dirty="0"/>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pic>
        <p:nvPicPr>
          <p:cNvPr id="8" name="Google Shape;193;p35">
            <a:extLst>
              <a:ext uri="{FF2B5EF4-FFF2-40B4-BE49-F238E27FC236}">
                <a16:creationId xmlns:a16="http://schemas.microsoft.com/office/drawing/2014/main" id="{BD2AA1CA-F1D1-13EF-DD17-68A845CA0524}"/>
              </a:ext>
            </a:extLst>
          </p:cNvPr>
          <p:cNvPicPr preferRelativeResize="0"/>
          <p:nvPr/>
        </p:nvPicPr>
        <p:blipFill>
          <a:blip r:embed="rId3">
            <a:alphaModFix/>
          </a:blip>
          <a:stretch>
            <a:fillRect/>
          </a:stretch>
        </p:blipFill>
        <p:spPr>
          <a:xfrm>
            <a:off x="5623569" y="4735012"/>
            <a:ext cx="6109576" cy="1744300"/>
          </a:xfrm>
          <a:prstGeom prst="rect">
            <a:avLst/>
          </a:prstGeom>
          <a:noFill/>
          <a:ln>
            <a:noFill/>
          </a:ln>
        </p:spPr>
      </p:pic>
      <p:pic>
        <p:nvPicPr>
          <p:cNvPr id="9" name="Google Shape;194;p35">
            <a:extLst>
              <a:ext uri="{FF2B5EF4-FFF2-40B4-BE49-F238E27FC236}">
                <a16:creationId xmlns:a16="http://schemas.microsoft.com/office/drawing/2014/main" id="{6C9604CE-564A-D647-5A67-9B2A6B2D639C}"/>
              </a:ext>
            </a:extLst>
          </p:cNvPr>
          <p:cNvPicPr preferRelativeResize="0"/>
          <p:nvPr/>
        </p:nvPicPr>
        <p:blipFill>
          <a:blip r:embed="rId4">
            <a:alphaModFix/>
          </a:blip>
          <a:stretch>
            <a:fillRect/>
          </a:stretch>
        </p:blipFill>
        <p:spPr>
          <a:xfrm>
            <a:off x="8614944" y="5561376"/>
            <a:ext cx="438150" cy="276225"/>
          </a:xfrm>
          <a:prstGeom prst="rect">
            <a:avLst/>
          </a:prstGeom>
          <a:noFill/>
          <a:ln>
            <a:noFill/>
          </a:ln>
        </p:spPr>
      </p:pic>
      <p:pic>
        <p:nvPicPr>
          <p:cNvPr id="10" name="Google Shape;195;p35">
            <a:extLst>
              <a:ext uri="{FF2B5EF4-FFF2-40B4-BE49-F238E27FC236}">
                <a16:creationId xmlns:a16="http://schemas.microsoft.com/office/drawing/2014/main" id="{34860233-E958-A546-9DC6-AF8F9312C2FC}"/>
              </a:ext>
            </a:extLst>
          </p:cNvPr>
          <p:cNvPicPr preferRelativeResize="0"/>
          <p:nvPr/>
        </p:nvPicPr>
        <p:blipFill>
          <a:blip r:embed="rId4">
            <a:alphaModFix/>
          </a:blip>
          <a:stretch>
            <a:fillRect/>
          </a:stretch>
        </p:blipFill>
        <p:spPr>
          <a:xfrm>
            <a:off x="10490869" y="6072976"/>
            <a:ext cx="438150" cy="276225"/>
          </a:xfrm>
          <a:prstGeom prst="rect">
            <a:avLst/>
          </a:prstGeom>
          <a:noFill/>
          <a:ln>
            <a:noFill/>
          </a:ln>
        </p:spPr>
      </p:pic>
      <p:pic>
        <p:nvPicPr>
          <p:cNvPr id="11" name="Google Shape;196;p35">
            <a:extLst>
              <a:ext uri="{FF2B5EF4-FFF2-40B4-BE49-F238E27FC236}">
                <a16:creationId xmlns:a16="http://schemas.microsoft.com/office/drawing/2014/main" id="{40C930B3-8500-C5CF-85E9-FCD2384BD605}"/>
              </a:ext>
            </a:extLst>
          </p:cNvPr>
          <p:cNvPicPr preferRelativeResize="0"/>
          <p:nvPr/>
        </p:nvPicPr>
        <p:blipFill>
          <a:blip r:embed="rId5">
            <a:alphaModFix/>
          </a:blip>
          <a:stretch>
            <a:fillRect/>
          </a:stretch>
        </p:blipFill>
        <p:spPr>
          <a:xfrm>
            <a:off x="9920494" y="5561375"/>
            <a:ext cx="1676400" cy="361950"/>
          </a:xfrm>
          <a:prstGeom prst="rect">
            <a:avLst/>
          </a:prstGeom>
          <a:noFill/>
          <a:ln>
            <a:noFill/>
          </a:ln>
        </p:spPr>
      </p:pic>
      <p:pic>
        <p:nvPicPr>
          <p:cNvPr id="12" name="Google Shape;197;p35">
            <a:extLst>
              <a:ext uri="{FF2B5EF4-FFF2-40B4-BE49-F238E27FC236}">
                <a16:creationId xmlns:a16="http://schemas.microsoft.com/office/drawing/2014/main" id="{D46813A6-F799-E9E6-4F14-E263337F1824}"/>
              </a:ext>
            </a:extLst>
          </p:cNvPr>
          <p:cNvPicPr preferRelativeResize="0"/>
          <p:nvPr/>
        </p:nvPicPr>
        <p:blipFill>
          <a:blip r:embed="rId6">
            <a:alphaModFix/>
          </a:blip>
          <a:stretch>
            <a:fillRect/>
          </a:stretch>
        </p:blipFill>
        <p:spPr>
          <a:xfrm>
            <a:off x="8117083" y="6015826"/>
            <a:ext cx="1628775" cy="333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pic>
        <p:nvPicPr>
          <p:cNvPr id="2" name="Google Shape;193;p35">
            <a:extLst>
              <a:ext uri="{FF2B5EF4-FFF2-40B4-BE49-F238E27FC236}">
                <a16:creationId xmlns:a16="http://schemas.microsoft.com/office/drawing/2014/main" id="{3A22A629-E075-843C-3140-0E4C2DEA149C}"/>
              </a:ext>
            </a:extLst>
          </p:cNvPr>
          <p:cNvPicPr preferRelativeResize="0"/>
          <p:nvPr/>
        </p:nvPicPr>
        <p:blipFill>
          <a:blip r:embed="rId3">
            <a:alphaModFix/>
          </a:blip>
          <a:stretch>
            <a:fillRect/>
          </a:stretch>
        </p:blipFill>
        <p:spPr>
          <a:xfrm>
            <a:off x="5623569" y="4735012"/>
            <a:ext cx="6109576" cy="1744300"/>
          </a:xfrm>
          <a:prstGeom prst="rect">
            <a:avLst/>
          </a:prstGeom>
          <a:noFill/>
          <a:ln>
            <a:noFill/>
          </a:ln>
        </p:spPr>
      </p:pic>
      <p:pic>
        <p:nvPicPr>
          <p:cNvPr id="3" name="Google Shape;194;p35">
            <a:extLst>
              <a:ext uri="{FF2B5EF4-FFF2-40B4-BE49-F238E27FC236}">
                <a16:creationId xmlns:a16="http://schemas.microsoft.com/office/drawing/2014/main" id="{F2871425-409C-543B-B994-532C9CA6F8A9}"/>
              </a:ext>
            </a:extLst>
          </p:cNvPr>
          <p:cNvPicPr preferRelativeResize="0"/>
          <p:nvPr/>
        </p:nvPicPr>
        <p:blipFill>
          <a:blip r:embed="rId4">
            <a:alphaModFix/>
          </a:blip>
          <a:stretch>
            <a:fillRect/>
          </a:stretch>
        </p:blipFill>
        <p:spPr>
          <a:xfrm>
            <a:off x="8614944" y="5561376"/>
            <a:ext cx="438150" cy="276225"/>
          </a:xfrm>
          <a:prstGeom prst="rect">
            <a:avLst/>
          </a:prstGeom>
          <a:noFill/>
          <a:ln>
            <a:noFill/>
          </a:ln>
        </p:spPr>
      </p:pic>
      <p:pic>
        <p:nvPicPr>
          <p:cNvPr id="4" name="Google Shape;195;p35">
            <a:extLst>
              <a:ext uri="{FF2B5EF4-FFF2-40B4-BE49-F238E27FC236}">
                <a16:creationId xmlns:a16="http://schemas.microsoft.com/office/drawing/2014/main" id="{0414C259-7E37-74BF-3D4A-13531C2930C0}"/>
              </a:ext>
            </a:extLst>
          </p:cNvPr>
          <p:cNvPicPr preferRelativeResize="0"/>
          <p:nvPr/>
        </p:nvPicPr>
        <p:blipFill>
          <a:blip r:embed="rId4">
            <a:alphaModFix/>
          </a:blip>
          <a:stretch>
            <a:fillRect/>
          </a:stretch>
        </p:blipFill>
        <p:spPr>
          <a:xfrm>
            <a:off x="10490869" y="6072976"/>
            <a:ext cx="438150" cy="276225"/>
          </a:xfrm>
          <a:prstGeom prst="rect">
            <a:avLst/>
          </a:prstGeom>
          <a:noFill/>
          <a:ln>
            <a:noFill/>
          </a:ln>
        </p:spPr>
      </p:pic>
      <p:pic>
        <p:nvPicPr>
          <p:cNvPr id="5" name="Google Shape;196;p35">
            <a:extLst>
              <a:ext uri="{FF2B5EF4-FFF2-40B4-BE49-F238E27FC236}">
                <a16:creationId xmlns:a16="http://schemas.microsoft.com/office/drawing/2014/main" id="{27237C85-8A7E-9C3D-BF1B-97634E0BFF15}"/>
              </a:ext>
            </a:extLst>
          </p:cNvPr>
          <p:cNvPicPr preferRelativeResize="0"/>
          <p:nvPr/>
        </p:nvPicPr>
        <p:blipFill>
          <a:blip r:embed="rId5">
            <a:alphaModFix/>
          </a:blip>
          <a:stretch>
            <a:fillRect/>
          </a:stretch>
        </p:blipFill>
        <p:spPr>
          <a:xfrm>
            <a:off x="9920494" y="5561375"/>
            <a:ext cx="1676400" cy="361950"/>
          </a:xfrm>
          <a:prstGeom prst="rect">
            <a:avLst/>
          </a:prstGeom>
          <a:noFill/>
          <a:ln>
            <a:noFill/>
          </a:ln>
        </p:spPr>
      </p:pic>
      <p:pic>
        <p:nvPicPr>
          <p:cNvPr id="6" name="Google Shape;197;p35">
            <a:extLst>
              <a:ext uri="{FF2B5EF4-FFF2-40B4-BE49-F238E27FC236}">
                <a16:creationId xmlns:a16="http://schemas.microsoft.com/office/drawing/2014/main" id="{D08B367A-A894-6D95-5D9C-FFC552EB7756}"/>
              </a:ext>
            </a:extLst>
          </p:cNvPr>
          <p:cNvPicPr preferRelativeResize="0"/>
          <p:nvPr/>
        </p:nvPicPr>
        <p:blipFill>
          <a:blip r:embed="rId6">
            <a:alphaModFix/>
          </a:blip>
          <a:stretch>
            <a:fillRect/>
          </a:stretch>
        </p:blipFill>
        <p:spPr>
          <a:xfrm>
            <a:off x="8117083" y="6015826"/>
            <a:ext cx="1628775" cy="333375"/>
          </a:xfrm>
          <a:prstGeom prst="rect">
            <a:avLst/>
          </a:prstGeom>
          <a:noFill/>
          <a:ln>
            <a:noFill/>
          </a:ln>
        </p:spPr>
      </p:pic>
    </p:spTree>
    <p:extLst>
      <p:ext uri="{BB962C8B-B14F-4D97-AF65-F5344CB8AC3E}">
        <p14:creationId xmlns:p14="http://schemas.microsoft.com/office/powerpoint/2010/main" val="3127638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sp>
        <p:nvSpPr>
          <p:cNvPr id="7" name="Google Shape;216;p38">
            <a:extLst>
              <a:ext uri="{FF2B5EF4-FFF2-40B4-BE49-F238E27FC236}">
                <a16:creationId xmlns:a16="http://schemas.microsoft.com/office/drawing/2014/main" id="{CE25195B-3962-5F04-104A-C62487F69FFE}"/>
              </a:ext>
            </a:extLst>
          </p:cNvPr>
          <p:cNvSpPr txBox="1">
            <a:spLocks/>
          </p:cNvSpPr>
          <p:nvPr/>
        </p:nvSpPr>
        <p:spPr>
          <a:xfrm flipH="1">
            <a:off x="1981075" y="5116100"/>
            <a:ext cx="8229600" cy="147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900" kern="0"/>
              <a:t>Which error do you think is the worse error to make?</a:t>
            </a:r>
          </a:p>
          <a:p>
            <a:pPr marL="0" indent="0" defTabSz="914400">
              <a:lnSpc>
                <a:spcPct val="115000"/>
              </a:lnSpc>
              <a:spcBef>
                <a:spcPts val="1000"/>
              </a:spcBef>
              <a:buFont typeface="Arial"/>
              <a:buNone/>
            </a:pPr>
            <a:endParaRPr lang="en-US" sz="1900" kern="0"/>
          </a:p>
          <a:p>
            <a:pPr marL="0" indent="0" defTabSz="914400">
              <a:lnSpc>
                <a:spcPct val="115000"/>
              </a:lnSpc>
              <a:spcBef>
                <a:spcPts val="0"/>
              </a:spcBef>
              <a:buFont typeface="Arial"/>
              <a:buNone/>
            </a:pPr>
            <a:endParaRPr lang="en-US" sz="1900" kern="0" dirty="0"/>
          </a:p>
        </p:txBody>
      </p:sp>
    </p:spTree>
    <p:extLst>
      <p:ext uri="{BB962C8B-B14F-4D97-AF65-F5344CB8AC3E}">
        <p14:creationId xmlns:p14="http://schemas.microsoft.com/office/powerpoint/2010/main" val="408258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sp>
        <p:nvSpPr>
          <p:cNvPr id="7" name="Google Shape;216;p38">
            <a:extLst>
              <a:ext uri="{FF2B5EF4-FFF2-40B4-BE49-F238E27FC236}">
                <a16:creationId xmlns:a16="http://schemas.microsoft.com/office/drawing/2014/main" id="{CE25195B-3962-5F04-104A-C62487F69FFE}"/>
              </a:ext>
            </a:extLst>
          </p:cNvPr>
          <p:cNvSpPr txBox="1">
            <a:spLocks/>
          </p:cNvSpPr>
          <p:nvPr/>
        </p:nvSpPr>
        <p:spPr>
          <a:xfrm flipH="1">
            <a:off x="1981075" y="5116100"/>
            <a:ext cx="8229600" cy="147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900" kern="0" dirty="0"/>
              <a:t>Which error do you think is the worse error to make?</a:t>
            </a:r>
          </a:p>
          <a:p>
            <a:pPr marL="0" indent="0" defTabSz="914400">
              <a:lnSpc>
                <a:spcPct val="115000"/>
              </a:lnSpc>
              <a:spcBef>
                <a:spcPts val="0"/>
              </a:spcBef>
              <a:buFont typeface="Arial"/>
              <a:buNone/>
            </a:pPr>
            <a:r>
              <a:rPr lang="en-US" sz="1900" kern="0" dirty="0"/>
              <a:t>Would a different situation make the worse error change?</a:t>
            </a:r>
          </a:p>
          <a:p>
            <a:pPr marL="0" indent="0" defTabSz="914400">
              <a:lnSpc>
                <a:spcPct val="115000"/>
              </a:lnSpc>
              <a:spcBef>
                <a:spcPts val="1000"/>
              </a:spcBef>
              <a:buFont typeface="Arial"/>
              <a:buNone/>
            </a:pPr>
            <a:endParaRPr lang="en-US" sz="1900" kern="0" dirty="0"/>
          </a:p>
          <a:p>
            <a:pPr marL="0" indent="0" defTabSz="914400">
              <a:lnSpc>
                <a:spcPct val="115000"/>
              </a:lnSpc>
              <a:spcBef>
                <a:spcPts val="0"/>
              </a:spcBef>
              <a:buFont typeface="Arial"/>
              <a:buNone/>
            </a:pPr>
            <a:endParaRPr lang="en-US" sz="1900" kern="0" dirty="0"/>
          </a:p>
        </p:txBody>
      </p:sp>
    </p:spTree>
    <p:extLst>
      <p:ext uri="{BB962C8B-B14F-4D97-AF65-F5344CB8AC3E}">
        <p14:creationId xmlns:p14="http://schemas.microsoft.com/office/powerpoint/2010/main" val="9147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r>
              <a:rPr lang="en" sz="1800" dirty="0"/>
              <a:t>→ </a:t>
            </a:r>
            <a:r>
              <a:rPr lang="en" sz="1800" dirty="0">
                <a:solidFill>
                  <a:srgbClr val="FF9900"/>
                </a:solidFill>
              </a:rPr>
              <a:t>null hypothesis</a:t>
            </a:r>
            <a:r>
              <a:rPr lang="en" sz="1800" dirty="0"/>
              <a:t> (nothing is going on)</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r>
              <a:rPr lang="en" sz="1800" dirty="0"/>
              <a:t>→ </a:t>
            </a:r>
            <a:r>
              <a:rPr lang="en" sz="1800" dirty="0">
                <a:solidFill>
                  <a:srgbClr val="FF9900"/>
                </a:solidFill>
              </a:rPr>
              <a:t>alternative. hypothesis</a:t>
            </a:r>
            <a:r>
              <a:rPr lang="en" sz="1800" dirty="0"/>
              <a:t> (something is going on)</a:t>
            </a: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1893552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marL="0" indent="0">
              <a:lnSpc>
                <a:spcPct val="115000"/>
              </a:lnSpc>
              <a:spcBef>
                <a:spcPts val="1000"/>
              </a:spcBef>
              <a:spcAft>
                <a:spcPts val="1000"/>
              </a:spcAft>
              <a:buNone/>
            </a:pPr>
            <a:endParaRPr sz="2400"/>
          </a:p>
        </p:txBody>
      </p:sp>
      <p:sp>
        <p:nvSpPr>
          <p:cNvPr id="229" name="Google Shape;229;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marL="0" indent="0">
              <a:lnSpc>
                <a:spcPct val="115000"/>
              </a:lnSpc>
              <a:spcBef>
                <a:spcPts val="1000"/>
              </a:spcBef>
              <a:spcAft>
                <a:spcPts val="1000"/>
              </a:spcAft>
              <a:buNone/>
            </a:pPr>
            <a:endParaRPr sz="2400"/>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marL="0" indent="0">
              <a:lnSpc>
                <a:spcPct val="115000"/>
              </a:lnSpc>
              <a:spcBef>
                <a:spcPts val="1000"/>
              </a:spcBef>
              <a:spcAft>
                <a:spcPts val="1000"/>
              </a:spcAft>
              <a:buNone/>
            </a:pPr>
            <a:endParaRPr sz="2400"/>
          </a:p>
        </p:txBody>
      </p:sp>
      <p:sp>
        <p:nvSpPr>
          <p:cNvPr id="241" name="Google Shape;241;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indent="-381000">
              <a:lnSpc>
                <a:spcPct val="115000"/>
              </a:lnSpc>
              <a:spcBef>
                <a:spcPts val="0"/>
              </a:spcBef>
              <a:buSzPts val="2400"/>
            </a:pPr>
            <a:r>
              <a:rPr lang="en" sz="2400"/>
              <a:t>This is why we prefer small values of </a:t>
            </a:r>
            <a:r>
              <a:rPr lang="en" sz="2400" i="1"/>
              <a:t>α</a:t>
            </a:r>
            <a:r>
              <a:rPr lang="en" sz="2400"/>
              <a:t> -- increasing </a:t>
            </a:r>
            <a:r>
              <a:rPr lang="en" sz="2400" i="1"/>
              <a:t>α</a:t>
            </a:r>
            <a:r>
              <a:rPr lang="en" sz="2400"/>
              <a:t> increases the Type 1 error rate.</a:t>
            </a:r>
            <a:endParaRPr sz="2400"/>
          </a:p>
        </p:txBody>
      </p:sp>
      <p:sp>
        <p:nvSpPr>
          <p:cNvPr id="247" name="Google Shape;247;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t>Choosing a significance level for a test is important in many contexts, and the traditional level is 0.05. However, it is often helpful to adjust the significance level based on the application. </a:t>
            </a:r>
            <a:endParaRPr sz="2000" dirty="0"/>
          </a:p>
          <a:p>
            <a:pPr indent="-355600">
              <a:lnSpc>
                <a:spcPct val="115000"/>
              </a:lnSpc>
              <a:spcBef>
                <a:spcPts val="0"/>
              </a:spcBef>
              <a:buSzPts val="2000"/>
            </a:pPr>
            <a:r>
              <a:rPr lang="en" sz="2000" dirty="0"/>
              <a:t>We may select a level that is smaller or larger than 0.05 depending on the consequences of any conclusions reached from the test.</a:t>
            </a:r>
          </a:p>
          <a:p>
            <a:pPr indent="-355600">
              <a:lnSpc>
                <a:spcPct val="115000"/>
              </a:lnSpc>
              <a:spcBef>
                <a:spcPts val="0"/>
              </a:spcBef>
              <a:buSzPts val="2000"/>
            </a:pPr>
            <a:r>
              <a:rPr lang="en-US" sz="2000" dirty="0"/>
              <a:t>If making a Type 1 Error is dangerous or especially costly, we should choose a small significance level (e.g. 0.01). Under this scenario we want to be very cautious about rejecting the null hypothesis, so we demand very strong evidence favoring H</a:t>
            </a:r>
            <a:r>
              <a:rPr lang="en-US" sz="2000" baseline="-25000" dirty="0"/>
              <a:t>A</a:t>
            </a:r>
            <a:r>
              <a:rPr lang="en-US" sz="2000" dirty="0"/>
              <a:t> before we would reject H</a:t>
            </a:r>
            <a:r>
              <a:rPr lang="en-US" sz="2000" baseline="-25000" dirty="0"/>
              <a:t>0</a:t>
            </a:r>
            <a:r>
              <a:rPr lang="en-US" sz="2000" dirty="0"/>
              <a:t>.</a:t>
            </a:r>
          </a:p>
          <a:p>
            <a:pPr indent="-355600">
              <a:lnSpc>
                <a:spcPct val="115000"/>
              </a:lnSpc>
              <a:spcBef>
                <a:spcPts val="0"/>
              </a:spcBef>
              <a:buSzPts val="2000"/>
            </a:pPr>
            <a:r>
              <a:rPr lang="en-US" sz="2000" dirty="0"/>
              <a:t>If a Type 2 Error is relatively more dangerous or much more costly than a Type 1 Error, then we should choose a higher significance level (e.g. 0.10). Here we want to be cautious about failing to reject H</a:t>
            </a:r>
            <a:r>
              <a:rPr lang="en-US" sz="2000" baseline="-25000" dirty="0"/>
              <a:t>0</a:t>
            </a:r>
            <a:r>
              <a:rPr lang="en-US" sz="2000" dirty="0"/>
              <a:t> when the null is actually false.</a:t>
            </a:r>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extLst>
      <p:ext uri="{BB962C8B-B14F-4D97-AF65-F5344CB8AC3E}">
        <p14:creationId xmlns:p14="http://schemas.microsoft.com/office/powerpoint/2010/main" val="3329228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are the </a:t>
            </a:r>
            <a:r>
              <a:rPr lang="en-US" sz="2800" dirty="0" err="1"/>
              <a:t>hypothese</a:t>
            </a:r>
            <a:r>
              <a:rPr lang="en-US" sz="2800" dirty="0"/>
              <a:t>?</a:t>
            </a:r>
          </a:p>
        </p:txBody>
      </p:sp>
    </p:spTree>
    <p:extLst>
      <p:ext uri="{BB962C8B-B14F-4D97-AF65-F5344CB8AC3E}">
        <p14:creationId xmlns:p14="http://schemas.microsoft.com/office/powerpoint/2010/main" val="3202854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are the </a:t>
            </a:r>
            <a:r>
              <a:rPr lang="en-US" sz="2800" dirty="0" err="1"/>
              <a:t>hypothese</a:t>
            </a:r>
            <a:r>
              <a:rPr lang="en-US" sz="2800" dirty="0"/>
              <a:t>?</a:t>
            </a:r>
          </a:p>
        </p:txBody>
      </p:sp>
      <p:sp>
        <p:nvSpPr>
          <p:cNvPr id="5" name="TextBox 4">
            <a:extLst>
              <a:ext uri="{FF2B5EF4-FFF2-40B4-BE49-F238E27FC236}">
                <a16:creationId xmlns:a16="http://schemas.microsoft.com/office/drawing/2014/main" id="{8F458542-F3B3-4629-382E-4EDD588AC18C}"/>
              </a:ext>
            </a:extLst>
          </p:cNvPr>
          <p:cNvSpPr txBox="1"/>
          <p:nvPr/>
        </p:nvSpPr>
        <p:spPr>
          <a:xfrm>
            <a:off x="586155" y="3738750"/>
            <a:ext cx="7760676" cy="1467646"/>
          </a:xfrm>
          <a:prstGeom prst="rect">
            <a:avLst/>
          </a:prstGeom>
          <a:noFill/>
        </p:spPr>
        <p:txBody>
          <a:bodyPr wrap="square">
            <a:spAutoFit/>
          </a:bodyPr>
          <a:lstStyle/>
          <a:p>
            <a:pPr marL="0" indent="0">
              <a:lnSpc>
                <a:spcPct val="115000"/>
              </a:lnSpc>
              <a:spcBef>
                <a:spcPts val="1000"/>
              </a:spcBef>
              <a:buNone/>
            </a:pPr>
            <a:r>
              <a:rPr lang="en-US" sz="1800" b="1" dirty="0"/>
              <a:t>Setting the hypotheses</a:t>
            </a:r>
            <a:br>
              <a:rPr lang="en-US" sz="1800" dirty="0"/>
            </a:br>
            <a:r>
              <a:rPr lang="en-US" sz="1800" dirty="0"/>
              <a:t>We start with the assumption that 50% of American Facebook users are comfortable with Facebook creating categories of interests for them</a:t>
            </a:r>
          </a:p>
          <a:p>
            <a:pPr marL="0" indent="457200">
              <a:lnSpc>
                <a:spcPct val="115000"/>
              </a:lnSpc>
              <a:spcBef>
                <a:spcPts val="1000"/>
              </a:spcBef>
              <a:spcAft>
                <a:spcPts val="1000"/>
              </a:spcAft>
              <a:buNone/>
            </a:pPr>
            <a:r>
              <a:rPr lang="en-US" sz="1800" dirty="0">
                <a:solidFill>
                  <a:srgbClr val="FFC000"/>
                </a:solidFill>
              </a:rPr>
              <a:t>H</a:t>
            </a:r>
            <a:r>
              <a:rPr lang="en-US" sz="1800" baseline="-25000" dirty="0">
                <a:solidFill>
                  <a:srgbClr val="FFC000"/>
                </a:solidFill>
              </a:rPr>
              <a:t>0</a:t>
            </a:r>
            <a:r>
              <a:rPr lang="en-US" sz="1800" dirty="0">
                <a:solidFill>
                  <a:srgbClr val="FFC000"/>
                </a:solidFill>
              </a:rPr>
              <a:t>: </a:t>
            </a:r>
            <a:r>
              <a:rPr lang="en-US" sz="1800" i="1" dirty="0">
                <a:solidFill>
                  <a:srgbClr val="FFC000"/>
                </a:solidFill>
              </a:rPr>
              <a:t>p </a:t>
            </a:r>
            <a:r>
              <a:rPr lang="en-US" sz="1800" dirty="0">
                <a:solidFill>
                  <a:srgbClr val="FFC000"/>
                </a:solidFill>
              </a:rPr>
              <a:t>= 0.50</a:t>
            </a:r>
          </a:p>
        </p:txBody>
      </p:sp>
      <p:sp>
        <p:nvSpPr>
          <p:cNvPr id="6" name="Google Shape;265;p46">
            <a:extLst>
              <a:ext uri="{FF2B5EF4-FFF2-40B4-BE49-F238E27FC236}">
                <a16:creationId xmlns:a16="http://schemas.microsoft.com/office/drawing/2014/main" id="{0FFF6D9E-74DA-D16A-DDDB-FEE2CB6E6696}"/>
              </a:ext>
            </a:extLst>
          </p:cNvPr>
          <p:cNvSpPr txBox="1">
            <a:spLocks/>
          </p:cNvSpPr>
          <p:nvPr/>
        </p:nvSpPr>
        <p:spPr>
          <a:xfrm flipH="1">
            <a:off x="586155" y="5136118"/>
            <a:ext cx="8229600" cy="15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800" kern="0" dirty="0"/>
              <a:t>We test the claim that the proportion of American Facebook users who are comfortable with Facebook creating categories of interests for them is different than 50%.</a:t>
            </a:r>
          </a:p>
          <a:p>
            <a:pPr marL="0" indent="0" defTabSz="914400">
              <a:lnSpc>
                <a:spcPct val="115000"/>
              </a:lnSpc>
              <a:spcBef>
                <a:spcPts val="1000"/>
              </a:spcBef>
              <a:buFont typeface="Arial"/>
              <a:buNone/>
            </a:pPr>
            <a:r>
              <a:rPr lang="en-US" sz="1800" kern="0" dirty="0">
                <a:solidFill>
                  <a:srgbClr val="FFC000"/>
                </a:solidFill>
              </a:rPr>
              <a:t>	H</a:t>
            </a:r>
            <a:r>
              <a:rPr lang="en-US" sz="1800" kern="0" baseline="-25000" dirty="0">
                <a:solidFill>
                  <a:srgbClr val="FFC000"/>
                </a:solidFill>
              </a:rPr>
              <a:t>A</a:t>
            </a:r>
            <a:r>
              <a:rPr lang="en-US" sz="1800" kern="0" dirty="0">
                <a:solidFill>
                  <a:srgbClr val="FFC000"/>
                </a:solidFill>
              </a:rPr>
              <a:t>: </a:t>
            </a:r>
            <a:r>
              <a:rPr lang="en-US" sz="1800" i="1" kern="0" dirty="0">
                <a:solidFill>
                  <a:srgbClr val="FFC000"/>
                </a:solidFill>
              </a:rPr>
              <a:t>p</a:t>
            </a:r>
            <a:r>
              <a:rPr lang="en-US" sz="1800" kern="0" dirty="0">
                <a:solidFill>
                  <a:srgbClr val="FFC000"/>
                </a:solidFill>
              </a:rPr>
              <a:t> ≠ 0.50</a:t>
            </a:r>
          </a:p>
        </p:txBody>
      </p:sp>
    </p:spTree>
    <p:extLst>
      <p:ext uri="{BB962C8B-B14F-4D97-AF65-F5344CB8AC3E}">
        <p14:creationId xmlns:p14="http://schemas.microsoft.com/office/powerpoint/2010/main" val="274927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3" name="Google Shape;273;p47"/>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SzPts val="1800"/>
              <a:buAutoNum type="alphaLcParenBoth"/>
            </a:pPr>
            <a:r>
              <a:rPr lang="en" sz="1800"/>
              <a:t>There should be at least 30 respondents in the sample.</a:t>
            </a:r>
            <a:endParaRPr sz="1800"/>
          </a:p>
          <a:p>
            <a:pPr indent="-342900">
              <a:lnSpc>
                <a:spcPct val="115000"/>
              </a:lnSpc>
              <a:spcBef>
                <a:spcPts val="1000"/>
              </a:spcBef>
              <a:spcAft>
                <a:spcPts val="1000"/>
              </a:spcAft>
              <a:buSzPts val="1800"/>
              <a:buAutoNum type="alphaLcParenBoth"/>
            </a:pPr>
            <a:r>
              <a:rPr lang="en" sz="1800"/>
              <a:t>There should be at least 10 expected successes and 10 expected failure.</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9" name="Google Shape;279;p48"/>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Clr>
                <a:srgbClr val="E69138"/>
              </a:buClr>
              <a:buSzPts val="1800"/>
              <a:buAutoNum type="alphaLcParenBoth"/>
            </a:pPr>
            <a:r>
              <a:rPr lang="en" sz="1800" i="1">
                <a:solidFill>
                  <a:srgbClr val="E69138"/>
                </a:solidFill>
              </a:rPr>
              <a:t>There should be at least 30 respondents in the sample.</a:t>
            </a:r>
            <a:endParaRPr sz="1800" i="1">
              <a:solidFill>
                <a:srgbClr val="E69138"/>
              </a:solidFill>
            </a:endParaRPr>
          </a:p>
          <a:p>
            <a:pPr indent="-342900">
              <a:lnSpc>
                <a:spcPct val="115000"/>
              </a:lnSpc>
              <a:spcBef>
                <a:spcPts val="1000"/>
              </a:spcBef>
              <a:buSzPts val="1800"/>
              <a:buAutoNum type="alphaLcParenBoth"/>
            </a:pPr>
            <a:r>
              <a:rPr lang="en" sz="1800"/>
              <a:t>There should be at least 10 expected successes and 10 expected failure.</a:t>
            </a:r>
            <a:endParaRPr sz="1800"/>
          </a:p>
          <a:p>
            <a:pPr marL="0" indent="0">
              <a:lnSpc>
                <a:spcPct val="115000"/>
              </a:lnSpc>
              <a:spcBef>
                <a:spcPts val="1000"/>
              </a:spcBef>
              <a:spcAft>
                <a:spcPts val="10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r>
              <a:rPr lang="en" sz="1800" dirty="0"/>
              <a:t>→ </a:t>
            </a:r>
            <a:r>
              <a:rPr lang="en" sz="1800" dirty="0">
                <a:solidFill>
                  <a:srgbClr val="FF9900"/>
                </a:solidFill>
              </a:rPr>
              <a:t>null hypothesis</a:t>
            </a:r>
            <a:r>
              <a:rPr lang="en" sz="1800" dirty="0"/>
              <a:t> (nothing is going on)</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r>
              <a:rPr lang="en" sz="1800" dirty="0"/>
              <a:t>→ </a:t>
            </a:r>
            <a:r>
              <a:rPr lang="en" sz="1800" dirty="0">
                <a:solidFill>
                  <a:srgbClr val="FF9900"/>
                </a:solidFill>
              </a:rPr>
              <a:t>alternative. hypothesis</a:t>
            </a:r>
            <a:r>
              <a:rPr lang="en" sz="1800" dirty="0"/>
              <a:t> (something is going on)</a:t>
            </a: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
        <p:nvSpPr>
          <p:cNvPr id="2" name="Rounded Rectangle 1">
            <a:extLst>
              <a:ext uri="{FF2B5EF4-FFF2-40B4-BE49-F238E27FC236}">
                <a16:creationId xmlns:a16="http://schemas.microsoft.com/office/drawing/2014/main" id="{30AE7EE4-9D40-7B03-82B7-25856C87E19C}"/>
              </a:ext>
            </a:extLst>
          </p:cNvPr>
          <p:cNvSpPr/>
          <p:nvPr/>
        </p:nvSpPr>
        <p:spPr>
          <a:xfrm>
            <a:off x="1775044" y="1716279"/>
            <a:ext cx="8311662" cy="262126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t>How do we test which of these explanations is most likely?</a:t>
            </a:r>
          </a:p>
        </p:txBody>
      </p:sp>
    </p:spTree>
    <p:extLst>
      <p:ext uri="{BB962C8B-B14F-4D97-AF65-F5344CB8AC3E}">
        <p14:creationId xmlns:p14="http://schemas.microsoft.com/office/powerpoint/2010/main" val="3656062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is the test statistic?</a:t>
            </a:r>
          </a:p>
        </p:txBody>
      </p:sp>
      <p:sp>
        <p:nvSpPr>
          <p:cNvPr id="5" name="TextBox 4">
            <a:extLst>
              <a:ext uri="{FF2B5EF4-FFF2-40B4-BE49-F238E27FC236}">
                <a16:creationId xmlns:a16="http://schemas.microsoft.com/office/drawing/2014/main" id="{8F458542-F3B3-4629-382E-4EDD588AC18C}"/>
              </a:ext>
            </a:extLst>
          </p:cNvPr>
          <p:cNvSpPr txBox="1"/>
          <p:nvPr/>
        </p:nvSpPr>
        <p:spPr>
          <a:xfrm>
            <a:off x="586155" y="3738750"/>
            <a:ext cx="7760676" cy="774571"/>
          </a:xfrm>
          <a:prstGeom prst="rect">
            <a:avLst/>
          </a:prstGeom>
          <a:noFill/>
        </p:spPr>
        <p:txBody>
          <a:bodyPr wrap="square">
            <a:spAutoFit/>
          </a:bodyPr>
          <a:lstStyle/>
          <a:p>
            <a:pPr marL="0" indent="457200">
              <a:spcBef>
                <a:spcPts val="600"/>
              </a:spcBef>
              <a:spcAft>
                <a:spcPts val="400"/>
              </a:spcAft>
              <a:buNone/>
            </a:pPr>
            <a:r>
              <a:rPr lang="en-US" sz="1800" dirty="0">
                <a:solidFill>
                  <a:srgbClr val="FFC000"/>
                </a:solidFill>
              </a:rPr>
              <a:t>H</a:t>
            </a:r>
            <a:r>
              <a:rPr lang="en-US" sz="1800" baseline="-25000" dirty="0">
                <a:solidFill>
                  <a:srgbClr val="FFC000"/>
                </a:solidFill>
              </a:rPr>
              <a:t>0</a:t>
            </a:r>
            <a:r>
              <a:rPr lang="en-US" sz="1800" dirty="0">
                <a:solidFill>
                  <a:srgbClr val="FFC000"/>
                </a:solidFill>
              </a:rPr>
              <a:t>: </a:t>
            </a:r>
            <a:r>
              <a:rPr lang="en-US" sz="1800" i="1" dirty="0">
                <a:solidFill>
                  <a:srgbClr val="FFC000"/>
                </a:solidFill>
              </a:rPr>
              <a:t>p </a:t>
            </a:r>
            <a:r>
              <a:rPr lang="en-US" sz="1800" dirty="0">
                <a:solidFill>
                  <a:srgbClr val="FFC000"/>
                </a:solidFill>
              </a:rPr>
              <a:t>= 0.50</a:t>
            </a:r>
          </a:p>
          <a:p>
            <a:pPr marL="0" indent="457200">
              <a:spcBef>
                <a:spcPts val="600"/>
              </a:spcBef>
              <a:spcAft>
                <a:spcPts val="400"/>
              </a:spcAft>
              <a:buNone/>
            </a:pPr>
            <a:r>
              <a:rPr lang="en-US" sz="1800" kern="0" dirty="0">
                <a:solidFill>
                  <a:srgbClr val="FFC000"/>
                </a:solidFill>
              </a:rPr>
              <a:t>H</a:t>
            </a:r>
            <a:r>
              <a:rPr lang="en-US" sz="1800" kern="0" baseline="-25000" dirty="0">
                <a:solidFill>
                  <a:srgbClr val="FFC000"/>
                </a:solidFill>
              </a:rPr>
              <a:t>A</a:t>
            </a:r>
            <a:r>
              <a:rPr lang="en-US" sz="1800" kern="0" dirty="0">
                <a:solidFill>
                  <a:srgbClr val="FFC000"/>
                </a:solidFill>
              </a:rPr>
              <a:t>: </a:t>
            </a:r>
            <a:r>
              <a:rPr lang="en-US" sz="1800" i="1" kern="0" dirty="0">
                <a:solidFill>
                  <a:srgbClr val="FFC000"/>
                </a:solidFill>
              </a:rPr>
              <a:t>p</a:t>
            </a:r>
            <a:r>
              <a:rPr lang="en-US" sz="1800" kern="0" dirty="0">
                <a:solidFill>
                  <a:srgbClr val="FFC000"/>
                </a:solidFill>
              </a:rPr>
              <a:t> ≠ 0.50</a:t>
            </a:r>
            <a:endParaRPr lang="en-US" sz="1800" dirty="0">
              <a:solidFill>
                <a:srgbClr val="FFC000"/>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1D01E12-7595-1C80-0B9A-362BCF2D6AC7}"/>
                  </a:ext>
                </a:extLst>
              </p:cNvPr>
              <p:cNvSpPr txBox="1"/>
              <p:nvPr/>
            </p:nvSpPr>
            <p:spPr>
              <a:xfrm>
                <a:off x="6330177" y="2850118"/>
                <a:ext cx="2545762" cy="35646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a:p>
                <a:endParaRPr lang="en-US" sz="3200" dirty="0"/>
              </a:p>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rPr>
                          <m:t>𝑆𝐸</m:t>
                        </m:r>
                      </m:den>
                    </m:f>
                  </m:oMath>
                </a14:m>
                <a:r>
                  <a:rPr lang="en-US" sz="3200" dirty="0"/>
                  <a:t> </a:t>
                </a:r>
              </a:p>
              <a:p>
                <a:endParaRPr lang="en-US" sz="3200" dirty="0"/>
              </a:p>
            </p:txBody>
          </p:sp>
        </mc:Choice>
        <mc:Fallback>
          <p:sp>
            <p:nvSpPr>
              <p:cNvPr id="3" name="TextBox 2">
                <a:extLst>
                  <a:ext uri="{FF2B5EF4-FFF2-40B4-BE49-F238E27FC236}">
                    <a16:creationId xmlns:a16="http://schemas.microsoft.com/office/drawing/2014/main" id="{81D01E12-7595-1C80-0B9A-362BCF2D6AC7}"/>
                  </a:ext>
                </a:extLst>
              </p:cNvPr>
              <p:cNvSpPr txBox="1">
                <a:spLocks noRot="1" noChangeAspect="1" noMove="1" noResize="1" noEditPoints="1" noAdjustHandles="1" noChangeArrowheads="1" noChangeShapeType="1" noTextEdit="1"/>
              </p:cNvSpPr>
              <p:nvPr/>
            </p:nvSpPr>
            <p:spPr>
              <a:xfrm>
                <a:off x="6330177" y="2850118"/>
                <a:ext cx="2545762" cy="3564694"/>
              </a:xfrm>
              <a:prstGeom prst="rect">
                <a:avLst/>
              </a:prstGeom>
              <a:blipFill>
                <a:blip r:embed="rId3"/>
                <a:stretch>
                  <a:fillRect l="-3980"/>
                </a:stretch>
              </a:blipFill>
            </p:spPr>
            <p:txBody>
              <a:bodyPr/>
              <a:lstStyle/>
              <a:p>
                <a:r>
                  <a:rPr lang="en-US">
                    <a:noFill/>
                  </a:rPr>
                  <a:t> </a:t>
                </a:r>
              </a:p>
            </p:txBody>
          </p:sp>
        </mc:Fallback>
      </mc:AlternateContent>
    </p:spTree>
    <p:extLst>
      <p:ext uri="{BB962C8B-B14F-4D97-AF65-F5344CB8AC3E}">
        <p14:creationId xmlns:p14="http://schemas.microsoft.com/office/powerpoint/2010/main" val="3724648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8229600"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The sample proportion is 5.26 standard errors away from the hypothesized value. Is this considered unusually low? That is, is the result </a:t>
            </a:r>
            <a:r>
              <a:rPr lang="en" sz="2000" i="1" dirty="0"/>
              <a:t>statistically significant</a:t>
            </a:r>
            <a:r>
              <a:rPr lang="en" sz="2000" dirty="0"/>
              <a:t>?</a:t>
            </a:r>
            <a:endParaRPr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9038492"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The sample proportion is 5.26 standard errors away from the hypothesized value. Is this considered unusually low? That is, is the result </a:t>
            </a:r>
            <a:r>
              <a:rPr lang="en" sz="2000" i="1" dirty="0"/>
              <a:t>statistically significant</a:t>
            </a:r>
            <a:r>
              <a:rPr lang="en" sz="2000" dirty="0"/>
              <a:t>?</a:t>
            </a:r>
            <a:endParaRPr sz="2000" dirty="0"/>
          </a:p>
          <a:p>
            <a:pPr marL="0" indent="0">
              <a:lnSpc>
                <a:spcPct val="115000"/>
              </a:lnSpc>
              <a:spcBef>
                <a:spcPts val="1000"/>
              </a:spcBef>
              <a:spcAft>
                <a:spcPts val="1000"/>
              </a:spcAft>
              <a:buNone/>
            </a:pPr>
            <a:r>
              <a:rPr lang="en" sz="2000" i="1" dirty="0">
                <a:solidFill>
                  <a:srgbClr val="E69138"/>
                </a:solidFill>
              </a:rPr>
              <a:t>Yes, and we can quantify how unusual it is using a p-value: </a:t>
            </a:r>
            <a:r>
              <a:rPr lang="en-US" sz="2000" dirty="0">
                <a:solidFill>
                  <a:srgbClr val="FFC000"/>
                </a:solidFill>
              </a:rPr>
              <a:t>p-value &lt; 0.0001</a:t>
            </a:r>
          </a:p>
          <a:p>
            <a:pPr marL="0" indent="0">
              <a:lnSpc>
                <a:spcPct val="115000"/>
              </a:lnSpc>
              <a:spcBef>
                <a:spcPts val="1000"/>
              </a:spcBef>
              <a:spcAft>
                <a:spcPts val="1000"/>
              </a:spcAft>
              <a:buNone/>
            </a:pPr>
            <a:endParaRPr sz="2000" i="1" dirty="0">
              <a:solidFill>
                <a:srgbClr val="E69138"/>
              </a:solidFill>
            </a:endParaRPr>
          </a:p>
        </p:txBody>
      </p:sp>
    </p:spTree>
    <p:extLst>
      <p:ext uri="{BB962C8B-B14F-4D97-AF65-F5344CB8AC3E}">
        <p14:creationId xmlns:p14="http://schemas.microsoft.com/office/powerpoint/2010/main" val="31121745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body" idx="1"/>
          </p:nvPr>
        </p:nvSpPr>
        <p:spPr>
          <a:xfrm flipH="1">
            <a:off x="1981075" y="1371600"/>
            <a:ext cx="8229600" cy="4107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p-value &lt; 0.0001</a:t>
            </a:r>
            <a:endParaRPr sz="1800" dirty="0"/>
          </a:p>
          <a:p>
            <a:pPr indent="-342900">
              <a:lnSpc>
                <a:spcPct val="115000"/>
              </a:lnSpc>
              <a:spcBef>
                <a:spcPts val="1000"/>
              </a:spcBef>
              <a:buSzPts val="1800"/>
            </a:pPr>
            <a:r>
              <a:rPr lang="en" sz="1800" dirty="0"/>
              <a:t>If 50% of all American Facebook users are comfortable with Facebook creating these interest categories, there is less than a 0.01% chance of observing a random sample of 850 American Facebook users where 41% or fewer or 59% of higher feel comfortable with it.</a:t>
            </a:r>
            <a:endParaRPr sz="1800" dirty="0"/>
          </a:p>
          <a:p>
            <a:pPr indent="-342900">
              <a:lnSpc>
                <a:spcPct val="115000"/>
              </a:lnSpc>
              <a:spcBef>
                <a:spcPts val="0"/>
              </a:spcBef>
              <a:buSzPts val="1800"/>
            </a:pPr>
            <a:r>
              <a:rPr lang="en" sz="1800" dirty="0"/>
              <a:t>This is a pretty low probability for us to think that the observed sample proportion, or something more extreme, is likely to happen simply by chance.</a:t>
            </a:r>
            <a:endParaRPr sz="1800" dirty="0"/>
          </a:p>
          <a:p>
            <a:pPr marL="0" indent="0">
              <a:lnSpc>
                <a:spcPct val="115000"/>
              </a:lnSpc>
              <a:spcBef>
                <a:spcPts val="1000"/>
              </a:spcBef>
              <a:buSzPts val="1100"/>
              <a:buNone/>
            </a:pPr>
            <a:r>
              <a:rPr lang="en" sz="1800" dirty="0"/>
              <a:t>Since p-value is </a:t>
            </a:r>
            <a:r>
              <a:rPr lang="en" sz="1800" i="1" dirty="0">
                <a:solidFill>
                  <a:srgbClr val="3D85C6"/>
                </a:solidFill>
              </a:rPr>
              <a:t>low</a:t>
            </a:r>
            <a:r>
              <a:rPr lang="en" sz="1800" dirty="0"/>
              <a:t> (lower than 5%) we </a:t>
            </a:r>
            <a:r>
              <a:rPr lang="en" sz="1800" i="1" dirty="0">
                <a:solidFill>
                  <a:srgbClr val="3D85C6"/>
                </a:solidFill>
              </a:rPr>
              <a:t>reject H</a:t>
            </a:r>
            <a:r>
              <a:rPr lang="en" sz="1800" i="1" baseline="-25000" dirty="0">
                <a:solidFill>
                  <a:srgbClr val="3D85C6"/>
                </a:solidFill>
              </a:rPr>
              <a:t>0</a:t>
            </a:r>
            <a:r>
              <a:rPr lang="en" sz="1800" dirty="0"/>
              <a:t>.</a:t>
            </a:r>
            <a:endParaRPr sz="1800" dirty="0"/>
          </a:p>
          <a:p>
            <a:pPr marL="0" indent="0">
              <a:lnSpc>
                <a:spcPct val="115000"/>
              </a:lnSpc>
              <a:spcBef>
                <a:spcPts val="1000"/>
              </a:spcBef>
              <a:buSzPts val="1100"/>
              <a:buNone/>
            </a:pPr>
            <a:r>
              <a:rPr lang="en" sz="1800" dirty="0"/>
              <a:t>The data provide convincing evidence that the proportion of American Facebook users who are comfortable with Facebook creating a list of interest categories for them is different than 50%.</a:t>
            </a:r>
            <a:endParaRPr sz="1800" dirty="0"/>
          </a:p>
          <a:p>
            <a:pPr marL="0" indent="0">
              <a:lnSpc>
                <a:spcPct val="115000"/>
              </a:lnSpc>
              <a:spcBef>
                <a:spcPts val="1000"/>
              </a:spcBef>
              <a:spcAft>
                <a:spcPts val="1000"/>
              </a:spcAft>
              <a:buNone/>
            </a:pPr>
            <a:r>
              <a:rPr lang="en" sz="1800" dirty="0"/>
              <a:t>The difference between the null value of 0.50 and observed sample proportion of 0.41 is </a:t>
            </a:r>
            <a:r>
              <a:rPr lang="en" sz="1800" i="1" dirty="0">
                <a:solidFill>
                  <a:srgbClr val="3D85C6"/>
                </a:solidFill>
              </a:rPr>
              <a:t>not due to chance</a:t>
            </a:r>
            <a:r>
              <a:rPr lang="en" sz="1800" dirty="0"/>
              <a:t> or sampling variability.</a:t>
            </a:r>
            <a:endParaRPr sz="1800" dirty="0"/>
          </a:p>
        </p:txBody>
      </p:sp>
      <p:sp>
        <p:nvSpPr>
          <p:cNvPr id="308" name="Google Shape;308;p52"/>
          <p:cNvSpPr txBox="1">
            <a:spLocks noGrp="1"/>
          </p:cNvSpPr>
          <p:nvPr>
            <p:ph type="title"/>
          </p:nvPr>
        </p:nvSpPr>
        <p:spPr>
          <a:xfrm>
            <a:off x="1981200" y="228588"/>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a:t>
            </a:r>
            <a:endParaRPr sz="3200">
              <a:solidFill>
                <a:schemeClr val="accent1"/>
              </a:solidFill>
            </a:endParaRPr>
          </a:p>
          <a:p>
            <a:pPr indent="457200"/>
            <a:r>
              <a:rPr lang="en" sz="3200">
                <a:solidFill>
                  <a:schemeClr val="accent1"/>
                </a:solidFill>
              </a:rPr>
              <a:t>- Making a decision</a:t>
            </a:r>
            <a:endParaRPr sz="3200">
              <a:solidFill>
                <a:schemeClr val="accen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
        <p:nvSpPr>
          <p:cNvPr id="561" name="Google Shape;561;p9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buAutoNum type="arabicPeriod"/>
            </a:pPr>
            <a:r>
              <a:rPr lang="en" sz="2400"/>
              <a:t>Set the hypotheses.</a:t>
            </a:r>
            <a:endParaRPr sz="2400"/>
          </a:p>
          <a:p>
            <a:pPr indent="-381000">
              <a:lnSpc>
                <a:spcPct val="115000"/>
              </a:lnSpc>
              <a:spcBef>
                <a:spcPts val="1000"/>
              </a:spcBef>
              <a:buSzPts val="2400"/>
              <a:buAutoNum type="arabicPeriod"/>
            </a:pPr>
            <a:r>
              <a:rPr lang="en" sz="2400"/>
              <a:t>Check assumptions and conditions.</a:t>
            </a:r>
            <a:endParaRPr sz="2400"/>
          </a:p>
          <a:p>
            <a:pPr indent="-381000">
              <a:lnSpc>
                <a:spcPct val="115000"/>
              </a:lnSpc>
              <a:spcBef>
                <a:spcPts val="1000"/>
              </a:spcBef>
              <a:buSzPts val="2400"/>
              <a:buAutoNum type="arabicPeriod"/>
            </a:pPr>
            <a:r>
              <a:rPr lang="en" sz="2400"/>
              <a:t>Calculate a </a:t>
            </a:r>
            <a:r>
              <a:rPr lang="en" sz="2400" i="1">
                <a:solidFill>
                  <a:schemeClr val="accent1"/>
                </a:solidFill>
              </a:rPr>
              <a:t>test statistic</a:t>
            </a:r>
            <a:r>
              <a:rPr lang="en" sz="2400"/>
              <a:t> and a p-value.</a:t>
            </a:r>
            <a:endParaRPr sz="2400"/>
          </a:p>
          <a:p>
            <a:pPr indent="-381000">
              <a:lnSpc>
                <a:spcPct val="115000"/>
              </a:lnSpc>
              <a:spcBef>
                <a:spcPts val="1000"/>
              </a:spcBef>
              <a:spcAft>
                <a:spcPts val="1000"/>
              </a:spcAft>
              <a:buSzPts val="2400"/>
              <a:buAutoNum type="arabicPeriod"/>
            </a:pPr>
            <a:r>
              <a:rPr lang="en" sz="2400"/>
              <a:t>Make a decision, and interpret it in context of the research question.</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2"/>
          <p:cNvSpPr txBox="1">
            <a:spLocks noGrp="1"/>
          </p:cNvSpPr>
          <p:nvPr>
            <p:ph type="body" idx="1"/>
          </p:nvPr>
        </p:nvSpPr>
        <p:spPr>
          <a:xfrm flipH="1">
            <a:off x="1981137" y="12526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1. Set the hypotheses</a:t>
            </a:r>
            <a:endParaRPr sz="1800"/>
          </a:p>
          <a:p>
            <a:pPr marL="914400" indent="-342900">
              <a:lnSpc>
                <a:spcPct val="115000"/>
              </a:lnSpc>
              <a:spcBef>
                <a:spcPts val="1000"/>
              </a:spcBef>
              <a:buSzPts val="1800"/>
            </a:pPr>
            <a:r>
              <a:rPr lang="en" sz="1800" i="1"/>
              <a:t>H</a:t>
            </a:r>
            <a:r>
              <a:rPr lang="en" sz="1800" i="1" baseline="-25000"/>
              <a:t>0</a:t>
            </a:r>
            <a:r>
              <a:rPr lang="en" sz="1800"/>
              <a:t>: </a:t>
            </a:r>
            <a:r>
              <a:rPr lang="en" sz="1800" i="1"/>
              <a:t>µ</a:t>
            </a:r>
            <a:r>
              <a:rPr lang="en" sz="1800"/>
              <a:t> = null value</a:t>
            </a:r>
            <a:endParaRPr sz="1800"/>
          </a:p>
          <a:p>
            <a:pPr marL="914400" indent="-342900">
              <a:lnSpc>
                <a:spcPct val="115000"/>
              </a:lnSpc>
              <a:spcBef>
                <a:spcPts val="0"/>
              </a:spcBef>
              <a:buSzPts val="1800"/>
            </a:pPr>
            <a:r>
              <a:rPr lang="en" sz="1800" i="1"/>
              <a:t>H</a:t>
            </a:r>
            <a:r>
              <a:rPr lang="en" sz="1800" i="1" baseline="-25000"/>
              <a:t>A</a:t>
            </a:r>
            <a:r>
              <a:rPr lang="en" sz="1800"/>
              <a:t>: </a:t>
            </a:r>
            <a:r>
              <a:rPr lang="en" sz="1800" i="1"/>
              <a:t>µ</a:t>
            </a:r>
            <a:r>
              <a:rPr lang="en" sz="1800"/>
              <a:t> &lt; or &gt; or ≠ null value     </a:t>
            </a:r>
            <a:endParaRPr sz="1800"/>
          </a:p>
          <a:p>
            <a:pPr marL="0" indent="0">
              <a:lnSpc>
                <a:spcPct val="115000"/>
              </a:lnSpc>
              <a:spcBef>
                <a:spcPts val="1000"/>
              </a:spcBef>
              <a:buNone/>
            </a:pPr>
            <a:r>
              <a:rPr lang="en" sz="1800"/>
              <a:t>2. Calculate the point estimate</a:t>
            </a:r>
            <a:endParaRPr sz="1800"/>
          </a:p>
          <a:p>
            <a:pPr marL="0" indent="0">
              <a:lnSpc>
                <a:spcPct val="115000"/>
              </a:lnSpc>
              <a:spcBef>
                <a:spcPts val="1000"/>
              </a:spcBef>
              <a:buNone/>
            </a:pPr>
            <a:r>
              <a:rPr lang="en" sz="1800"/>
              <a:t>3. Check assumptions and conditions</a:t>
            </a:r>
            <a:endParaRPr sz="1800"/>
          </a:p>
          <a:p>
            <a:pPr marL="914400" indent="-342900">
              <a:lnSpc>
                <a:spcPct val="115000"/>
              </a:lnSpc>
              <a:spcBef>
                <a:spcPts val="1000"/>
              </a:spcBef>
              <a:buSzPts val="1800"/>
            </a:pPr>
            <a:r>
              <a:rPr lang="en" sz="1800"/>
              <a:t>Independence: random sample/assignment, 10% condition when sampling without replacement</a:t>
            </a:r>
            <a:endParaRPr sz="1800"/>
          </a:p>
          <a:p>
            <a:pPr marL="914400" indent="-342900">
              <a:lnSpc>
                <a:spcPct val="115000"/>
              </a:lnSpc>
              <a:spcBef>
                <a:spcPts val="0"/>
              </a:spcBef>
              <a:buSzPts val="1800"/>
            </a:pPr>
            <a:r>
              <a:rPr lang="en" sz="1800"/>
              <a:t>Normality: nearly normal population or </a:t>
            </a:r>
            <a:r>
              <a:rPr lang="en" sz="1800" i="1"/>
              <a:t>n</a:t>
            </a:r>
            <a:r>
              <a:rPr lang="en" sz="1800"/>
              <a:t> ≥ 30, no extreme skew -- or use the </a:t>
            </a:r>
            <a:r>
              <a:rPr lang="en" sz="1800" i="1"/>
              <a:t>t</a:t>
            </a:r>
            <a:r>
              <a:rPr lang="en" sz="1800"/>
              <a:t> distribution (Ch 5)</a:t>
            </a:r>
            <a:endParaRPr sz="1800"/>
          </a:p>
          <a:p>
            <a:pPr marL="0" indent="0">
              <a:lnSpc>
                <a:spcPct val="115000"/>
              </a:lnSpc>
              <a:spcBef>
                <a:spcPts val="1000"/>
              </a:spcBef>
              <a:buNone/>
            </a:pPr>
            <a:r>
              <a:rPr lang="en" sz="1800"/>
              <a:t>4. Calculate a </a:t>
            </a:r>
            <a:r>
              <a:rPr lang="en" sz="1800" i="1">
                <a:solidFill>
                  <a:schemeClr val="accent1"/>
                </a:solidFill>
              </a:rPr>
              <a:t>test statistic</a:t>
            </a:r>
            <a:r>
              <a:rPr lang="en" sz="1800"/>
              <a:t> and a p-value (draw a picture!)</a:t>
            </a:r>
            <a:endParaRPr sz="1800"/>
          </a:p>
          <a:p>
            <a:pPr marL="0" indent="0">
              <a:lnSpc>
                <a:spcPct val="115000"/>
              </a:lnSpc>
              <a:spcBef>
                <a:spcPts val="1000"/>
              </a:spcBef>
              <a:buNone/>
            </a:pPr>
            <a:endParaRPr sz="1800"/>
          </a:p>
          <a:p>
            <a:pPr marL="0" indent="0">
              <a:lnSpc>
                <a:spcPct val="115000"/>
              </a:lnSpc>
              <a:spcBef>
                <a:spcPts val="1000"/>
              </a:spcBef>
              <a:buNone/>
            </a:pPr>
            <a:r>
              <a:rPr lang="en" sz="1800"/>
              <a:t>5. Make a decision, and interpret it in context</a:t>
            </a:r>
            <a:endParaRPr sz="1800"/>
          </a:p>
          <a:p>
            <a:pPr indent="-342900">
              <a:lnSpc>
                <a:spcPct val="115000"/>
              </a:lnSpc>
              <a:spcBef>
                <a:spcPts val="1000"/>
              </a:spcBef>
              <a:buSzPts val="1800"/>
            </a:pPr>
            <a:r>
              <a:rPr lang="en" sz="1800"/>
              <a:t>If p-value &lt; </a:t>
            </a:r>
            <a:r>
              <a:rPr lang="en" sz="1800" i="1"/>
              <a:t>α</a:t>
            </a:r>
            <a:r>
              <a:rPr lang="en" sz="1800"/>
              <a:t>, reject </a:t>
            </a:r>
            <a:r>
              <a:rPr lang="en" sz="1800" i="1"/>
              <a:t>H</a:t>
            </a:r>
            <a:r>
              <a:rPr lang="en" sz="1800" i="1" baseline="-25000"/>
              <a:t>0</a:t>
            </a:r>
            <a:r>
              <a:rPr lang="en" sz="1800"/>
              <a:t>, data provide evidence for </a:t>
            </a:r>
            <a:r>
              <a:rPr lang="en" sz="1800" i="1"/>
              <a:t>H</a:t>
            </a:r>
            <a:r>
              <a:rPr lang="en" sz="1800" i="1" baseline="-25000"/>
              <a:t>A</a:t>
            </a:r>
            <a:endParaRPr sz="1800" i="1" baseline="-25000"/>
          </a:p>
          <a:p>
            <a:pPr indent="-342900">
              <a:lnSpc>
                <a:spcPct val="115000"/>
              </a:lnSpc>
              <a:spcBef>
                <a:spcPts val="0"/>
              </a:spcBef>
              <a:buSzPts val="1800"/>
            </a:pPr>
            <a:r>
              <a:rPr lang="en" sz="1800"/>
              <a:t>If p-value &gt; </a:t>
            </a:r>
            <a:r>
              <a:rPr lang="en" sz="1800" i="1"/>
              <a:t>α</a:t>
            </a:r>
            <a:r>
              <a:rPr lang="en" sz="1800"/>
              <a:t>, do not reject </a:t>
            </a:r>
            <a:r>
              <a:rPr lang="en" sz="1800" i="1"/>
              <a:t>H</a:t>
            </a:r>
            <a:r>
              <a:rPr lang="en" sz="1800" i="1" baseline="-25000"/>
              <a:t>0</a:t>
            </a:r>
            <a:r>
              <a:rPr lang="en" sz="1800"/>
              <a:t>, data do not provide evidence for </a:t>
            </a:r>
            <a:r>
              <a:rPr lang="en" sz="1800" i="1"/>
              <a:t>H</a:t>
            </a:r>
            <a:r>
              <a:rPr lang="en" sz="1800" i="1" baseline="-25000"/>
              <a:t>A</a:t>
            </a:r>
            <a:endParaRPr sz="1800" i="1" baseline="-25000"/>
          </a:p>
        </p:txBody>
      </p:sp>
      <p:sp>
        <p:nvSpPr>
          <p:cNvPr id="567" name="Google Shape;567;p92"/>
          <p:cNvSpPr txBox="1">
            <a:spLocks noGrp="1"/>
          </p:cNvSpPr>
          <p:nvPr>
            <p:ph type="title"/>
          </p:nvPr>
        </p:nvSpPr>
        <p:spPr>
          <a:xfrm>
            <a:off x="1981263" y="109638"/>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Hypothesis testing for a population mean</a:t>
            </a:r>
            <a:endParaRPr>
              <a:solidFill>
                <a:schemeClr val="accent1"/>
              </a:solidFill>
            </a:endParaRPr>
          </a:p>
        </p:txBody>
      </p:sp>
      <p:pic>
        <p:nvPicPr>
          <p:cNvPr id="568" name="Google Shape;568;p92"/>
          <p:cNvPicPr preferRelativeResize="0"/>
          <p:nvPr/>
        </p:nvPicPr>
        <p:blipFill>
          <a:blip r:embed="rId3">
            <a:alphaModFix/>
          </a:blip>
          <a:stretch>
            <a:fillRect/>
          </a:stretch>
        </p:blipFill>
        <p:spPr>
          <a:xfrm>
            <a:off x="4718747" y="5128876"/>
            <a:ext cx="2769950" cy="6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marL="0" indent="0">
              <a:lnSpc>
                <a:spcPct val="115000"/>
              </a:lnSpc>
              <a:spcBef>
                <a:spcPts val="1000"/>
              </a:spcBef>
              <a:buNone/>
            </a:pPr>
            <a:endParaRPr sz="2000" dirty="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a:t>
            </a:r>
            <a:endParaRPr sz="35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extLst>
      <p:ext uri="{BB962C8B-B14F-4D97-AF65-F5344CB8AC3E}">
        <p14:creationId xmlns:p14="http://schemas.microsoft.com/office/powerpoint/2010/main" val="23909828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135</TotalTime>
  <Words>5705</Words>
  <Application>Microsoft Macintosh PowerPoint</Application>
  <PresentationFormat>Widescreen</PresentationFormat>
  <Paragraphs>393</Paragraphs>
  <Slides>75</Slides>
  <Notes>74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75</vt:i4>
      </vt:variant>
    </vt:vector>
  </HeadingPairs>
  <TitlesOfParts>
    <vt:vector size="82" baseType="lpstr">
      <vt:lpstr>Arial</vt:lpstr>
      <vt:lpstr>Calibri</vt:lpstr>
      <vt:lpstr>Cambria Math</vt:lpstr>
      <vt:lpstr>Corbel</vt:lpstr>
      <vt:lpstr>Wingdings 2</vt:lpstr>
      <vt:lpstr>Frame</vt:lpstr>
      <vt:lpstr>Custom</vt:lpstr>
      <vt:lpstr>Hypothesis Testing</vt:lpstr>
      <vt:lpstr>Gender discrimination experiment:</vt:lpstr>
      <vt:lpstr>PowerPoint Presentation</vt:lpstr>
      <vt:lpstr>PowerPoint Presentation</vt:lpstr>
      <vt:lpstr>PowerPoint Presentation</vt:lpstr>
      <vt:lpstr>PowerPoint Presentation</vt:lpstr>
      <vt:lpstr>PowerPoint Presentation</vt:lpstr>
      <vt:lpstr>Hypothesis testing</vt:lpstr>
      <vt:lpstr>Hypothesis testing framework</vt:lpstr>
      <vt:lpstr>Hypothesis testing framework</vt:lpstr>
      <vt:lpstr>Hypothesis testing framework</vt:lpstr>
      <vt:lpstr>Hypothesis testing framework</vt:lpstr>
      <vt:lpstr>Number of college applications</vt:lpstr>
      <vt:lpstr>Setting the hypotheses</vt:lpstr>
      <vt:lpstr>Setting the hypotheses</vt:lpstr>
      <vt:lpstr>Setting the hypotheses</vt:lpstr>
      <vt:lpstr>Setting the hypotheses</vt:lpstr>
      <vt:lpstr>Number of college applications - conditions</vt:lpstr>
      <vt:lpstr>Number of college applications - conditions</vt:lpstr>
      <vt:lpstr>Test Statistic</vt:lpstr>
      <vt:lpstr>Test Statistic</vt:lpstr>
      <vt:lpstr>Test Statistic</vt:lpstr>
      <vt:lpstr>Number of college applications</vt:lpstr>
      <vt:lpstr>Number of college applications</vt:lpstr>
      <vt:lpstr>Test Statistic</vt:lpstr>
      <vt:lpstr>Test Statistic</vt:lpstr>
      <vt:lpstr>Test Statistic</vt:lpstr>
      <vt:lpstr>Test Statistic</vt:lpstr>
      <vt:lpstr>Test Statistic</vt:lpstr>
      <vt:lpstr>Test Statistic</vt:lpstr>
      <vt:lpstr>p-values</vt:lpstr>
      <vt:lpstr>p-values</vt:lpstr>
      <vt:lpstr>p-values</vt:lpstr>
      <vt:lpstr>Number of college applications - p-value</vt:lpstr>
      <vt:lpstr>Number of college applications - p-value</vt:lpstr>
      <vt:lpstr>Number of college applications - p-value</vt:lpstr>
      <vt:lpstr>Number of college applications - p-value</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Practice</vt:lpstr>
      <vt:lpstr>Practice</vt:lpstr>
      <vt:lpstr>Two-sided hypothesis testing with p-values</vt:lpstr>
      <vt:lpstr>Two-sided hypothesis testing with p-values</vt:lpstr>
      <vt:lpstr>Choosing a significance level</vt:lpstr>
      <vt:lpstr>Decision errors</vt:lpstr>
      <vt:lpstr>Decision errors (cont.)</vt:lpstr>
      <vt:lpstr>Decision errors (cont.)</vt:lpstr>
      <vt:lpstr>Decision errors (cont.)</vt:lpstr>
      <vt:lpstr>Decision errors (cont.)</vt:lpstr>
      <vt:lpstr>Decision errors (cont.)</vt:lpstr>
      <vt:lpstr>Decision errors (cont.)</vt:lpstr>
      <vt:lpstr>Hypothesis Test Analogy</vt:lpstr>
      <vt:lpstr>Hypothesis Test Analogy</vt:lpstr>
      <vt:lpstr>Hypothesis Test Analogy</vt:lpstr>
      <vt:lpstr>Hypothesis Test Analogy</vt:lpstr>
      <vt:lpstr>Type 1 error rate</vt:lpstr>
      <vt:lpstr>Type 1 error rate</vt:lpstr>
      <vt:lpstr>Type 1 error rate</vt:lpstr>
      <vt:lpstr>Type 1 error rate</vt:lpstr>
      <vt:lpstr>Choosing a significance level</vt:lpstr>
      <vt:lpstr>Practice: Facebook interest categories</vt:lpstr>
      <vt:lpstr>Practice: Facebook interest categories</vt:lpstr>
      <vt:lpstr>Practice: Facebook interest categories</vt:lpstr>
      <vt:lpstr>Facebook interest categories - conditions</vt:lpstr>
      <vt:lpstr>Facebook interest categories - conditions</vt:lpstr>
      <vt:lpstr>Practice: Facebook interest categories</vt:lpstr>
      <vt:lpstr>Test statistic</vt:lpstr>
      <vt:lpstr>Test statistic</vt:lpstr>
      <vt:lpstr>Facebook interest categories - Making a decision</vt:lpstr>
      <vt:lpstr>Recap: Hypothesis testing framework</vt:lpstr>
      <vt:lpstr>Recap: Hypothesis testing for a population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8</cp:revision>
  <dcterms:created xsi:type="dcterms:W3CDTF">2023-07-27T13:51:22Z</dcterms:created>
  <dcterms:modified xsi:type="dcterms:W3CDTF">2023-10-03T17:10:11Z</dcterms:modified>
</cp:coreProperties>
</file>