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</p:sldMasterIdLst>
  <p:notesMasterIdLst>
    <p:notesMasterId r:id="rId55"/>
  </p:notesMasterIdLst>
  <p:sldIdLst>
    <p:sldId id="256" r:id="rId3"/>
    <p:sldId id="333" r:id="rId4"/>
    <p:sldId id="351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81" r:id="rId14"/>
    <p:sldId id="282" r:id="rId15"/>
    <p:sldId id="283" r:id="rId16"/>
    <p:sldId id="284" r:id="rId17"/>
    <p:sldId id="352" r:id="rId18"/>
    <p:sldId id="264" r:id="rId19"/>
    <p:sldId id="295" r:id="rId20"/>
    <p:sldId id="287" r:id="rId21"/>
    <p:sldId id="289" r:id="rId22"/>
    <p:sldId id="290" r:id="rId23"/>
    <p:sldId id="291" r:id="rId24"/>
    <p:sldId id="292" r:id="rId25"/>
    <p:sldId id="294" r:id="rId26"/>
    <p:sldId id="296" r:id="rId27"/>
    <p:sldId id="297" r:id="rId28"/>
    <p:sldId id="298" r:id="rId29"/>
    <p:sldId id="344" r:id="rId30"/>
    <p:sldId id="301" r:id="rId31"/>
    <p:sldId id="303" r:id="rId32"/>
    <p:sldId id="304" r:id="rId33"/>
    <p:sldId id="305" r:id="rId34"/>
    <p:sldId id="355" r:id="rId35"/>
    <p:sldId id="306" r:id="rId36"/>
    <p:sldId id="307" r:id="rId37"/>
    <p:sldId id="308" r:id="rId38"/>
    <p:sldId id="309" r:id="rId39"/>
    <p:sldId id="310" r:id="rId40"/>
    <p:sldId id="311" r:id="rId41"/>
    <p:sldId id="334" r:id="rId42"/>
    <p:sldId id="353" r:id="rId43"/>
    <p:sldId id="350" r:id="rId44"/>
    <p:sldId id="260" r:id="rId45"/>
    <p:sldId id="261" r:id="rId46"/>
    <p:sldId id="335" r:id="rId47"/>
    <p:sldId id="340" r:id="rId48"/>
    <p:sldId id="341" r:id="rId49"/>
    <p:sldId id="342" r:id="rId50"/>
    <p:sldId id="343" r:id="rId51"/>
    <p:sldId id="354" r:id="rId52"/>
    <p:sldId id="258" r:id="rId53"/>
    <p:sldId id="339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/>
    <p:restoredTop sz="96327"/>
  </p:normalViewPr>
  <p:slideViewPr>
    <p:cSldViewPr snapToGrid="0">
      <p:cViewPr varScale="1">
        <p:scale>
          <a:sx n="109" d="100"/>
          <a:sy n="109" d="100"/>
        </p:scale>
        <p:origin x="1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3ADC8-0AFD-F647-904F-5290280CD8F0}" type="datetimeFigureOut">
              <a:rPr lang="en-US" smtClean="0"/>
              <a:t>9/19/23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9D1A8-2CED-F648-86C0-653227D2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87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5d86b5a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5d86b5a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c5810fb_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c5810fb_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c5810fb_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c5810fb_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c5810fb_0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c5810fb_0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5d86b5a_0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5d86b5a_0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fc5810fb_0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fc5810fb_0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726b84cdb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726b84cdb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726b84cdb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726b84cdb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fc5810fb_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fc5810fb_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726b84cdb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726b84cdb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fc5810fb_0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fc5810fb_0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5d86b5a_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5d86b5a_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726b84cdb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726b84cdb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fc5810fb_0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fc5810fb_0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fc5810fb_0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fc5810fb_0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fc5810fb_0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fc5810fb_0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49e5a93_0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49e5a93_0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726b84cdb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726b84cdb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726b84cdb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726b84cdb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fc5810fb_0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fc5810fb_0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fc5810fb_0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fc5810fb_0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fc5810fb_0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fc5810fb_0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5d86b5a_0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5d86b5a_0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726b84cdb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726b84cdb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726b84cdb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726b84cdb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fc5810fb_0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fc5810fb_0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fc5810fb_0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fc5810fb_0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fc5810fb_0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fc5810fb_0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3DDD1-A2AC-0143-A10E-767D06A6F773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45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e49e5a93_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e49e5a93_0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6c7639ab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6c7639ab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c7639ab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c7639ab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e3e75528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e3e75528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5d86b5a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5d86b5a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49e5a93_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49e5a93_0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e3e75528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e3e75528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49e5a93_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49e5a93_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e49e5a93_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e49e5a93_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c7639abc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6c7639abc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c5810fb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c5810fb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c5810fb_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c5810fb_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26b84cd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726b84cd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26b84cd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726b84cdb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726b84cdb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726b84cdb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1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8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7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content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99085" y="71967"/>
            <a:ext cx="1181088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add slide title for slide with two columns of content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3" hasCustomPrompt="1"/>
          </p:nvPr>
        </p:nvSpPr>
        <p:spPr>
          <a:xfrm>
            <a:off x="199085" y="1600201"/>
            <a:ext cx="5855352" cy="4525963"/>
          </a:xfrm>
        </p:spPr>
        <p:txBody>
          <a:bodyPr/>
          <a:lstStyle>
            <a:lvl1pPr marL="385224" indent="-385224">
              <a:buFont typeface="Arial" panose="020B0604020202020204" pitchFamily="34" charset="0"/>
              <a:buChar char="►"/>
              <a:defRPr baseline="0"/>
            </a:lvl1pPr>
            <a:lvl2pPr marL="757748" indent="-378875">
              <a:buFont typeface="Arial" panose="020B0604020202020204" pitchFamily="34" charset="0"/>
              <a:buChar char="►"/>
              <a:defRPr/>
            </a:lvl2pPr>
            <a:lvl3pPr marL="1077357" indent="-313259">
              <a:buFont typeface="Arial" panose="020B0604020202020204" pitchFamily="34" charset="0"/>
              <a:buChar char="●"/>
              <a:tabLst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Click to add first-level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153689" y="1601896"/>
            <a:ext cx="5856276" cy="452596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5224" indent="-385224">
              <a:buFont typeface="Arial" panose="020B0604020202020204" pitchFamily="34" charset="0"/>
              <a:buChar char="►"/>
              <a:defRPr lang="en-U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7748" indent="-378875">
              <a:buFont typeface="Arial" panose="020B0604020202020204" pitchFamily="34" charset="0"/>
              <a:buChar char="►"/>
              <a:defRPr/>
            </a:lvl2pPr>
            <a:lvl3pPr marL="1064657" indent="-306910">
              <a:buFont typeface="Arial" panose="020B0604020202020204" pitchFamily="34" charset="0"/>
              <a:buChar char="●"/>
              <a:defRPr/>
            </a:lvl3pPr>
          </a:lstStyle>
          <a:p>
            <a:pPr lvl="0"/>
            <a:r>
              <a:rPr lang="en-US" dirty="0"/>
              <a:t>Click to add first-level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ource"/>
          <p:cNvSpPr>
            <a:spLocks noGrp="1"/>
          </p:cNvSpPr>
          <p:nvPr>
            <p:ph idx="11" hasCustomPrompt="1"/>
          </p:nvPr>
        </p:nvSpPr>
        <p:spPr>
          <a:xfrm>
            <a:off x="199085" y="6378786"/>
            <a:ext cx="10841449" cy="37338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normAutofit/>
          </a:bodyPr>
          <a:lstStyle>
            <a:lvl1pPr marL="0" marR="0" indent="0" algn="l" defTabSz="121917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50D0D"/>
              </a:buClr>
              <a:buSzPct val="100000"/>
              <a:buFont typeface="Wingdings" pitchFamily="-1" charset="2"/>
              <a:buNone/>
              <a:tabLst/>
              <a:defRPr sz="1600" baseline="0">
                <a:solidFill>
                  <a:srgbClr val="000000"/>
                </a:solidFill>
                <a:latin typeface="Calibri"/>
                <a:cs typeface="Calibri"/>
              </a:defRPr>
            </a:lvl1pPr>
            <a:lvl2pPr marL="999042" indent="-541853">
              <a:spcBef>
                <a:spcPts val="0"/>
              </a:spcBef>
              <a:buClr>
                <a:srgbClr val="B50D0D"/>
              </a:buClr>
              <a:buFont typeface="Lucida Grande"/>
              <a:buNone/>
              <a:defRPr sz="1333">
                <a:latin typeface="Georgia"/>
                <a:cs typeface="Georgia"/>
              </a:defRPr>
            </a:lvl2pPr>
            <a:lvl3pPr marL="1066773" indent="457189">
              <a:spcBef>
                <a:spcPts val="0"/>
              </a:spcBef>
              <a:buClr>
                <a:srgbClr val="B50D0D"/>
              </a:buClr>
              <a:buNone/>
              <a:defRPr sz="1333" baseline="0">
                <a:latin typeface="Georgia"/>
                <a:cs typeface="Georgia"/>
              </a:defRPr>
            </a:lvl3pPr>
            <a:lvl4pPr>
              <a:buClr>
                <a:srgbClr val="B50D0D"/>
              </a:buClr>
              <a:defRPr sz="3733"/>
            </a:lvl4pPr>
            <a:lvl5pPr>
              <a:buClr>
                <a:srgbClr val="B50D0D"/>
              </a:buClr>
              <a:defRPr sz="3733"/>
            </a:lvl5pPr>
          </a:lstStyle>
          <a:p>
            <a:pPr lvl="0"/>
            <a:r>
              <a:rPr lang="en-US" dirty="0"/>
              <a:t>Click to add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1760511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0447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26035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6256365" y="1600200"/>
            <a:ext cx="5326035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4280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0381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4801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002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slide title for slide with bullets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85224" indent="-385224">
              <a:buFont typeface="Arial" panose="020B0604020202020204" pitchFamily="34" charset="0"/>
              <a:buChar char="►"/>
              <a:defRPr baseline="0"/>
            </a:lvl1pPr>
            <a:lvl2pPr marL="757748" indent="-378875">
              <a:buFont typeface="Arial" panose="020B0604020202020204" pitchFamily="34" charset="0"/>
              <a:buChar char="►"/>
              <a:defRPr/>
            </a:lvl2pPr>
            <a:lvl3pPr marL="1077357" indent="-313259">
              <a:buFont typeface="Arial" panose="020B0604020202020204" pitchFamily="34" charset="0"/>
              <a:buChar char="●"/>
              <a:tabLst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Click to add first-level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ource"/>
          <p:cNvSpPr>
            <a:spLocks noGrp="1"/>
          </p:cNvSpPr>
          <p:nvPr>
            <p:ph idx="11" hasCustomPrompt="1"/>
          </p:nvPr>
        </p:nvSpPr>
        <p:spPr>
          <a:xfrm>
            <a:off x="199085" y="6378786"/>
            <a:ext cx="10841449" cy="37338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normAutofit/>
          </a:bodyPr>
          <a:lstStyle>
            <a:lvl1pPr marL="0" marR="0" indent="0" algn="l" defTabSz="121917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50D0D"/>
              </a:buClr>
              <a:buSzPct val="100000"/>
              <a:buFont typeface="Wingdings" pitchFamily="-1" charset="2"/>
              <a:buNone/>
              <a:tabLst/>
              <a:defRPr sz="1600" baseline="0">
                <a:solidFill>
                  <a:srgbClr val="000000"/>
                </a:solidFill>
                <a:latin typeface="Calibri"/>
                <a:cs typeface="Calibri"/>
              </a:defRPr>
            </a:lvl1pPr>
            <a:lvl2pPr marL="999042" indent="-541853">
              <a:spcBef>
                <a:spcPts val="0"/>
              </a:spcBef>
              <a:buClr>
                <a:srgbClr val="B50D0D"/>
              </a:buClr>
              <a:buFont typeface="Lucida Grande"/>
              <a:buNone/>
              <a:defRPr sz="1333">
                <a:latin typeface="Georgia"/>
                <a:cs typeface="Georgia"/>
              </a:defRPr>
            </a:lvl2pPr>
            <a:lvl3pPr marL="1066773" indent="457189">
              <a:spcBef>
                <a:spcPts val="0"/>
              </a:spcBef>
              <a:buClr>
                <a:srgbClr val="B50D0D"/>
              </a:buClr>
              <a:buNone/>
              <a:defRPr sz="1333" baseline="0">
                <a:latin typeface="Georgia"/>
                <a:cs typeface="Georgia"/>
              </a:defRPr>
            </a:lvl3pPr>
            <a:lvl4pPr>
              <a:buClr>
                <a:srgbClr val="B50D0D"/>
              </a:buClr>
              <a:defRPr sz="3733"/>
            </a:lvl4pPr>
            <a:lvl5pPr>
              <a:buClr>
                <a:srgbClr val="B50D0D"/>
              </a:buClr>
              <a:defRPr sz="3733"/>
            </a:lvl5pPr>
          </a:lstStyle>
          <a:p>
            <a:pPr lvl="0"/>
            <a:r>
              <a:rPr lang="en-US" dirty="0"/>
              <a:t>Click to add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2113198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Wide Bullets &amp;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slide title for slide with bullets &amp; wide image/content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199085" y="1600202"/>
            <a:ext cx="11810881" cy="2219959"/>
          </a:xfrm>
        </p:spPr>
        <p:txBody>
          <a:bodyPr/>
          <a:lstStyle>
            <a:lvl1pPr marL="385224" indent="-385224">
              <a:buFont typeface="Arial" panose="020B0604020202020204" pitchFamily="34" charset="0"/>
              <a:buChar char="►"/>
              <a:defRPr baseline="0"/>
            </a:lvl1pPr>
            <a:lvl2pPr marL="757748" indent="-378875">
              <a:buFont typeface="Arial" panose="020B0604020202020204" pitchFamily="34" charset="0"/>
              <a:buChar char="►"/>
              <a:defRPr/>
            </a:lvl2pPr>
            <a:lvl3pPr marL="1077357" indent="-313259">
              <a:buFont typeface="Arial" panose="020B0604020202020204" pitchFamily="34" charset="0"/>
              <a:buChar char="●"/>
              <a:tabLst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Click to add first-level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199084" y="3901442"/>
            <a:ext cx="3480888" cy="2219959"/>
          </a:xfrm>
        </p:spPr>
        <p:txBody>
          <a:bodyPr/>
          <a:lstStyle>
            <a:lvl1pPr marL="385224" indent="-385224" algn="l">
              <a:buFont typeface="Arial" panose="020B0604020202020204" pitchFamily="34" charset="0"/>
              <a:buChar char="►"/>
              <a:defRPr baseline="0"/>
            </a:lvl1pPr>
            <a:lvl2pPr marL="757748" indent="-378875" algn="l">
              <a:buFont typeface="Arial" panose="020B0604020202020204" pitchFamily="34" charset="0"/>
              <a:buChar char="►"/>
              <a:defRPr/>
            </a:lvl2pPr>
            <a:lvl3pPr marL="1077357" indent="-313259" algn="l">
              <a:buFont typeface="Arial" panose="020B0604020202020204" pitchFamily="34" charset="0"/>
              <a:buChar char="●"/>
              <a:tabLst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Click to add first-level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ource"/>
          <p:cNvSpPr>
            <a:spLocks noGrp="1"/>
          </p:cNvSpPr>
          <p:nvPr>
            <p:ph idx="11" hasCustomPrompt="1"/>
          </p:nvPr>
        </p:nvSpPr>
        <p:spPr>
          <a:xfrm>
            <a:off x="199085" y="6378786"/>
            <a:ext cx="10841449" cy="37338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normAutofit/>
          </a:bodyPr>
          <a:lstStyle>
            <a:lvl1pPr marL="0" marR="0" indent="0" algn="l" defTabSz="121917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50D0D"/>
              </a:buClr>
              <a:buSzPct val="100000"/>
              <a:buFont typeface="Wingdings" pitchFamily="-1" charset="2"/>
              <a:buNone/>
              <a:tabLst/>
              <a:defRPr sz="1600" baseline="0">
                <a:solidFill>
                  <a:srgbClr val="000000"/>
                </a:solidFill>
                <a:latin typeface="Calibri"/>
                <a:cs typeface="Calibri"/>
              </a:defRPr>
            </a:lvl1pPr>
            <a:lvl2pPr marL="999042" indent="-541853">
              <a:spcBef>
                <a:spcPts val="0"/>
              </a:spcBef>
              <a:buClr>
                <a:srgbClr val="B50D0D"/>
              </a:buClr>
              <a:buFont typeface="Lucida Grande"/>
              <a:buNone/>
              <a:defRPr sz="1333">
                <a:latin typeface="Georgia"/>
                <a:cs typeface="Georgia"/>
              </a:defRPr>
            </a:lvl2pPr>
            <a:lvl3pPr marL="1066773" indent="457189">
              <a:spcBef>
                <a:spcPts val="0"/>
              </a:spcBef>
              <a:buClr>
                <a:srgbClr val="B50D0D"/>
              </a:buClr>
              <a:buNone/>
              <a:defRPr sz="1333" baseline="0">
                <a:latin typeface="Georgia"/>
                <a:cs typeface="Georgia"/>
              </a:defRPr>
            </a:lvl3pPr>
            <a:lvl4pPr>
              <a:buClr>
                <a:srgbClr val="B50D0D"/>
              </a:buClr>
              <a:defRPr sz="3733"/>
            </a:lvl4pPr>
            <a:lvl5pPr>
              <a:buClr>
                <a:srgbClr val="B50D0D"/>
              </a:buClr>
              <a:defRPr sz="3733"/>
            </a:lvl5pPr>
          </a:lstStyle>
          <a:p>
            <a:pPr lvl="0"/>
            <a:r>
              <a:rPr lang="en-US" dirty="0"/>
              <a:t>Click to add source information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3856567" y="3901440"/>
            <a:ext cx="8153399" cy="2219959"/>
          </a:xfrm>
        </p:spPr>
        <p:txBody>
          <a:bodyPr/>
          <a:lstStyle/>
          <a:p>
            <a:pPr lvl="0"/>
            <a:r>
              <a:rPr lang="en-US" dirty="0"/>
              <a:t>Click to add first-level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0225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316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 &amp; 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slide title for slide with bullets &amp; wide image/content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199085" y="1600202"/>
            <a:ext cx="11810881" cy="2219959"/>
          </a:xfrm>
        </p:spPr>
        <p:txBody>
          <a:bodyPr/>
          <a:lstStyle>
            <a:lvl1pPr marL="385224" indent="-385224">
              <a:buFont typeface="Arial" panose="020B0604020202020204" pitchFamily="34" charset="0"/>
              <a:buChar char="►"/>
              <a:defRPr baseline="0"/>
            </a:lvl1pPr>
            <a:lvl2pPr marL="757748" indent="-378875">
              <a:buFont typeface="Arial" panose="020B0604020202020204" pitchFamily="34" charset="0"/>
              <a:buChar char="►"/>
              <a:defRPr/>
            </a:lvl2pPr>
            <a:lvl3pPr marL="1077357" indent="-313259">
              <a:buFont typeface="Arial" panose="020B0604020202020204" pitchFamily="34" charset="0"/>
              <a:buChar char="●"/>
              <a:tabLst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Click to add first-level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199084" y="3901442"/>
            <a:ext cx="11810881" cy="2219959"/>
          </a:xfrm>
        </p:spPr>
        <p:txBody>
          <a:bodyPr/>
          <a:lstStyle>
            <a:lvl1pPr marL="385224" indent="-385224">
              <a:buFont typeface="Arial" panose="020B0604020202020204" pitchFamily="34" charset="0"/>
              <a:buChar char="►"/>
              <a:defRPr baseline="0"/>
            </a:lvl1pPr>
            <a:lvl2pPr marL="757748" indent="-378875">
              <a:buFont typeface="Arial" panose="020B0604020202020204" pitchFamily="34" charset="0"/>
              <a:buChar char="►"/>
              <a:defRPr/>
            </a:lvl2pPr>
            <a:lvl3pPr marL="1077357" indent="-313259">
              <a:buFont typeface="Arial" panose="020B0604020202020204" pitchFamily="34" charset="0"/>
              <a:buChar char="●"/>
              <a:tabLst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Click to add first-level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ource"/>
          <p:cNvSpPr>
            <a:spLocks noGrp="1"/>
          </p:cNvSpPr>
          <p:nvPr>
            <p:ph idx="11" hasCustomPrompt="1"/>
          </p:nvPr>
        </p:nvSpPr>
        <p:spPr>
          <a:xfrm>
            <a:off x="199085" y="6378786"/>
            <a:ext cx="10841449" cy="37338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normAutofit/>
          </a:bodyPr>
          <a:lstStyle>
            <a:lvl1pPr marL="0" marR="0" indent="0" algn="l" defTabSz="121917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50D0D"/>
              </a:buClr>
              <a:buSzPct val="100000"/>
              <a:buFont typeface="Wingdings" pitchFamily="-1" charset="2"/>
              <a:buNone/>
              <a:tabLst/>
              <a:defRPr sz="1600" baseline="0">
                <a:solidFill>
                  <a:srgbClr val="000000"/>
                </a:solidFill>
                <a:latin typeface="Calibri"/>
                <a:cs typeface="Calibri"/>
              </a:defRPr>
            </a:lvl1pPr>
            <a:lvl2pPr marL="999042" indent="-541853">
              <a:spcBef>
                <a:spcPts val="0"/>
              </a:spcBef>
              <a:buClr>
                <a:srgbClr val="B50D0D"/>
              </a:buClr>
              <a:buFont typeface="Lucida Grande"/>
              <a:buNone/>
              <a:defRPr sz="1333">
                <a:latin typeface="Georgia"/>
                <a:cs typeface="Georgia"/>
              </a:defRPr>
            </a:lvl2pPr>
            <a:lvl3pPr marL="1066773" indent="457189">
              <a:spcBef>
                <a:spcPts val="0"/>
              </a:spcBef>
              <a:buClr>
                <a:srgbClr val="B50D0D"/>
              </a:buClr>
              <a:buNone/>
              <a:defRPr sz="1333" baseline="0">
                <a:latin typeface="Georgia"/>
                <a:cs typeface="Georgia"/>
              </a:defRPr>
            </a:lvl3pPr>
            <a:lvl4pPr>
              <a:buClr>
                <a:srgbClr val="B50D0D"/>
              </a:buClr>
              <a:defRPr sz="3733"/>
            </a:lvl4pPr>
            <a:lvl5pPr>
              <a:buClr>
                <a:srgbClr val="B50D0D"/>
              </a:buClr>
              <a:defRPr sz="3733"/>
            </a:lvl5pPr>
          </a:lstStyle>
          <a:p>
            <a:pPr lvl="0"/>
            <a:r>
              <a:rPr lang="en-US" dirty="0"/>
              <a:t>Click to add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199962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able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slide title for slide with table/content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4" hasCustomPrompt="1"/>
          </p:nvPr>
        </p:nvSpPr>
        <p:spPr>
          <a:xfrm>
            <a:off x="198967" y="1437641"/>
            <a:ext cx="11811000" cy="512233"/>
          </a:xfrm>
          <a:ln>
            <a:noFill/>
          </a:ln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dirty="0"/>
              <a:t>Click to add table title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sz="quarter" idx="16" hasCustomPrompt="1"/>
          </p:nvPr>
        </p:nvSpPr>
        <p:spPr>
          <a:xfrm>
            <a:off x="198967" y="2044700"/>
            <a:ext cx="11811000" cy="39708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Source"/>
          <p:cNvSpPr>
            <a:spLocks noGrp="1"/>
          </p:cNvSpPr>
          <p:nvPr>
            <p:ph idx="11" hasCustomPrompt="1"/>
          </p:nvPr>
        </p:nvSpPr>
        <p:spPr>
          <a:xfrm>
            <a:off x="199085" y="6378786"/>
            <a:ext cx="10841449" cy="37338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normAutofit/>
          </a:bodyPr>
          <a:lstStyle>
            <a:lvl1pPr marL="0" marR="0" indent="0" algn="l" defTabSz="121917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50D0D"/>
              </a:buClr>
              <a:buSzPct val="100000"/>
              <a:buFont typeface="Wingdings" pitchFamily="-1" charset="2"/>
              <a:buNone/>
              <a:tabLst/>
              <a:defRPr sz="1600" baseline="0">
                <a:solidFill>
                  <a:srgbClr val="000000"/>
                </a:solidFill>
                <a:latin typeface="Calibri"/>
                <a:cs typeface="Calibri"/>
              </a:defRPr>
            </a:lvl1pPr>
            <a:lvl2pPr marL="999042" indent="-541853">
              <a:spcBef>
                <a:spcPts val="0"/>
              </a:spcBef>
              <a:buClr>
                <a:srgbClr val="B50D0D"/>
              </a:buClr>
              <a:buFont typeface="Lucida Grande"/>
              <a:buNone/>
              <a:defRPr sz="1333">
                <a:latin typeface="Georgia"/>
                <a:cs typeface="Georgia"/>
              </a:defRPr>
            </a:lvl2pPr>
            <a:lvl3pPr marL="1066773" indent="457189">
              <a:spcBef>
                <a:spcPts val="0"/>
              </a:spcBef>
              <a:buClr>
                <a:srgbClr val="B50D0D"/>
              </a:buClr>
              <a:buNone/>
              <a:defRPr sz="1333" baseline="0">
                <a:latin typeface="Georgia"/>
                <a:cs typeface="Georgia"/>
              </a:defRPr>
            </a:lvl3pPr>
            <a:lvl4pPr>
              <a:buClr>
                <a:srgbClr val="B50D0D"/>
              </a:buClr>
              <a:defRPr sz="3733"/>
            </a:lvl4pPr>
            <a:lvl5pPr>
              <a:buClr>
                <a:srgbClr val="B50D0D"/>
              </a:buClr>
              <a:defRPr sz="3733"/>
            </a:lvl5pPr>
          </a:lstStyle>
          <a:p>
            <a:pPr lvl="0"/>
            <a:r>
              <a:rPr lang="en-US" dirty="0"/>
              <a:t>Click to add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2620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9/19/23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5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9/19/23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8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9/19/23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5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2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9/19/23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9/19/23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9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2BD1637-0D27-F54B-A3CE-C829B5942E2D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1188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0F45-9978-8FDF-1ACE-97A8086F0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Summarizing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E18FD-81DF-1C19-AC53-06675BB594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000" dirty="0"/>
              <a:t>Dr. Ab Mosca (they/them)</a:t>
            </a:r>
          </a:p>
          <a:p>
            <a:r>
              <a:rPr lang="en-US" sz="1900" i="1" dirty="0"/>
              <a:t>Slides based off slides courtesy of </a:t>
            </a:r>
            <a:r>
              <a:rPr lang="en-US" sz="1900" i="1" dirty="0" err="1"/>
              <a:t>OpenIntro</a:t>
            </a:r>
            <a:r>
              <a:rPr lang="en-US" sz="1900" i="1" dirty="0"/>
              <a:t> and John </a:t>
            </a:r>
            <a:r>
              <a:rPr lang="en-US" sz="1900" i="1" dirty="0" err="1"/>
              <a:t>McGreedy</a:t>
            </a:r>
            <a:r>
              <a:rPr lang="en-US" sz="1900" i="1" dirty="0"/>
              <a:t> of Johns Hopkins University </a:t>
            </a:r>
          </a:p>
        </p:txBody>
      </p:sp>
    </p:spTree>
    <p:extLst>
      <p:ext uri="{BB962C8B-B14F-4D97-AF65-F5344CB8AC3E}">
        <p14:creationId xmlns:p14="http://schemas.microsoft.com/office/powerpoint/2010/main" val="138499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>
            <a:off x="1981200" y="1493850"/>
            <a:ext cx="8154000" cy="50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How would you describe the shape of the distribution of hours per week students spend on extracurricular activities?</a:t>
            </a:r>
            <a:endParaRPr sz="1900">
              <a:solidFill>
                <a:schemeClr val="accent1"/>
              </a:solidFill>
            </a:endParaRPr>
          </a:p>
        </p:txBody>
      </p:sp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1981200" y="3508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Extracurricular activities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624" y="2556899"/>
            <a:ext cx="5201149" cy="30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1981200" y="1493850"/>
            <a:ext cx="8154000" cy="50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How would you describe the shape of the distribution of hours per week students spend on extracurricular activities?</a:t>
            </a:r>
            <a:endParaRPr sz="1900">
              <a:solidFill>
                <a:schemeClr val="accent1"/>
              </a:solidFill>
            </a:endParaRPr>
          </a:p>
        </p:txBody>
      </p:sp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1981200" y="3508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Extracurricular activities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624" y="2556899"/>
            <a:ext cx="5201149" cy="30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2124500" y="5656975"/>
            <a:ext cx="78762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i="1" kern="0" dirty="0">
                <a:solidFill>
                  <a:srgbClr val="FFC000"/>
                </a:solidFill>
                <a:latin typeface="Arial"/>
                <a:cs typeface="Arial"/>
                <a:sym typeface="Arial"/>
              </a:rPr>
              <a:t>Unimodal and right skewed, with a potentially unusual observation at 60 hours/week.</a:t>
            </a:r>
            <a:endParaRPr i="1" kern="0" dirty="0">
              <a:solidFill>
                <a:srgbClr val="FFC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>
            <a:spLocks noGrp="1"/>
          </p:cNvSpPr>
          <p:nvPr>
            <p:ph type="title"/>
          </p:nvPr>
        </p:nvSpPr>
        <p:spPr>
          <a:xfrm>
            <a:off x="1981200" y="378600"/>
            <a:ext cx="82296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Commonly observed shapes of distributions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5" name="Google Shape;225;p32"/>
          <p:cNvSpPr txBox="1"/>
          <p:nvPr/>
        </p:nvSpPr>
        <p:spPr>
          <a:xfrm>
            <a:off x="1981200" y="1535975"/>
            <a:ext cx="20430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19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Modality</a:t>
            </a:r>
            <a:endParaRPr sz="19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1981200" y="3710000"/>
            <a:ext cx="20430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19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Skewness</a:t>
            </a:r>
            <a:endParaRPr sz="19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947" y="2080923"/>
            <a:ext cx="1728650" cy="12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7601" y="2246639"/>
            <a:ext cx="1899275" cy="11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9098" y="2120551"/>
            <a:ext cx="1827125" cy="11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96301" y="1881238"/>
            <a:ext cx="182712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66950" y="4327951"/>
            <a:ext cx="2043000" cy="12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52948" y="4409899"/>
            <a:ext cx="1899275" cy="11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96075" y="4349026"/>
            <a:ext cx="1728650" cy="12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50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sz="2000">
                <a:solidFill>
                  <a:schemeClr val="accent1"/>
                </a:solidFill>
              </a:rPr>
              <a:t>Which of these variables do you expect to be uniformly distributed?</a:t>
            </a:r>
            <a:endParaRPr sz="20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100"/>
              <a:buNone/>
            </a:pPr>
            <a:r>
              <a:rPr lang="en" sz="2000">
                <a:solidFill>
                  <a:srgbClr val="000000"/>
                </a:solidFill>
              </a:rPr>
              <a:t>(a) weights of adult females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2000">
                <a:solidFill>
                  <a:srgbClr val="000000"/>
                </a:solidFill>
              </a:rPr>
              <a:t>(b) salaries of a random sample of people from North Carolina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2000">
                <a:solidFill>
                  <a:srgbClr val="000000"/>
                </a:solidFill>
              </a:rPr>
              <a:t>(c) house prices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rgbClr val="000000"/>
                </a:solidFill>
              </a:rPr>
              <a:t>(d) birthdays of classmates (day of the month)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</p:txBody>
      </p:sp>
      <p:sp>
        <p:nvSpPr>
          <p:cNvPr id="239" name="Google Shape;239;p3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50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sz="2000">
                <a:solidFill>
                  <a:schemeClr val="accent1"/>
                </a:solidFill>
              </a:rPr>
              <a:t>Which of these variables do you expect to be uniformly distributed?</a:t>
            </a:r>
            <a:endParaRPr sz="20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" sz="2000">
                <a:solidFill>
                  <a:srgbClr val="000000"/>
                </a:solidFill>
              </a:rPr>
              <a:t>(a) weights of adult females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rgbClr val="000000"/>
                </a:solidFill>
              </a:rPr>
              <a:t>(b) salaries of a random sample of people from North Carolina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rgbClr val="000000"/>
                </a:solidFill>
              </a:rPr>
              <a:t>(c) house prices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 i="1">
                <a:solidFill>
                  <a:srgbClr val="FF9900"/>
                </a:solidFill>
              </a:rPr>
              <a:t>(d) birthdays of classmates (day of the month)</a:t>
            </a:r>
            <a:endParaRPr sz="2000" i="1">
              <a:solidFill>
                <a:srgbClr val="FF99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</p:txBody>
      </p:sp>
      <p:sp>
        <p:nvSpPr>
          <p:cNvPr id="245" name="Google Shape;245;p34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>
            <a:spLocks noGrp="1"/>
          </p:cNvSpPr>
          <p:nvPr>
            <p:ph type="body" idx="1"/>
          </p:nvPr>
        </p:nvSpPr>
        <p:spPr>
          <a:xfrm>
            <a:off x="1981200" y="1392375"/>
            <a:ext cx="8154000" cy="50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Clr>
                <a:srgbClr val="000000"/>
              </a:buClr>
              <a:buSzPts val="1100"/>
              <a:buNone/>
            </a:pPr>
            <a:r>
              <a:rPr lang="en" sz="2100">
                <a:solidFill>
                  <a:srgbClr val="000000"/>
                </a:solidFill>
              </a:rPr>
              <a:t>Sketch the expected distributions of the following variables:</a:t>
            </a:r>
            <a:endParaRPr sz="2100">
              <a:solidFill>
                <a:srgbClr val="000000"/>
              </a:solidFill>
            </a:endParaRPr>
          </a:p>
          <a:p>
            <a:pPr marL="914400" indent="-361950">
              <a:lnSpc>
                <a:spcPct val="115000"/>
              </a:lnSpc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number of piercings</a:t>
            </a:r>
            <a:endParaRPr sz="2100">
              <a:solidFill>
                <a:srgbClr val="000000"/>
              </a:solidFill>
            </a:endParaRPr>
          </a:p>
          <a:p>
            <a:pPr marL="914400" indent="-3619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scores on an exam</a:t>
            </a:r>
            <a:endParaRPr sz="2100">
              <a:solidFill>
                <a:srgbClr val="000000"/>
              </a:solidFill>
            </a:endParaRPr>
          </a:p>
          <a:p>
            <a:pPr marL="914400" indent="-36195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IQ scores</a:t>
            </a: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rgbClr val="000000"/>
                </a:solidFill>
              </a:rPr>
              <a:t>Come up with a concise way (1-2 sentences) to teach someone how to determine the expected distribution of any variable.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251" name="Google Shape;251;p35"/>
          <p:cNvSpPr txBox="1">
            <a:spLocks noGrp="1"/>
          </p:cNvSpPr>
          <p:nvPr>
            <p:ph type="title"/>
          </p:nvPr>
        </p:nvSpPr>
        <p:spPr>
          <a:xfrm>
            <a:off x="1981200" y="2493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Application Activity:</a:t>
            </a:r>
            <a:endParaRPr>
              <a:solidFill>
                <a:schemeClr val="accent1"/>
              </a:solidFill>
            </a:endParaRPr>
          </a:p>
          <a:p>
            <a:r>
              <a:rPr lang="en">
                <a:solidFill>
                  <a:schemeClr val="accent1"/>
                </a:solidFill>
              </a:rPr>
              <a:t>Shapes of Distributions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061A86-5E4A-4964-5B85-E78C61AD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Summary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B3464E-6C8B-FA00-1FDB-A5027D6C8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34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Mean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50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2000">
                <a:solidFill>
                  <a:srgbClr val="000000"/>
                </a:solidFill>
              </a:rPr>
              <a:t>The </a:t>
            </a:r>
            <a:r>
              <a:rPr lang="en" sz="2000" i="1">
                <a:solidFill>
                  <a:schemeClr val="accent1"/>
                </a:solidFill>
              </a:rPr>
              <a:t>sample mean</a:t>
            </a:r>
            <a:r>
              <a:rPr lang="en" sz="2000">
                <a:solidFill>
                  <a:srgbClr val="000000"/>
                </a:solidFill>
              </a:rPr>
              <a:t>, denoted as </a:t>
            </a:r>
            <a:r>
              <a:rPr lang="en" sz="2000" i="1">
                <a:solidFill>
                  <a:schemeClr val="accent1"/>
                </a:solidFill>
              </a:rPr>
              <a:t>x̄</a:t>
            </a:r>
            <a:r>
              <a:rPr lang="en" sz="2000">
                <a:solidFill>
                  <a:srgbClr val="000000"/>
                </a:solidFill>
              </a:rPr>
              <a:t>, can be calculated as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rgbClr val="000000"/>
                </a:solidFill>
              </a:rPr>
              <a:t>where x</a:t>
            </a:r>
            <a:r>
              <a:rPr lang="en" sz="2000" baseline="-25000">
                <a:solidFill>
                  <a:srgbClr val="000000"/>
                </a:solidFill>
              </a:rPr>
              <a:t>1</a:t>
            </a:r>
            <a:r>
              <a:rPr lang="en" sz="2000">
                <a:solidFill>
                  <a:srgbClr val="000000"/>
                </a:solidFill>
              </a:rPr>
              <a:t>, x</a:t>
            </a:r>
            <a:r>
              <a:rPr lang="en" sz="2000" baseline="-25000">
                <a:solidFill>
                  <a:srgbClr val="000000"/>
                </a:solidFill>
              </a:rPr>
              <a:t>2</a:t>
            </a:r>
            <a:r>
              <a:rPr lang="en" sz="2000">
                <a:solidFill>
                  <a:srgbClr val="000000"/>
                </a:solidFill>
              </a:rPr>
              <a:t>, ..., x</a:t>
            </a:r>
            <a:r>
              <a:rPr lang="en" sz="2000" baseline="-25000">
                <a:solidFill>
                  <a:srgbClr val="000000"/>
                </a:solidFill>
              </a:rPr>
              <a:t>n</a:t>
            </a:r>
            <a:r>
              <a:rPr lang="en" sz="2000">
                <a:solidFill>
                  <a:srgbClr val="000000"/>
                </a:solidFill>
              </a:rPr>
              <a:t> represent the </a:t>
            </a:r>
            <a:r>
              <a:rPr lang="en" sz="2000" i="1">
                <a:solidFill>
                  <a:schemeClr val="accent1"/>
                </a:solidFill>
              </a:rPr>
              <a:t>n</a:t>
            </a:r>
            <a:r>
              <a:rPr lang="en" sz="2000">
                <a:solidFill>
                  <a:srgbClr val="000000"/>
                </a:solidFill>
              </a:rPr>
              <a:t> observed values.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6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rgbClr val="000000"/>
                </a:solidFill>
              </a:rPr>
              <a:t>The </a:t>
            </a:r>
            <a:r>
              <a:rPr lang="en" sz="2000" i="1">
                <a:solidFill>
                  <a:schemeClr val="accent1"/>
                </a:solidFill>
              </a:rPr>
              <a:t>population mean</a:t>
            </a:r>
            <a:r>
              <a:rPr lang="en" sz="2000">
                <a:solidFill>
                  <a:srgbClr val="000000"/>
                </a:solidFill>
              </a:rPr>
              <a:t> is also computed the same way but is denoted as </a:t>
            </a:r>
            <a:r>
              <a:rPr lang="en" sz="2000" i="1">
                <a:solidFill>
                  <a:schemeClr val="accent1"/>
                </a:solidFill>
              </a:rPr>
              <a:t>µ</a:t>
            </a:r>
            <a:r>
              <a:rPr lang="en" sz="2000">
                <a:solidFill>
                  <a:srgbClr val="000000"/>
                </a:solidFill>
              </a:rPr>
              <a:t>. It is often not possible to calculate µ since population data are rarely available.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6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2000">
                <a:solidFill>
                  <a:srgbClr val="000000"/>
                </a:solidFill>
              </a:rPr>
              <a:t>The sample mean is a </a:t>
            </a:r>
            <a:r>
              <a:rPr lang="en" sz="2000" i="1">
                <a:solidFill>
                  <a:schemeClr val="accent1"/>
                </a:solidFill>
              </a:rPr>
              <a:t>sample statistic</a:t>
            </a:r>
            <a:r>
              <a:rPr lang="en" sz="2000">
                <a:solidFill>
                  <a:srgbClr val="000000"/>
                </a:solidFill>
              </a:rPr>
              <a:t>, and serves as a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 i="1">
                <a:solidFill>
                  <a:schemeClr val="accent1"/>
                </a:solidFill>
              </a:rPr>
              <a:t>point estimate</a:t>
            </a:r>
            <a:r>
              <a:rPr lang="en" sz="2000">
                <a:solidFill>
                  <a:srgbClr val="000000"/>
                </a:solidFill>
              </a:rPr>
              <a:t> of the population mean. This estimate may not be perfect, but if the sample is good (representative of the population),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it is usually a pretty good estimate. 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625" y="1738251"/>
            <a:ext cx="2708600" cy="70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6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The </a:t>
            </a:r>
            <a:r>
              <a:rPr lang="en" sz="1900" i="1">
                <a:solidFill>
                  <a:schemeClr val="accent1"/>
                </a:solidFill>
              </a:rPr>
              <a:t>median</a:t>
            </a:r>
            <a:r>
              <a:rPr lang="en" sz="1900" i="1">
                <a:solidFill>
                  <a:srgbClr val="000000"/>
                </a:solidFill>
              </a:rPr>
              <a:t> </a:t>
            </a:r>
            <a:r>
              <a:rPr lang="en" sz="1900">
                <a:solidFill>
                  <a:srgbClr val="000000"/>
                </a:solidFill>
              </a:rPr>
              <a:t>is the value that splits the data in half when ordered in ascending order.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341" name="Google Shape;341;p46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Median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42" name="Google Shape;342;p46"/>
          <p:cNvSpPr txBox="1">
            <a:spLocks noGrp="1"/>
          </p:cNvSpPr>
          <p:nvPr>
            <p:ph type="body" idx="1"/>
          </p:nvPr>
        </p:nvSpPr>
        <p:spPr>
          <a:xfrm>
            <a:off x="1981200" y="2831275"/>
            <a:ext cx="76704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If there are an even number of observations, then the median is the average of the two values in the middle.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343" name="Google Shape;343;p46"/>
          <p:cNvSpPr txBox="1">
            <a:spLocks noGrp="1"/>
          </p:cNvSpPr>
          <p:nvPr>
            <p:ph type="body" idx="1"/>
          </p:nvPr>
        </p:nvSpPr>
        <p:spPr>
          <a:xfrm>
            <a:off x="1981200" y="4998250"/>
            <a:ext cx="82296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Since the median is the midpoint of the data, 50% of the values are below it. Hence, it is also the </a:t>
            </a:r>
            <a:r>
              <a:rPr lang="en" sz="1900">
                <a:solidFill>
                  <a:schemeClr val="accent1"/>
                </a:solidFill>
              </a:rPr>
              <a:t>50th percentile</a:t>
            </a:r>
            <a:r>
              <a:rPr lang="en" sz="1900">
                <a:solidFill>
                  <a:srgbClr val="000000"/>
                </a:solidFill>
              </a:rPr>
              <a:t>.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344" name="Google Shape;34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539" y="2167600"/>
            <a:ext cx="151447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1389" y="3848789"/>
            <a:ext cx="391477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Variance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2" name="Google Shape;272;p38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5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chemeClr val="accent1"/>
                </a:solidFill>
              </a:rPr>
              <a:t>Variance</a:t>
            </a:r>
            <a:r>
              <a:rPr lang="en" sz="1900">
                <a:solidFill>
                  <a:srgbClr val="000000"/>
                </a:solidFill>
              </a:rPr>
              <a:t> is roughly the average squared deviation from the mean.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</p:txBody>
      </p:sp>
      <p:pic>
        <p:nvPicPr>
          <p:cNvPr id="273" name="Google Shape;27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688" y="1764873"/>
            <a:ext cx="2083600" cy="78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78EDD-6D81-FB96-984E-23C63C4AE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Data - Continuous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C8F81-0ECB-82F3-427C-150589A745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94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Variance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9" name="Google Shape;289;p40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5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chemeClr val="accent1"/>
                </a:solidFill>
              </a:rPr>
              <a:t>Variance</a:t>
            </a:r>
            <a:r>
              <a:rPr lang="en" sz="1900">
                <a:solidFill>
                  <a:srgbClr val="000000"/>
                </a:solidFill>
              </a:rPr>
              <a:t> is roughly the average squared deviation from the mean.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</p:txBody>
      </p:sp>
      <p:sp>
        <p:nvSpPr>
          <p:cNvPr id="290" name="Google Shape;290;p40"/>
          <p:cNvSpPr txBox="1">
            <a:spLocks noGrp="1"/>
          </p:cNvSpPr>
          <p:nvPr>
            <p:ph type="body" idx="1"/>
          </p:nvPr>
        </p:nvSpPr>
        <p:spPr>
          <a:xfrm>
            <a:off x="2019000" y="2552700"/>
            <a:ext cx="8154000" cy="5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The sample mean is</a:t>
            </a:r>
            <a:br>
              <a:rPr lang="en" sz="1900">
                <a:solidFill>
                  <a:srgbClr val="000000"/>
                </a:solidFill>
              </a:rPr>
            </a:br>
            <a:r>
              <a:rPr lang="en" sz="1900">
                <a:solidFill>
                  <a:srgbClr val="000000"/>
                </a:solidFill>
              </a:rPr>
              <a:t>and the sample size is n = 217.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</p:txBody>
      </p:sp>
      <p:pic>
        <p:nvPicPr>
          <p:cNvPr id="291" name="Google Shape;29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626" y="2678100"/>
            <a:ext cx="947725" cy="3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0"/>
          <p:cNvSpPr txBox="1">
            <a:spLocks noGrp="1"/>
          </p:cNvSpPr>
          <p:nvPr>
            <p:ph type="body" idx="1"/>
          </p:nvPr>
        </p:nvSpPr>
        <p:spPr>
          <a:xfrm>
            <a:off x="2019000" y="3421200"/>
            <a:ext cx="8154000" cy="5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The variance of amount of sleep</a:t>
            </a:r>
            <a:br>
              <a:rPr lang="en" sz="1900">
                <a:solidFill>
                  <a:srgbClr val="000000"/>
                </a:solidFill>
              </a:rPr>
            </a:br>
            <a:r>
              <a:rPr lang="en" sz="1900">
                <a:solidFill>
                  <a:srgbClr val="000000"/>
                </a:solidFill>
              </a:rPr>
              <a:t>students get per night can be</a:t>
            </a:r>
            <a:br>
              <a:rPr lang="en" sz="1900">
                <a:solidFill>
                  <a:srgbClr val="000000"/>
                </a:solidFill>
              </a:rPr>
            </a:br>
            <a:r>
              <a:rPr lang="en" sz="1900">
                <a:solidFill>
                  <a:srgbClr val="000000"/>
                </a:solidFill>
              </a:rPr>
              <a:t>calculated as: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</p:txBody>
      </p:sp>
      <p:pic>
        <p:nvPicPr>
          <p:cNvPr id="293" name="Google Shape;29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2688" y="1764873"/>
            <a:ext cx="2083600" cy="7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9822" y="2599139"/>
            <a:ext cx="3581400" cy="223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49448" y="4979573"/>
            <a:ext cx="6817525" cy="78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Variance (cont.)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01" name="Google Shape;301;p41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4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chemeClr val="accent1"/>
                </a:solidFill>
              </a:rPr>
              <a:t>Why do we use the squared deviation in the calculation of variance?</a:t>
            </a:r>
            <a:endParaRPr sz="21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Variance (cont.)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07" name="Google Shape;307;p42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4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chemeClr val="accent1"/>
                </a:solidFill>
              </a:rPr>
              <a:t>Why do we use the squared deviation in the calculation of variance?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To get rid of negatives so that observations equally distant from the mean are weighed equally.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To weigh larger deviations more heavily.</a:t>
            </a: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The </a:t>
            </a:r>
            <a:r>
              <a:rPr lang="en" sz="1900" i="1">
                <a:solidFill>
                  <a:schemeClr val="accent1"/>
                </a:solidFill>
              </a:rPr>
              <a:t>standard deviation</a:t>
            </a:r>
            <a:r>
              <a:rPr lang="en" sz="1900">
                <a:solidFill>
                  <a:srgbClr val="000000"/>
                </a:solidFill>
              </a:rPr>
              <a:t> is the square root of the variance, and has the same units as the data.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313" name="Google Shape;313;p4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Standard Deviation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14" name="Google Shape;31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123" y="2215138"/>
            <a:ext cx="935825" cy="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The </a:t>
            </a:r>
            <a:r>
              <a:rPr lang="en" sz="1900" i="1">
                <a:solidFill>
                  <a:schemeClr val="accent1"/>
                </a:solidFill>
              </a:rPr>
              <a:t>standard deviatio</a:t>
            </a:r>
            <a:r>
              <a:rPr lang="en" sz="1900">
                <a:solidFill>
                  <a:schemeClr val="accent1"/>
                </a:solidFill>
              </a:rPr>
              <a:t>n</a:t>
            </a:r>
            <a:r>
              <a:rPr lang="en" sz="1900">
                <a:solidFill>
                  <a:srgbClr val="000000"/>
                </a:solidFill>
              </a:rPr>
              <a:t> is the square root of the variance, and has the same units as the data.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330" name="Google Shape;330;p45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Standard Deviation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1" name="Google Shape;331;p45"/>
          <p:cNvSpPr txBox="1">
            <a:spLocks noGrp="1"/>
          </p:cNvSpPr>
          <p:nvPr>
            <p:ph type="body" idx="1"/>
          </p:nvPr>
        </p:nvSpPr>
        <p:spPr>
          <a:xfrm>
            <a:off x="1981200" y="49982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We can see that all of the data are within 3 standard deviations of the mean.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332" name="Google Shape;33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123" y="2215138"/>
            <a:ext cx="935825" cy="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2" y="4122059"/>
            <a:ext cx="2564600" cy="4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0997" y="2408401"/>
            <a:ext cx="3810000" cy="240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5"/>
          <p:cNvSpPr txBox="1">
            <a:spLocks noGrp="1"/>
          </p:cNvSpPr>
          <p:nvPr>
            <p:ph type="body" idx="1"/>
          </p:nvPr>
        </p:nvSpPr>
        <p:spPr>
          <a:xfrm>
            <a:off x="1981200" y="2831275"/>
            <a:ext cx="39912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The standard deviation of amount of sleep students get per night can be calculated as: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45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1950">
              <a:lnSpc>
                <a:spcPct val="150000"/>
              </a:lnSpc>
              <a:buSzPts val="2100"/>
            </a:pPr>
            <a:r>
              <a:rPr lang="en" sz="2100">
                <a:solidFill>
                  <a:srgbClr val="000000"/>
                </a:solidFill>
              </a:rPr>
              <a:t>The 25th percentile is also called the first quartile, </a:t>
            </a:r>
            <a:r>
              <a:rPr lang="en" sz="2100" i="1">
                <a:solidFill>
                  <a:schemeClr val="accent1"/>
                </a:solidFill>
              </a:rPr>
              <a:t>Q1</a:t>
            </a:r>
            <a:r>
              <a:rPr lang="en" sz="2100">
                <a:solidFill>
                  <a:srgbClr val="000000"/>
                </a:solidFill>
              </a:rPr>
              <a:t>.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The 50th percentile is also called the median.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50000"/>
              </a:lnSpc>
              <a:spcBef>
                <a:spcPts val="0"/>
              </a:spcBef>
              <a:buSzPts val="2100"/>
            </a:pPr>
            <a:r>
              <a:rPr lang="en" sz="2100">
                <a:solidFill>
                  <a:srgbClr val="000000"/>
                </a:solidFill>
              </a:rPr>
              <a:t>The 75th percentile is also called the third quartile, </a:t>
            </a:r>
            <a:r>
              <a:rPr lang="en" sz="2100" i="1">
                <a:solidFill>
                  <a:schemeClr val="accent1"/>
                </a:solidFill>
              </a:rPr>
              <a:t>Q3</a:t>
            </a:r>
            <a:r>
              <a:rPr lang="en" sz="2100">
                <a:solidFill>
                  <a:srgbClr val="000000"/>
                </a:solidFill>
              </a:rPr>
              <a:t>.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spcBef>
                <a:spcPts val="0"/>
              </a:spcBef>
              <a:buSzPts val="2100"/>
            </a:pPr>
            <a:r>
              <a:rPr lang="en" sz="2100">
                <a:solidFill>
                  <a:srgbClr val="000000"/>
                </a:solidFill>
              </a:rPr>
              <a:t>Between Q1 and Q3 is the middle 50% of the data. The range these data span is called the </a:t>
            </a:r>
            <a:r>
              <a:rPr lang="en" sz="2100" i="1">
                <a:solidFill>
                  <a:schemeClr val="accent1"/>
                </a:solidFill>
              </a:rPr>
              <a:t>interquartile range</a:t>
            </a:r>
            <a:r>
              <a:rPr lang="en" sz="2100">
                <a:solidFill>
                  <a:srgbClr val="000000"/>
                </a:solidFill>
              </a:rPr>
              <a:t>, or the </a:t>
            </a:r>
            <a:r>
              <a:rPr lang="en" sz="2100" i="1">
                <a:solidFill>
                  <a:schemeClr val="accent1"/>
                </a:solidFill>
              </a:rPr>
              <a:t>IQR</a:t>
            </a:r>
            <a:r>
              <a:rPr lang="en" sz="2100">
                <a:solidFill>
                  <a:srgbClr val="000000"/>
                </a:solidFill>
              </a:rPr>
              <a:t>.</a:t>
            </a: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200">
              <a:solidFill>
                <a:srgbClr val="000000"/>
              </a:solidFill>
            </a:endParaRPr>
          </a:p>
          <a:p>
            <a:pPr marL="0" indent="45720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2300" i="1">
                <a:solidFill>
                  <a:srgbClr val="000000"/>
                </a:solidFill>
              </a:rPr>
              <a:t>				       IQR = Q3 - Q1</a:t>
            </a:r>
            <a:endParaRPr sz="2300" i="1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</p:txBody>
      </p:sp>
      <p:sp>
        <p:nvSpPr>
          <p:cNvPr id="351" name="Google Shape;351;p4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Q1, Q3, and IQR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rgbClr val="000000"/>
                </a:solidFill>
              </a:rPr>
              <a:t>The box in a </a:t>
            </a:r>
            <a:r>
              <a:rPr lang="en" sz="2100" i="1">
                <a:solidFill>
                  <a:schemeClr val="accent1"/>
                </a:solidFill>
              </a:rPr>
              <a:t>box plot</a:t>
            </a:r>
            <a:r>
              <a:rPr lang="en" sz="2100">
                <a:solidFill>
                  <a:srgbClr val="000000"/>
                </a:solidFill>
              </a:rPr>
              <a:t> represents the middle 50% of the data, and the thick line in the box is the median.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357" name="Google Shape;357;p4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Box Plot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58" name="Google Shape;35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425" y="2190764"/>
            <a:ext cx="4533900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Anatomy of a Box Plot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64" name="Google Shape;36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275" y="1328726"/>
            <a:ext cx="6355574" cy="49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1981200" y="90400"/>
            <a:ext cx="8229600" cy="13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Comparing Numerical Data</a:t>
            </a:r>
            <a:endParaRPr>
              <a:solidFill>
                <a:schemeClr val="accent1"/>
              </a:solidFill>
            </a:endParaRPr>
          </a:p>
          <a:p>
            <a:r>
              <a:rPr lang="en">
                <a:solidFill>
                  <a:schemeClr val="accent1"/>
                </a:solidFill>
              </a:rPr>
              <a:t>Across Groups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1981200" y="1572925"/>
            <a:ext cx="8154000" cy="5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rgbClr val="000000"/>
                </a:solidFill>
              </a:rPr>
              <a:t>Does there appear to be a relationship between class year and number of clubs students are in?</a:t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198" y="2707475"/>
            <a:ext cx="7005325" cy="33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2"/>
          <p:cNvSpPr txBox="1">
            <a:spLocks noGrp="1"/>
          </p:cNvSpPr>
          <p:nvPr>
            <p:ph type="body" idx="1"/>
          </p:nvPr>
        </p:nvSpPr>
        <p:spPr>
          <a:xfrm>
            <a:off x="1981200" y="2831275"/>
            <a:ext cx="7670400" cy="14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457200" algn="ctr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IQR: 20 - 10 = 10</a:t>
            </a:r>
            <a:endParaRPr sz="1900">
              <a:solidFill>
                <a:srgbClr val="000000"/>
              </a:solidFill>
            </a:endParaRPr>
          </a:p>
          <a:p>
            <a:pPr marL="0" indent="45720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                     max upper whisker reach = 20 + 1.5 x 10 = 35</a:t>
            </a:r>
            <a:endParaRPr sz="1900">
              <a:solidFill>
                <a:srgbClr val="000000"/>
              </a:solidFill>
            </a:endParaRPr>
          </a:p>
          <a:p>
            <a:pPr marL="0" indent="45720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                     max lower whisker reach = 10 - 1.5 x 10 = -5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</p:txBody>
      </p:sp>
      <p:sp>
        <p:nvSpPr>
          <p:cNvPr id="383" name="Google Shape;383;p52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sz="1900" i="1">
                <a:solidFill>
                  <a:schemeClr val="accent1"/>
                </a:solidFill>
              </a:rPr>
              <a:t>Whiskers</a:t>
            </a:r>
            <a:r>
              <a:rPr lang="en" sz="1900" i="1">
                <a:solidFill>
                  <a:srgbClr val="000000"/>
                </a:solidFill>
              </a:rPr>
              <a:t> </a:t>
            </a:r>
            <a:r>
              <a:rPr lang="en" sz="1900">
                <a:solidFill>
                  <a:srgbClr val="000000"/>
                </a:solidFill>
              </a:rPr>
              <a:t>of a box plot can extend up to 1.5 x IQR away from the quartiles.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	                     max upper whisker reach = Q3 + 1.5 x IQR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	                     max lower whisker reach = Q1 - 1.5 x IQR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</p:txBody>
      </p:sp>
      <p:sp>
        <p:nvSpPr>
          <p:cNvPr id="384" name="Google Shape;384;p5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Whiskers and Outliers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85" name="Google Shape;385;p52"/>
          <p:cNvSpPr txBox="1">
            <a:spLocks noGrp="1"/>
          </p:cNvSpPr>
          <p:nvPr>
            <p:ph type="body" idx="1"/>
          </p:nvPr>
        </p:nvSpPr>
        <p:spPr>
          <a:xfrm>
            <a:off x="1981200" y="4505350"/>
            <a:ext cx="8229600" cy="13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A potential </a:t>
            </a:r>
            <a:r>
              <a:rPr lang="en" sz="1900" i="1">
                <a:solidFill>
                  <a:schemeClr val="accent1"/>
                </a:solidFill>
              </a:rPr>
              <a:t>outlier</a:t>
            </a:r>
            <a:r>
              <a:rPr lang="en" sz="1900" i="1">
                <a:solidFill>
                  <a:srgbClr val="000000"/>
                </a:solidFill>
              </a:rPr>
              <a:t> </a:t>
            </a:r>
            <a:r>
              <a:rPr lang="en" sz="1900">
                <a:solidFill>
                  <a:srgbClr val="000000"/>
                </a:solidFill>
              </a:rPr>
              <a:t>is defined as an observation beyond the maximum reach of the whiskers. It is an observation that appears extreme relative to the rest of the data.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DE7EC-038D-739A-A07D-17DDEC7E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3C7DF-2B7C-CF1B-59EE-8EEFA2F5C2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435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4"/>
          <p:cNvSpPr txBox="1">
            <a:spLocks noGrp="1"/>
          </p:cNvSpPr>
          <p:nvPr>
            <p:ph type="body" idx="1"/>
          </p:nvPr>
        </p:nvSpPr>
        <p:spPr>
          <a:xfrm>
            <a:off x="1981200" y="1994550"/>
            <a:ext cx="76704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1950">
              <a:lnSpc>
                <a:spcPct val="150000"/>
              </a:lnSpc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Identify extreme skew in the distribution.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Identify data collection and entry errors.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Provide insight into interesting features of the data.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397" name="Google Shape;397;p54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sz="2100">
                <a:solidFill>
                  <a:schemeClr val="accent1"/>
                </a:solidFill>
              </a:rPr>
              <a:t>Why is it important to look for outliers?</a:t>
            </a:r>
            <a:endParaRPr sz="2100">
              <a:solidFill>
                <a:schemeClr val="accent1"/>
              </a:solidFill>
            </a:endParaRPr>
          </a:p>
        </p:txBody>
      </p:sp>
      <p:sp>
        <p:nvSpPr>
          <p:cNvPr id="398" name="Google Shape;398;p54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Outliers (cont.)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5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Extreme Observations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4" name="Google Shape;404;p55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chemeClr val="accent1"/>
                </a:solidFill>
              </a:rPr>
              <a:t>How would sample statistics such as mean, median, SD, and IQR of household income be affected if the largest value was replaced with $10 million? What if the smallest value was replaced with $10 million?</a:t>
            </a:r>
            <a:endParaRPr sz="2100">
              <a:solidFill>
                <a:schemeClr val="accent1"/>
              </a:solidFill>
            </a:endParaRPr>
          </a:p>
        </p:txBody>
      </p:sp>
      <p:pic>
        <p:nvPicPr>
          <p:cNvPr id="405" name="Google Shape;40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325" y="2962299"/>
            <a:ext cx="7727150" cy="34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6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Robust Statistics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11" name="Google Shape;41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199" y="1228724"/>
            <a:ext cx="7736676" cy="509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3AA36-5BBC-9F38-ECDC-73F59596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2A19E-FD76-EE1B-793E-A4F1776E7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99292"/>
            <a:ext cx="7315200" cy="5785456"/>
          </a:xfrm>
        </p:spPr>
        <p:txBody>
          <a:bodyPr anchor="t">
            <a:normAutofit lnSpcReduction="10000"/>
          </a:bodyPr>
          <a:lstStyle/>
          <a:p>
            <a:r>
              <a:rPr lang="en-US" sz="2800" dirty="0"/>
              <a:t>Draw a bimodal, left skewed distribution </a:t>
            </a:r>
          </a:p>
          <a:p>
            <a:endParaRPr lang="en-US" sz="2800" dirty="0"/>
          </a:p>
          <a:p>
            <a:r>
              <a:rPr lang="en-US" sz="2800" dirty="0"/>
              <a:t>Come up with an example of data that is uniformly distributed</a:t>
            </a:r>
          </a:p>
          <a:p>
            <a:endParaRPr lang="en-US" sz="2800" dirty="0"/>
          </a:p>
          <a:p>
            <a:r>
              <a:rPr lang="en-US" sz="2800" dirty="0"/>
              <a:t>Calculate mean, median, variance, and standard deviation for the following dataset:</a:t>
            </a:r>
          </a:p>
          <a:p>
            <a:pPr lvl="1"/>
            <a:r>
              <a:rPr lang="en-US" sz="2600" dirty="0"/>
              <a:t>14, 3, -2, 8, 0 </a:t>
            </a:r>
          </a:p>
          <a:p>
            <a:endParaRPr lang="en-US" sz="2800" dirty="0"/>
          </a:p>
          <a:p>
            <a:r>
              <a:rPr lang="en-US" sz="2800" dirty="0"/>
              <a:t>Draw a boxplot for the dataset above</a:t>
            </a:r>
          </a:p>
          <a:p>
            <a:endParaRPr lang="en-US" sz="2800" dirty="0"/>
          </a:p>
          <a:p>
            <a:r>
              <a:rPr lang="en-US" sz="2800" dirty="0"/>
              <a:t>Give me feedback for hw-01</a:t>
            </a:r>
          </a:p>
        </p:txBody>
      </p:sp>
      <p:pic>
        <p:nvPicPr>
          <p:cNvPr id="5" name="Picture 4" descr="A qr code with a few squares&#10;&#10;Description automatically generated">
            <a:extLst>
              <a:ext uri="{FF2B5EF4-FFF2-40B4-BE49-F238E27FC236}">
                <a16:creationId xmlns:a16="http://schemas.microsoft.com/office/drawing/2014/main" id="{418BCD36-E551-267E-6637-3FB20A068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5769" y="5103697"/>
            <a:ext cx="1242646" cy="124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07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7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2100">
                <a:solidFill>
                  <a:srgbClr val="000000"/>
                </a:solidFill>
              </a:rPr>
              <a:t>Median and IQR are more robust to skewness and outliers than mean and SD. Therefore,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for skewed distributions it is often more helpful to use median and IQR to describe the center and spread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for symmetric distributions it is often more helpful to use the mean and SD to describe the center and spread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417" name="Google Shape;417;p5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Robust Statistics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8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2100">
                <a:solidFill>
                  <a:srgbClr val="000000"/>
                </a:solidFill>
              </a:rPr>
              <a:t>Median and IQR are more robust to skewness and outliers than mean and SD. Therefore,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for skewed distributions it is often more helpful to use median and IQR to describe the center and spread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for symmetric distributions it is often more helpful to use the mean and SD to describe the center and spread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423" name="Google Shape;423;p58"/>
          <p:cNvSpPr txBox="1">
            <a:spLocks noGrp="1"/>
          </p:cNvSpPr>
          <p:nvPr>
            <p:ph type="body" idx="1"/>
          </p:nvPr>
        </p:nvSpPr>
        <p:spPr>
          <a:xfrm>
            <a:off x="1981200" y="3801925"/>
            <a:ext cx="7670400" cy="19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chemeClr val="accent1"/>
                </a:solidFill>
              </a:rPr>
              <a:t>If you would like to estimate the typical household income for a student, would you be more interested in the mean or median income?</a:t>
            </a:r>
            <a:endParaRPr sz="2100">
              <a:solidFill>
                <a:schemeClr val="accent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endParaRPr sz="2100" i="1">
              <a:solidFill>
                <a:schemeClr val="accent1"/>
              </a:solidFill>
            </a:endParaRPr>
          </a:p>
        </p:txBody>
      </p:sp>
      <p:sp>
        <p:nvSpPr>
          <p:cNvPr id="424" name="Google Shape;424;p5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Robust Statistics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9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2100">
                <a:solidFill>
                  <a:srgbClr val="000000"/>
                </a:solidFill>
              </a:rPr>
              <a:t>Median and IQR are more robust to skewness and outliers than mean and SD. Therefore,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for skewed distributions it is often more helpful to use median and IQR to describe the center and spread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for symmetric distributions it is often more helpful to use the mean and SD to describe the center and spread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430" name="Google Shape;430;p59"/>
          <p:cNvSpPr txBox="1">
            <a:spLocks noGrp="1"/>
          </p:cNvSpPr>
          <p:nvPr>
            <p:ph type="body" idx="1"/>
          </p:nvPr>
        </p:nvSpPr>
        <p:spPr>
          <a:xfrm>
            <a:off x="1981200" y="3801925"/>
            <a:ext cx="7670400" cy="19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chemeClr val="accent1"/>
                </a:solidFill>
              </a:rPr>
              <a:t>If you would like to estimate the typical household income for a student, would you be more interested in the mean or median income?</a:t>
            </a:r>
            <a:endParaRPr sz="2100">
              <a:solidFill>
                <a:schemeClr val="accent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" sz="2100" i="1">
                <a:solidFill>
                  <a:srgbClr val="FF9900"/>
                </a:solidFill>
              </a:rPr>
              <a:t>Median</a:t>
            </a:r>
            <a:endParaRPr sz="2100" i="1">
              <a:solidFill>
                <a:srgbClr val="FF9900"/>
              </a:solidFill>
            </a:endParaRPr>
          </a:p>
        </p:txBody>
      </p:sp>
      <p:sp>
        <p:nvSpPr>
          <p:cNvPr id="431" name="Google Shape;431;p5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Robust Statistics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0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If the distribution is symmetric, center is often defined as the mean:</a:t>
            </a:r>
            <a:br>
              <a:rPr lang="en" sz="1900">
                <a:solidFill>
                  <a:srgbClr val="000000"/>
                </a:solidFill>
              </a:rPr>
            </a:br>
            <a:r>
              <a:rPr lang="en" sz="1900">
                <a:solidFill>
                  <a:srgbClr val="000000"/>
                </a:solidFill>
              </a:rPr>
              <a:t>mean ~ median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If the distribution is skewed or has extreme outliers, center is often defined as the median</a:t>
            </a: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Right-skewed: mean &gt; median</a:t>
            </a: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Left-skewed: mean &lt; median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</p:txBody>
      </p:sp>
      <p:sp>
        <p:nvSpPr>
          <p:cNvPr id="437" name="Google Shape;437;p6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Mean vs. Median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38" name="Google Shape;43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526" y="1836648"/>
            <a:ext cx="2302675" cy="138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5525" y="4900626"/>
            <a:ext cx="5427075" cy="16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1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52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chemeClr val="accent1"/>
                </a:solidFill>
              </a:rPr>
              <a:t>Which is most likely true for the distribution of percentage of time actually spent taking notes in class versus on Facebook, Twitter, etc.?</a:t>
            </a:r>
            <a:endParaRPr sz="19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(a) mean &gt; median			(b) mean ~ median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(c) mean &lt; median			(d) impossible to tell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445" name="Google Shape;445;p6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46" name="Google Shape;44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701" y="2225598"/>
            <a:ext cx="5155425" cy="29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2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52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chemeClr val="accent1"/>
                </a:solidFill>
              </a:rPr>
              <a:t>Which is most likely true for the distribution of percentage of time actually spent taking notes in class versus on Facebook, Twitter, etc.?</a:t>
            </a:r>
            <a:endParaRPr sz="19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5486400" indent="0">
              <a:lnSpc>
                <a:spcPct val="115000"/>
              </a:lnSpc>
              <a:buNone/>
            </a:pPr>
            <a:r>
              <a:rPr lang="en" sz="1900" i="1">
                <a:solidFill>
                  <a:srgbClr val="FF9900"/>
                </a:solidFill>
              </a:rPr>
              <a:t>median: 80%</a:t>
            </a:r>
            <a:endParaRPr sz="1900" i="1">
              <a:solidFill>
                <a:srgbClr val="FF9900"/>
              </a:solidFill>
            </a:endParaRPr>
          </a:p>
          <a:p>
            <a:pPr marL="5486400" indent="0">
              <a:lnSpc>
                <a:spcPct val="115000"/>
              </a:lnSpc>
              <a:buNone/>
            </a:pPr>
            <a:r>
              <a:rPr lang="en" sz="1900" i="1">
                <a:solidFill>
                  <a:srgbClr val="FF9900"/>
                </a:solidFill>
              </a:rPr>
              <a:t>mean: 76%</a:t>
            </a:r>
            <a:endParaRPr sz="1900" i="1">
              <a:solidFill>
                <a:srgbClr val="FF99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(a) mean &gt; median			(b) mean ~ median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1900" i="1">
                <a:solidFill>
                  <a:srgbClr val="FF9900"/>
                </a:solidFill>
              </a:rPr>
              <a:t>(c) mean &lt; median</a:t>
            </a:r>
            <a:r>
              <a:rPr lang="en" sz="1900">
                <a:solidFill>
                  <a:srgbClr val="FF9900"/>
                </a:solidFill>
              </a:rPr>
              <a:t>	</a:t>
            </a:r>
            <a:r>
              <a:rPr lang="en" sz="1900">
                <a:solidFill>
                  <a:srgbClr val="000000"/>
                </a:solidFill>
              </a:rPr>
              <a:t>		(d) impossible to tell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452" name="Google Shape;452;p6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53" name="Google Shape;45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701" y="2225598"/>
            <a:ext cx="5155425" cy="29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Stacked Dot Plot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50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200">
                <a:solidFill>
                  <a:srgbClr val="000000"/>
                </a:solidFill>
              </a:rPr>
              <a:t>Higher bars represent areas where there are more observations, makes it a little easier to judge the center and the shape of the distribution.</a:t>
            </a:r>
            <a:endParaRPr sz="2200">
              <a:solidFill>
                <a:srgbClr val="000000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2475977"/>
            <a:ext cx="7965050" cy="351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5646-D5F8-1B53-4910-95564889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Data and Categorical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12B0C-0E2E-A3D1-04CA-673B66747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27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2EB4-1DB1-0A40-E66F-E18959A7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01C07-54DE-8648-CB18-9999B79F7B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574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60" y="1795259"/>
            <a:ext cx="2869164" cy="2788463"/>
          </a:xfrm>
        </p:spPr>
        <p:txBody>
          <a:bodyPr/>
          <a:lstStyle/>
          <a:p>
            <a:r>
              <a:rPr lang="en-US" dirty="0"/>
              <a:t>Visual Displays of Binary Data (Not So Useful)</a:t>
            </a:r>
          </a:p>
        </p:txBody>
      </p:sp>
      <p:pic>
        <p:nvPicPr>
          <p:cNvPr id="8" name="Content Placeholder 7" descr="This bar graph documents the percentage of the sample of 1,000 HIV-positive individuals who did and did not respond to ART.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942" y="1166283"/>
            <a:ext cx="4153733" cy="4525433"/>
          </a:xfrm>
          <a:ln>
            <a:noFill/>
          </a:ln>
        </p:spPr>
      </p:pic>
      <p:pic>
        <p:nvPicPr>
          <p:cNvPr id="9" name="Content Placeholder 8" descr="This image is a visual display of binary data configured by p-hat."/>
          <p:cNvPicPr>
            <a:picLocks noGrp="1" noChangeAspect="1"/>
          </p:cNvPicPr>
          <p:nvPr>
            <p:ph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953" y="1309241"/>
            <a:ext cx="4153733" cy="4525433"/>
          </a:xfrm>
          <a:ln>
            <a:noFill/>
          </a:ln>
        </p:spPr>
      </p:pic>
      <p:sp>
        <p:nvSpPr>
          <p:cNvPr id="5" name="Content Placeholder 4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49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Bar Plots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12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A </a:t>
            </a:r>
            <a:r>
              <a:rPr lang="en" sz="1900" i="1">
                <a:solidFill>
                  <a:schemeClr val="accent1"/>
                </a:solidFill>
              </a:rPr>
              <a:t>bar plot</a:t>
            </a:r>
            <a:r>
              <a:rPr lang="en" sz="1900">
                <a:solidFill>
                  <a:srgbClr val="000000"/>
                </a:solidFill>
              </a:rPr>
              <a:t> is a common way to display a single categorical variable. A bar plot where proportions instead of frequencies are shown is called a </a:t>
            </a:r>
            <a:r>
              <a:rPr lang="en" sz="1900" i="1">
                <a:solidFill>
                  <a:schemeClr val="accent1"/>
                </a:solidFill>
              </a:rPr>
              <a:t>relative frequency bar plot</a:t>
            </a:r>
            <a:r>
              <a:rPr lang="en" sz="1900">
                <a:solidFill>
                  <a:srgbClr val="000000"/>
                </a:solidFill>
              </a:rPr>
              <a:t>.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54" name="Google Shape;5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2348650"/>
            <a:ext cx="7799726" cy="21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1943400" y="4612100"/>
            <a:ext cx="8229600" cy="19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chemeClr val="accent1"/>
                </a:solidFill>
              </a:rPr>
              <a:t>How are bar plots different than histograms?</a:t>
            </a:r>
            <a:endParaRPr sz="19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800">
              <a:solidFill>
                <a:srgbClr val="000000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Bar Plots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12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A </a:t>
            </a:r>
            <a:r>
              <a:rPr lang="en" sz="1900" i="1">
                <a:solidFill>
                  <a:schemeClr val="accent1"/>
                </a:solidFill>
              </a:rPr>
              <a:t>bar plot</a:t>
            </a:r>
            <a:r>
              <a:rPr lang="en" sz="1900">
                <a:solidFill>
                  <a:srgbClr val="000000"/>
                </a:solidFill>
              </a:rPr>
              <a:t> is a common way to display a single categorical variable. A bar plot where proportions instead of frequencies are shown is called a </a:t>
            </a:r>
            <a:r>
              <a:rPr lang="en" sz="1900" i="1">
                <a:solidFill>
                  <a:schemeClr val="accent1"/>
                </a:solidFill>
              </a:rPr>
              <a:t>relative frequency bar plot</a:t>
            </a:r>
            <a:r>
              <a:rPr lang="en" sz="1900">
                <a:solidFill>
                  <a:srgbClr val="000000"/>
                </a:solidFill>
              </a:rPr>
              <a:t>.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2348650"/>
            <a:ext cx="7799726" cy="21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1943400" y="4612100"/>
            <a:ext cx="8229600" cy="19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chemeClr val="accent1"/>
                </a:solidFill>
              </a:rPr>
              <a:t>How are bar plots different than histograms?</a:t>
            </a:r>
            <a:endParaRPr sz="19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1800" i="1">
                <a:solidFill>
                  <a:srgbClr val="000000"/>
                </a:solidFill>
              </a:rPr>
              <a:t>Bar plots are used for displaying distributions of categorical variables, while histograms are used for numerical variables. The x-axis in a histogram is a number line,  hence the order of the bars cannot be changed, while in a bar plot the categories can be listed in any order (though some orderings make more sense than others, especially for ordinal variables.)</a:t>
            </a:r>
            <a:endParaRPr sz="1800" i="1">
              <a:solidFill>
                <a:srgbClr val="000000"/>
              </a:solidFill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Bar Plots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12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A </a:t>
            </a:r>
            <a:r>
              <a:rPr lang="en" sz="1900" i="1">
                <a:solidFill>
                  <a:schemeClr val="accent1"/>
                </a:solidFill>
              </a:rPr>
              <a:t>bar plot</a:t>
            </a:r>
            <a:r>
              <a:rPr lang="en" sz="1900">
                <a:solidFill>
                  <a:srgbClr val="000000"/>
                </a:solidFill>
              </a:rPr>
              <a:t> is a common way to display a single categorical variable. A bar plot where proportions instead of frequencies are shown is called a </a:t>
            </a:r>
            <a:r>
              <a:rPr lang="en" sz="1900" i="1">
                <a:solidFill>
                  <a:schemeClr val="accent1"/>
                </a:solidFill>
              </a:rPr>
              <a:t>relative frequency bar plot</a:t>
            </a:r>
            <a:r>
              <a:rPr lang="en" sz="1900">
                <a:solidFill>
                  <a:srgbClr val="000000"/>
                </a:solidFill>
              </a:rPr>
              <a:t>.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2348650"/>
            <a:ext cx="7799726" cy="21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1981200" y="284101"/>
            <a:ext cx="8229600" cy="109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Bar plots with two variables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1981200" y="1501200"/>
            <a:ext cx="8154000" cy="47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 i="1">
                <a:solidFill>
                  <a:srgbClr val="3D85C6"/>
                </a:solidFill>
              </a:rPr>
              <a:t>Stacked bar plot:</a:t>
            </a:r>
            <a:r>
              <a:rPr lang="en" sz="1900">
                <a:solidFill>
                  <a:srgbClr val="000000"/>
                </a:solidFill>
              </a:rPr>
              <a:t> Graphical display of contingency table information, for counts.</a:t>
            </a:r>
            <a:br>
              <a:rPr lang="en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900"/>
            </a:pPr>
            <a:r>
              <a:rPr lang="en" sz="1900" i="1">
                <a:solidFill>
                  <a:srgbClr val="3D85C6"/>
                </a:solidFill>
              </a:rPr>
              <a:t>Side-by-side bar plot:</a:t>
            </a:r>
            <a:r>
              <a:rPr lang="en" sz="1900">
                <a:solidFill>
                  <a:srgbClr val="000000"/>
                </a:solidFill>
              </a:rPr>
              <a:t> Displays the same information by placing bars next to, instead of on top of, each other.</a:t>
            </a:r>
            <a:br>
              <a:rPr lang="en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900"/>
            </a:pPr>
            <a:r>
              <a:rPr lang="en" sz="1900" i="1">
                <a:solidFill>
                  <a:srgbClr val="3D85C6"/>
                </a:solidFill>
              </a:rPr>
              <a:t>Standardized stacked bar plot:</a:t>
            </a:r>
            <a:r>
              <a:rPr lang="en" sz="1900">
                <a:solidFill>
                  <a:srgbClr val="000000"/>
                </a:solidFill>
              </a:rPr>
              <a:t> Graphical display of contingency table information, for proportions.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1981200" y="90400"/>
            <a:ext cx="8229600" cy="11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Segmented Bar and Mosaic Plots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1981200" y="1407925"/>
            <a:ext cx="81540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rgbClr val="000000"/>
                </a:solidFill>
              </a:rPr>
              <a:t>What are the differences between the three visualizations</a:t>
            </a:r>
            <a:br>
              <a:rPr lang="en" sz="2100">
                <a:solidFill>
                  <a:srgbClr val="000000"/>
                </a:solidFill>
              </a:rPr>
            </a:br>
            <a:r>
              <a:rPr lang="en" sz="2100">
                <a:solidFill>
                  <a:srgbClr val="000000"/>
                </a:solidFill>
              </a:rPr>
              <a:t>shown below?</a:t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2690776"/>
            <a:ext cx="7975124" cy="269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1981200" y="90400"/>
            <a:ext cx="8229600" cy="11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Mosaic plots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1981200" y="1407925"/>
            <a:ext cx="81540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rgbClr val="000000"/>
                </a:solidFill>
              </a:rPr>
              <a:t>What are the differences between the two visualizations</a:t>
            </a:r>
            <a:br>
              <a:rPr lang="en" sz="2100">
                <a:solidFill>
                  <a:srgbClr val="000000"/>
                </a:solidFill>
              </a:rPr>
            </a:br>
            <a:r>
              <a:rPr lang="en" sz="2100">
                <a:solidFill>
                  <a:srgbClr val="000000"/>
                </a:solidFill>
              </a:rPr>
              <a:t>shown below?</a:t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001" y="2595430"/>
            <a:ext cx="8153997" cy="2457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1981200" y="1407925"/>
            <a:ext cx="81540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rgbClr val="000000"/>
                </a:solidFill>
              </a:rPr>
              <a:t>Can you tell which order encompasses the lowest percentage of mammal species?</a:t>
            </a: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1900" i="1">
                <a:solidFill>
                  <a:srgbClr val="000000"/>
                </a:solidFill>
              </a:rPr>
              <a:t>http://www.bucknell.edu/msw3</a:t>
            </a:r>
            <a:endParaRPr sz="1900" i="1">
              <a:solidFill>
                <a:srgbClr val="000000"/>
              </a:solidFill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1981200" y="90400"/>
            <a:ext cx="8229600" cy="11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Pie Charts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1200" y="2280546"/>
            <a:ext cx="3880776" cy="33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Histograms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50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buSzPts val="2000"/>
            </a:pPr>
            <a:r>
              <a:rPr lang="en" sz="2000">
                <a:solidFill>
                  <a:srgbClr val="000000"/>
                </a:solidFill>
              </a:rPr>
              <a:t>Histograms provide a view of the </a:t>
            </a:r>
            <a:r>
              <a:rPr lang="en" sz="2000" i="1">
                <a:solidFill>
                  <a:schemeClr val="accent1"/>
                </a:solidFill>
              </a:rPr>
              <a:t>data density</a:t>
            </a:r>
            <a:r>
              <a:rPr lang="en" sz="2000">
                <a:solidFill>
                  <a:srgbClr val="000000"/>
                </a:solidFill>
              </a:rPr>
              <a:t>. Higher bars represent where the data are relatively more common.</a:t>
            </a: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>
                <a:solidFill>
                  <a:srgbClr val="000000"/>
                </a:solidFill>
              </a:rPr>
              <a:t>Histograms are especially convenient for describing the </a:t>
            </a:r>
            <a:r>
              <a:rPr lang="en" sz="2000" i="1">
                <a:solidFill>
                  <a:schemeClr val="accent1"/>
                </a:solidFill>
              </a:rPr>
              <a:t>shape</a:t>
            </a:r>
            <a:r>
              <a:rPr lang="en" sz="2000" i="1">
                <a:solidFill>
                  <a:srgbClr val="000000"/>
                </a:solidFill>
              </a:rPr>
              <a:t> </a:t>
            </a:r>
            <a:r>
              <a:rPr lang="en" sz="2000">
                <a:solidFill>
                  <a:srgbClr val="000000"/>
                </a:solidFill>
              </a:rPr>
              <a:t>of the data distribution.</a:t>
            </a: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>
                <a:solidFill>
                  <a:srgbClr val="000000"/>
                </a:solidFill>
              </a:rPr>
              <a:t>The chosen </a:t>
            </a:r>
            <a:r>
              <a:rPr lang="en" sz="2000" i="1">
                <a:solidFill>
                  <a:schemeClr val="accent1"/>
                </a:solidFill>
              </a:rPr>
              <a:t>bin width</a:t>
            </a:r>
            <a:r>
              <a:rPr lang="en" sz="2000">
                <a:solidFill>
                  <a:srgbClr val="000000"/>
                </a:solidFill>
              </a:rPr>
              <a:t> can alter the story the histogram is telling.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650" y="3083224"/>
            <a:ext cx="5453000" cy="310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4136-0F7C-D3D3-ED9C-2348193C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F26DC-9835-279E-CA40-303E0FBC8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030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A table that summarizes data for two categorical variables is called a </a:t>
            </a:r>
            <a:r>
              <a:rPr lang="en" sz="1900" i="1">
                <a:solidFill>
                  <a:schemeClr val="accent1"/>
                </a:solidFill>
              </a:rPr>
              <a:t>contingency table</a:t>
            </a:r>
            <a:r>
              <a:rPr lang="en" sz="1900">
                <a:solidFill>
                  <a:srgbClr val="000000"/>
                </a:solidFill>
              </a:rPr>
              <a:t>.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Contingency Tables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1943400" y="4253425"/>
            <a:ext cx="8229600" cy="24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To answer this question we examine the row proportions: </a:t>
            </a: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% Females looking for a spouse: 51 / 137 ~ 0.37</a:t>
            </a: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% Males looking for a spouse: 18 / 70 ~ 0.26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981200" y="1501200"/>
            <a:ext cx="81540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Does there appear to be a relationship between gender and whether the student is looking for a spouse in college?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1981200" y="284101"/>
            <a:ext cx="8229600" cy="109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Choosing the</a:t>
            </a:r>
            <a:endParaRPr>
              <a:solidFill>
                <a:schemeClr val="accent1"/>
              </a:solidFill>
            </a:endParaRPr>
          </a:p>
          <a:p>
            <a:r>
              <a:rPr lang="en">
                <a:solidFill>
                  <a:schemeClr val="accent1"/>
                </a:solidFill>
              </a:rPr>
              <a:t>Appropriate Proportion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975" y="2452499"/>
            <a:ext cx="5128826" cy="16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Histograms - Bin Width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9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chemeClr val="accent1"/>
                </a:solidFill>
              </a:rPr>
              <a:t>Which one(s) of these histograms are useful? Which reveal too much about the data? Which hide too much?</a:t>
            </a:r>
            <a:endParaRPr sz="2000">
              <a:solidFill>
                <a:schemeClr val="accent1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675" y="2126400"/>
            <a:ext cx="3390725" cy="19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4276" y="2126400"/>
            <a:ext cx="3463051" cy="19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3676" y="4423975"/>
            <a:ext cx="3647325" cy="207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4275" y="4265200"/>
            <a:ext cx="3846999" cy="222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50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Does the histogram have a single prominent peak (</a:t>
            </a:r>
            <a:r>
              <a:rPr lang="en" sz="1900" i="1">
                <a:solidFill>
                  <a:schemeClr val="accent1"/>
                </a:solidFill>
              </a:rPr>
              <a:t>unimodal</a:t>
            </a:r>
            <a:r>
              <a:rPr lang="en" sz="1900">
                <a:solidFill>
                  <a:srgbClr val="000000"/>
                </a:solidFill>
              </a:rPr>
              <a:t>), several prominent peaks (</a:t>
            </a:r>
            <a:r>
              <a:rPr lang="en" sz="1900" i="1">
                <a:solidFill>
                  <a:schemeClr val="accent1"/>
                </a:solidFill>
              </a:rPr>
              <a:t>bimodal/multimodal</a:t>
            </a:r>
            <a:r>
              <a:rPr lang="en" sz="1900">
                <a:solidFill>
                  <a:srgbClr val="000000"/>
                </a:solidFill>
              </a:rPr>
              <a:t>), or no apparent peaks (</a:t>
            </a:r>
            <a:r>
              <a:rPr lang="en" sz="1900" i="1">
                <a:solidFill>
                  <a:schemeClr val="accent1"/>
                </a:solidFill>
              </a:rPr>
              <a:t>uniform</a:t>
            </a:r>
            <a:r>
              <a:rPr lang="en" sz="1900">
                <a:solidFill>
                  <a:srgbClr val="000000"/>
                </a:solidFill>
              </a:rPr>
              <a:t>)?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1900" i="1">
                <a:solidFill>
                  <a:srgbClr val="FF0000"/>
                </a:solidFill>
              </a:rPr>
              <a:t>Note</a:t>
            </a:r>
            <a:r>
              <a:rPr lang="en" sz="1900" i="1">
                <a:solidFill>
                  <a:srgbClr val="000000"/>
                </a:solidFill>
              </a:rPr>
              <a:t>: In order to determine modality, step back and imagine a smooth curve over the histogram -- imagine that the bars are wooden blocks and you drop a limp spaghetti over them, the shape the spaghetti would take could be viewed as a smooth curve.</a:t>
            </a:r>
            <a:endParaRPr sz="1900" i="1">
              <a:solidFill>
                <a:srgbClr val="000000"/>
              </a:solidFill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Shape of a Distribution: Modality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851" y="2333126"/>
            <a:ext cx="7795501" cy="217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9"/>
          <p:cNvCxnSpPr/>
          <p:nvPr/>
        </p:nvCxnSpPr>
        <p:spPr>
          <a:xfrm>
            <a:off x="2081000" y="5091275"/>
            <a:ext cx="2402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50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Is the histogram </a:t>
            </a:r>
            <a:r>
              <a:rPr lang="en" sz="1900">
                <a:solidFill>
                  <a:schemeClr val="accent1"/>
                </a:solidFill>
              </a:rPr>
              <a:t>r</a:t>
            </a:r>
            <a:r>
              <a:rPr lang="en" sz="1900" i="1">
                <a:solidFill>
                  <a:schemeClr val="accent1"/>
                </a:solidFill>
              </a:rPr>
              <a:t>ight skewed</a:t>
            </a:r>
            <a:r>
              <a:rPr lang="en" sz="1900">
                <a:solidFill>
                  <a:srgbClr val="000000"/>
                </a:solidFill>
              </a:rPr>
              <a:t>, </a:t>
            </a:r>
            <a:r>
              <a:rPr lang="en" sz="1900" i="1">
                <a:solidFill>
                  <a:schemeClr val="accent1"/>
                </a:solidFill>
              </a:rPr>
              <a:t>left skewed</a:t>
            </a:r>
            <a:r>
              <a:rPr lang="en" sz="1900">
                <a:solidFill>
                  <a:srgbClr val="000000"/>
                </a:solidFill>
              </a:rPr>
              <a:t>, or </a:t>
            </a:r>
            <a:r>
              <a:rPr lang="en" sz="1900" i="1">
                <a:solidFill>
                  <a:schemeClr val="accent1"/>
                </a:solidFill>
              </a:rPr>
              <a:t>symmetric</a:t>
            </a:r>
            <a:r>
              <a:rPr lang="en" sz="1900">
                <a:solidFill>
                  <a:srgbClr val="000000"/>
                </a:solidFill>
              </a:rPr>
              <a:t>?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1900" i="1">
                <a:solidFill>
                  <a:srgbClr val="FF0000"/>
                </a:solidFill>
              </a:rPr>
              <a:t>Note</a:t>
            </a:r>
            <a:r>
              <a:rPr lang="en" sz="1900" i="1">
                <a:solidFill>
                  <a:srgbClr val="000000"/>
                </a:solidFill>
              </a:rPr>
              <a:t>: Histograms are said to be skewed to the side of the long tail.</a:t>
            </a:r>
            <a:endParaRPr sz="1900" i="1">
              <a:solidFill>
                <a:srgbClr val="000000"/>
              </a:solidFill>
            </a:endParaRPr>
          </a:p>
        </p:txBody>
      </p:sp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Shape of a Distribution: Skewness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150" y="2039925"/>
            <a:ext cx="7334250" cy="3219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20"/>
          <p:cNvCxnSpPr/>
          <p:nvPr/>
        </p:nvCxnSpPr>
        <p:spPr>
          <a:xfrm>
            <a:off x="2043150" y="6048600"/>
            <a:ext cx="2402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1981200" y="1493850"/>
            <a:ext cx="8154000" cy="50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Are there any unusual observations or potential </a:t>
            </a:r>
            <a:r>
              <a:rPr lang="en" sz="1900" i="1">
                <a:solidFill>
                  <a:schemeClr val="accent1"/>
                </a:solidFill>
              </a:rPr>
              <a:t>outliers</a:t>
            </a:r>
            <a:r>
              <a:rPr lang="en" sz="1900">
                <a:solidFill>
                  <a:srgbClr val="000000"/>
                </a:solidFill>
              </a:rPr>
              <a:t>?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1981200" y="3508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Shape of a Distribution:</a:t>
            </a:r>
            <a:endParaRPr>
              <a:solidFill>
                <a:schemeClr val="accent1"/>
              </a:solidFill>
            </a:endParaRPr>
          </a:p>
          <a:p>
            <a:r>
              <a:rPr lang="en">
                <a:solidFill>
                  <a:schemeClr val="accent1"/>
                </a:solidFill>
              </a:rPr>
              <a:t>Unusual Observations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650" y="2303489"/>
            <a:ext cx="731520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Custom 1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Simple Light">
  <a:themeElements>
    <a:clrScheme name="Custom 1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2018</Words>
  <Application>Microsoft Macintosh PowerPoint</Application>
  <PresentationFormat>Widescreen</PresentationFormat>
  <Paragraphs>233</Paragraphs>
  <Slides>52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Calibri</vt:lpstr>
      <vt:lpstr>Corbel</vt:lpstr>
      <vt:lpstr>Georgia</vt:lpstr>
      <vt:lpstr>Lucida Grande</vt:lpstr>
      <vt:lpstr>Wingdings</vt:lpstr>
      <vt:lpstr>Wingdings 2</vt:lpstr>
      <vt:lpstr>Frame</vt:lpstr>
      <vt:lpstr>Simple Light</vt:lpstr>
      <vt:lpstr>Summarizing Data</vt:lpstr>
      <vt:lpstr>Numerical Data - Continuous</vt:lpstr>
      <vt:lpstr>Graphical Summary</vt:lpstr>
      <vt:lpstr>Stacked Dot Plot</vt:lpstr>
      <vt:lpstr>Histograms</vt:lpstr>
      <vt:lpstr>Histograms - Bin Width</vt:lpstr>
      <vt:lpstr>Shape of a Distribution: Modality</vt:lpstr>
      <vt:lpstr>Shape of a Distribution: Skewness</vt:lpstr>
      <vt:lpstr>Shape of a Distribution: Unusual Observations</vt:lpstr>
      <vt:lpstr>Extracurricular activities</vt:lpstr>
      <vt:lpstr>Extracurricular activities</vt:lpstr>
      <vt:lpstr>Commonly observed shapes of distributions</vt:lpstr>
      <vt:lpstr>Practice</vt:lpstr>
      <vt:lpstr>Practice</vt:lpstr>
      <vt:lpstr>Application Activity: Shapes of Distributions</vt:lpstr>
      <vt:lpstr>Numerical Summary </vt:lpstr>
      <vt:lpstr>Mean</vt:lpstr>
      <vt:lpstr>Median</vt:lpstr>
      <vt:lpstr>Variance</vt:lpstr>
      <vt:lpstr>Variance</vt:lpstr>
      <vt:lpstr>Variance (cont.)</vt:lpstr>
      <vt:lpstr>Variance (cont.)</vt:lpstr>
      <vt:lpstr>Standard Deviation</vt:lpstr>
      <vt:lpstr>Standard Deviation</vt:lpstr>
      <vt:lpstr>Q1, Q3, and IQR</vt:lpstr>
      <vt:lpstr>Box Plot</vt:lpstr>
      <vt:lpstr>Anatomy of a Box Plot</vt:lpstr>
      <vt:lpstr>Comparing Numerical Data Across Groups</vt:lpstr>
      <vt:lpstr>Whiskers and Outliers</vt:lpstr>
      <vt:lpstr>Outliers (cont.)</vt:lpstr>
      <vt:lpstr>Extreme Observations</vt:lpstr>
      <vt:lpstr>Robust Statistics</vt:lpstr>
      <vt:lpstr>Warm up</vt:lpstr>
      <vt:lpstr>Robust Statistics</vt:lpstr>
      <vt:lpstr>Robust Statistics</vt:lpstr>
      <vt:lpstr>Robust Statistics</vt:lpstr>
      <vt:lpstr>Mean vs. Median</vt:lpstr>
      <vt:lpstr>Practice</vt:lpstr>
      <vt:lpstr>Practice</vt:lpstr>
      <vt:lpstr>Discrete Data and Categorical Data</vt:lpstr>
      <vt:lpstr>Graphical Summary</vt:lpstr>
      <vt:lpstr>Visual Displays of Binary Data (Not So Useful)</vt:lpstr>
      <vt:lpstr>Bar Plots</vt:lpstr>
      <vt:lpstr>Bar Plots</vt:lpstr>
      <vt:lpstr>Bar Plots</vt:lpstr>
      <vt:lpstr>Bar plots with two variables</vt:lpstr>
      <vt:lpstr>Segmented Bar and Mosaic Plots</vt:lpstr>
      <vt:lpstr>Mosaic plots</vt:lpstr>
      <vt:lpstr>Pie Charts</vt:lpstr>
      <vt:lpstr>Numerical Summary</vt:lpstr>
      <vt:lpstr>Contingency Tables</vt:lpstr>
      <vt:lpstr>Choosing the Appropriate Proportion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Collecting Data</dc:title>
  <dc:creator>Mosca, Ab</dc:creator>
  <cp:lastModifiedBy>Mosca, Ab</cp:lastModifiedBy>
  <cp:revision>9</cp:revision>
  <dcterms:created xsi:type="dcterms:W3CDTF">2023-07-27T13:51:22Z</dcterms:created>
  <dcterms:modified xsi:type="dcterms:W3CDTF">2023-09-19T20:40:58Z</dcterms:modified>
</cp:coreProperties>
</file>