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notesMasterIdLst>
    <p:notesMasterId r:id="rId59"/>
  </p:notesMasterIdLst>
  <p:sldIdLst>
    <p:sldId id="354" r:id="rId3"/>
    <p:sldId id="256" r:id="rId4"/>
    <p:sldId id="321" r:id="rId5"/>
    <p:sldId id="258" r:id="rId6"/>
    <p:sldId id="263" r:id="rId7"/>
    <p:sldId id="322" r:id="rId8"/>
    <p:sldId id="264" r:id="rId9"/>
    <p:sldId id="265" r:id="rId10"/>
    <p:sldId id="323" r:id="rId11"/>
    <p:sldId id="325" r:id="rId12"/>
    <p:sldId id="326" r:id="rId13"/>
    <p:sldId id="324" r:id="rId14"/>
    <p:sldId id="327" r:id="rId15"/>
    <p:sldId id="328" r:id="rId16"/>
    <p:sldId id="266" r:id="rId17"/>
    <p:sldId id="267" r:id="rId18"/>
    <p:sldId id="269" r:id="rId19"/>
    <p:sldId id="329" r:id="rId20"/>
    <p:sldId id="271" r:id="rId21"/>
    <p:sldId id="272" r:id="rId22"/>
    <p:sldId id="273" r:id="rId23"/>
    <p:sldId id="274" r:id="rId24"/>
    <p:sldId id="330" r:id="rId25"/>
    <p:sldId id="331" r:id="rId26"/>
    <p:sldId id="332" r:id="rId27"/>
    <p:sldId id="333" r:id="rId28"/>
    <p:sldId id="334" r:id="rId29"/>
    <p:sldId id="335" r:id="rId30"/>
    <p:sldId id="337" r:id="rId31"/>
    <p:sldId id="338" r:id="rId32"/>
    <p:sldId id="339" r:id="rId33"/>
    <p:sldId id="340" r:id="rId34"/>
    <p:sldId id="341" r:id="rId35"/>
    <p:sldId id="342" r:id="rId36"/>
    <p:sldId id="343" r:id="rId37"/>
    <p:sldId id="344" r:id="rId38"/>
    <p:sldId id="284" r:id="rId39"/>
    <p:sldId id="345" r:id="rId40"/>
    <p:sldId id="346" r:id="rId41"/>
    <p:sldId id="347" r:id="rId42"/>
    <p:sldId id="348" r:id="rId43"/>
    <p:sldId id="349" r:id="rId44"/>
    <p:sldId id="350" r:id="rId45"/>
    <p:sldId id="351" r:id="rId46"/>
    <p:sldId id="352" r:id="rId47"/>
    <p:sldId id="290" r:id="rId48"/>
    <p:sldId id="353" r:id="rId49"/>
    <p:sldId id="296" r:id="rId50"/>
    <p:sldId id="297" r:id="rId51"/>
    <p:sldId id="298" r:id="rId52"/>
    <p:sldId id="299" r:id="rId53"/>
    <p:sldId id="300" r:id="rId54"/>
    <p:sldId id="301" r:id="rId55"/>
    <p:sldId id="302" r:id="rId56"/>
    <p:sldId id="303" r:id="rId57"/>
    <p:sldId id="30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51"/>
    <p:restoredTop sz="96327"/>
  </p:normalViewPr>
  <p:slideViewPr>
    <p:cSldViewPr snapToGrid="0">
      <p:cViewPr varScale="1">
        <p:scale>
          <a:sx n="109" d="100"/>
          <a:sy n="109"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9/21/23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9b066a1b_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9b066a1b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10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9b066a1b_0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9b066a1b_0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b066a1b_0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b066a1b_0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b066a1b_0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b066a1b_0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b066a1b_0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b066a1b_0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811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b066a1b_0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b066a1b_0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72e17bb7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72e17bb7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2e17bb7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72e17bb7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689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b066a1b_0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b066a1b_0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904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006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438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422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676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9019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122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747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98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931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b066a1b_0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b066a1b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142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63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72e17bb7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871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e85cae5a4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e85cae5a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486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310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047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827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5129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850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115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e85cae5a4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e85cae5a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594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85cae5a4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e85cae5a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e85cae5a4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e85cae5a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5252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9b135fca_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9b135fca_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9b135fca_0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9b135fca_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72e17bb70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72e17bb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9b135fca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9b135fca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9b135fca_0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9b135fca_0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9b135fca_0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9b135fca_0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5543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9b135fca_0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29b135fca_0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9b135fca_0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9b135fca_0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9b135fca_0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29b135fca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988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610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4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b066a1b_0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02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9/21/23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Google Shape;31;p10"/>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490715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4" name="Google Shape;34;p11"/>
          <p:cNvSpPr txBox="1">
            <a:spLocks noGrp="1"/>
          </p:cNvSpPr>
          <p:nvPr>
            <p:ph type="body" idx="1"/>
          </p:nvPr>
        </p:nvSpPr>
        <p:spPr>
          <a:xfrm>
            <a:off x="609600"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11"/>
          <p:cNvSpPr txBox="1">
            <a:spLocks noGrp="1"/>
          </p:cNvSpPr>
          <p:nvPr>
            <p:ph type="body" idx="2"/>
          </p:nvPr>
        </p:nvSpPr>
        <p:spPr>
          <a:xfrm>
            <a:off x="6256365" y="1600200"/>
            <a:ext cx="53260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213016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70009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3"/>
          <p:cNvSpPr txBox="1">
            <a:spLocks noGrp="1"/>
          </p:cNvSpPr>
          <p:nvPr>
            <p:ph type="body" idx="1"/>
          </p:nvPr>
        </p:nvSpPr>
        <p:spPr>
          <a:xfrm>
            <a:off x="609600" y="5875079"/>
            <a:ext cx="109728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185096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9/21/23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9/21/23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9/21/23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9/21/23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9/21/23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9/21/23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25" name="Google Shape;25;p8"/>
          <p:cNvSpPr txBox="1">
            <a:spLocks noGrp="1"/>
          </p:cNvSpPr>
          <p:nvPr>
            <p:ph type="body" idx="1"/>
          </p:nvPr>
        </p:nvSpPr>
        <p:spPr>
          <a:xfrm>
            <a:off x="609600" y="1600200"/>
            <a:ext cx="109728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91754250"/>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oster of a person&#10;&#10;Description automatically generated">
            <a:extLst>
              <a:ext uri="{FF2B5EF4-FFF2-40B4-BE49-F238E27FC236}">
                <a16:creationId xmlns:a16="http://schemas.microsoft.com/office/drawing/2014/main" id="{34C45C7C-1F2F-D146-FC38-B770410796F1}"/>
              </a:ext>
            </a:extLst>
          </p:cNvPr>
          <p:cNvPicPr>
            <a:picLocks noChangeAspect="1"/>
          </p:cNvPicPr>
          <p:nvPr/>
        </p:nvPicPr>
        <p:blipFill>
          <a:blip r:embed="rId2"/>
          <a:stretch>
            <a:fillRect/>
          </a:stretch>
        </p:blipFill>
        <p:spPr>
          <a:xfrm>
            <a:off x="3447303" y="0"/>
            <a:ext cx="5297393" cy="6858000"/>
          </a:xfrm>
          <a:prstGeom prst="rect">
            <a:avLst/>
          </a:prstGeom>
        </p:spPr>
      </p:pic>
    </p:spTree>
    <p:extLst>
      <p:ext uri="{BB962C8B-B14F-4D97-AF65-F5344CB8AC3E}">
        <p14:creationId xmlns:p14="http://schemas.microsoft.com/office/powerpoint/2010/main" val="83465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2" name="Google Shape;99;p23">
            <a:extLst>
              <a:ext uri="{FF2B5EF4-FFF2-40B4-BE49-F238E27FC236}">
                <a16:creationId xmlns:a16="http://schemas.microsoft.com/office/drawing/2014/main" id="{BF01B7EA-223B-35D0-AAA0-9407E4263AD8}"/>
              </a:ext>
            </a:extLst>
          </p:cNvPr>
          <p:cNvPicPr preferRelativeResize="0"/>
          <p:nvPr/>
        </p:nvPicPr>
        <p:blipFill rotWithShape="1">
          <a:blip r:embed="rId3">
            <a:alphaModFix/>
          </a:blip>
          <a:srcRect l="50495" r="162"/>
          <a:stretch/>
        </p:blipFill>
        <p:spPr>
          <a:xfrm>
            <a:off x="4865076" y="3515762"/>
            <a:ext cx="4009292" cy="3130550"/>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192154-E0C3-549A-A151-564B5F56F2CE}"/>
                  </a:ext>
                </a:extLst>
              </p:cNvPr>
              <p:cNvSpPr txBox="1"/>
              <p:nvPr/>
            </p:nvSpPr>
            <p:spPr>
              <a:xfrm>
                <a:off x="7596554" y="4139758"/>
                <a:ext cx="3751385" cy="830997"/>
              </a:xfrm>
              <a:prstGeom prst="rect">
                <a:avLst/>
              </a:prstGeom>
              <a:noFill/>
            </p:spPr>
            <p:txBody>
              <a:bodyPr wrap="square">
                <a:spAutoFit/>
              </a:bodyPr>
              <a:lstStyle/>
              <a:p>
                <a:pPr algn="ctr"/>
                <a:r>
                  <a:rPr lang="en-US" sz="2400" b="1" dirty="0">
                    <a:cs typeface="Calibri" panose="020F0502020204030204" pitchFamily="34" charset="0"/>
                  </a:rPr>
                  <a:t>ACT</a:t>
                </a:r>
              </a:p>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=21,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=5</m:t>
                          </m:r>
                        </m:e>
                      </m:d>
                    </m:oMath>
                  </m:oMathPara>
                </a14:m>
                <a:endParaRPr lang="en-US" sz="2400" b="0"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CE192154-E0C3-549A-A151-564B5F56F2CE}"/>
                  </a:ext>
                </a:extLst>
              </p:cNvPr>
              <p:cNvSpPr txBox="1">
                <a:spLocks noRot="1" noChangeAspect="1" noMove="1" noResize="1" noEditPoints="1" noAdjustHandles="1" noChangeArrowheads="1" noChangeShapeType="1" noTextEdit="1"/>
              </p:cNvSpPr>
              <p:nvPr/>
            </p:nvSpPr>
            <p:spPr>
              <a:xfrm>
                <a:off x="7596554" y="4139758"/>
                <a:ext cx="3751385" cy="830997"/>
              </a:xfrm>
              <a:prstGeom prst="rect">
                <a:avLst/>
              </a:prstGeom>
              <a:blipFill>
                <a:blip r:embed="rId4"/>
                <a:stretch>
                  <a:fillRect t="-4478" b="-5970"/>
                </a:stretch>
              </a:blipFill>
            </p:spPr>
            <p:txBody>
              <a:bodyPr/>
              <a:lstStyle/>
              <a:p>
                <a:r>
                  <a:rPr lang="en-US">
                    <a:noFill/>
                  </a:rPr>
                  <a:t> </a:t>
                </a:r>
              </a:p>
            </p:txBody>
          </p:sp>
        </mc:Fallback>
      </mc:AlternateContent>
      <p:sp>
        <p:nvSpPr>
          <p:cNvPr id="7" name="Rounded Rectangle 6">
            <a:extLst>
              <a:ext uri="{FF2B5EF4-FFF2-40B4-BE49-F238E27FC236}">
                <a16:creationId xmlns:a16="http://schemas.microsoft.com/office/drawing/2014/main" id="{24860469-9FC0-8FE4-9525-87F671FEA9F0}"/>
              </a:ext>
            </a:extLst>
          </p:cNvPr>
          <p:cNvSpPr/>
          <p:nvPr/>
        </p:nvSpPr>
        <p:spPr>
          <a:xfrm>
            <a:off x="844061" y="4251130"/>
            <a:ext cx="4689230" cy="6082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What about Jim’s score?</a:t>
            </a:r>
          </a:p>
        </p:txBody>
      </p:sp>
      <p:sp>
        <p:nvSpPr>
          <p:cNvPr id="8" name="Rounded Rectangular Callout 7">
            <a:extLst>
              <a:ext uri="{FF2B5EF4-FFF2-40B4-BE49-F238E27FC236}">
                <a16:creationId xmlns:a16="http://schemas.microsoft.com/office/drawing/2014/main" id="{CB69B17C-24D4-FA04-E454-B4F2D3F3E5F3}"/>
              </a:ext>
            </a:extLst>
          </p:cNvPr>
          <p:cNvSpPr/>
          <p:nvPr/>
        </p:nvSpPr>
        <p:spPr>
          <a:xfrm>
            <a:off x="3112477" y="2742214"/>
            <a:ext cx="1066800" cy="773548"/>
          </a:xfrm>
          <a:prstGeom prst="wedgeRoundRectCallout">
            <a:avLst>
              <a:gd name="adj1" fmla="val 73672"/>
              <a:gd name="adj2" fmla="val -9814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Pam’s score</a:t>
            </a:r>
          </a:p>
        </p:txBody>
      </p:sp>
      <mc:AlternateContent xmlns:mc="http://schemas.openxmlformats.org/markup-compatibility/2006" xmlns:a14="http://schemas.microsoft.com/office/drawing/2010/main">
        <mc:Choice Requires="a14">
          <p:sp>
            <p:nvSpPr>
              <p:cNvPr id="9" name="Rounded Rectangular Callout 8">
                <a:extLst>
                  <a:ext uri="{FF2B5EF4-FFF2-40B4-BE49-F238E27FC236}">
                    <a16:creationId xmlns:a16="http://schemas.microsoft.com/office/drawing/2014/main" id="{53652AE2-AD76-869E-2274-4C4871F6ACD1}"/>
                  </a:ext>
                </a:extLst>
              </p:cNvPr>
              <p:cNvSpPr/>
              <p:nvPr/>
            </p:nvSpPr>
            <p:spPr>
              <a:xfrm>
                <a:off x="4349261" y="2705553"/>
                <a:ext cx="1066800" cy="773548"/>
              </a:xfrm>
              <a:prstGeom prst="wedgeRoundRectCallout">
                <a:avLst>
                  <a:gd name="adj1" fmla="val 27518"/>
                  <a:gd name="adj2" fmla="val -9965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mean (</a:t>
                </a:r>
                <a14:m>
                  <m:oMath xmlns:m="http://schemas.openxmlformats.org/officeDocument/2006/math">
                    <m:r>
                      <a:rPr lang="en-US" sz="1800" b="0" i="1" smtClean="0">
                        <a:latin typeface="Cambria Math" panose="02040503050406030204" pitchFamily="18" charset="0"/>
                        <a:ea typeface="Cambria Math" panose="02040503050406030204" pitchFamily="18" charset="0"/>
                      </a:rPr>
                      <m:t>𝜇</m:t>
                    </m:r>
                  </m:oMath>
                </a14:m>
                <a:r>
                  <a:rPr lang="en-US" dirty="0"/>
                  <a:t>)</a:t>
                </a:r>
              </a:p>
            </p:txBody>
          </p:sp>
        </mc:Choice>
        <mc:Fallback xmlns="">
          <p:sp>
            <p:nvSpPr>
              <p:cNvPr id="9" name="Rounded Rectangular Callout 8">
                <a:extLst>
                  <a:ext uri="{FF2B5EF4-FFF2-40B4-BE49-F238E27FC236}">
                    <a16:creationId xmlns:a16="http://schemas.microsoft.com/office/drawing/2014/main" id="{53652AE2-AD76-869E-2274-4C4871F6ACD1}"/>
                  </a:ext>
                </a:extLst>
              </p:cNvPr>
              <p:cNvSpPr>
                <a:spLocks noRot="1" noChangeAspect="1" noMove="1" noResize="1" noEditPoints="1" noAdjustHandles="1" noChangeArrowheads="1" noChangeShapeType="1" noTextEdit="1"/>
              </p:cNvSpPr>
              <p:nvPr/>
            </p:nvSpPr>
            <p:spPr>
              <a:xfrm>
                <a:off x="4349261" y="2705553"/>
                <a:ext cx="1066800" cy="773548"/>
              </a:xfrm>
              <a:prstGeom prst="wedgeRoundRectCallout">
                <a:avLst>
                  <a:gd name="adj1" fmla="val 27518"/>
                  <a:gd name="adj2" fmla="val -99658"/>
                  <a:gd name="adj3" fmla="val 16667"/>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ounded Rectangular Callout 9">
                <a:extLst>
                  <a:ext uri="{FF2B5EF4-FFF2-40B4-BE49-F238E27FC236}">
                    <a16:creationId xmlns:a16="http://schemas.microsoft.com/office/drawing/2014/main" id="{CD550FBA-F5A1-87E9-29C5-B0C7F816A160}"/>
                  </a:ext>
                </a:extLst>
              </p:cNvPr>
              <p:cNvSpPr/>
              <p:nvPr/>
            </p:nvSpPr>
            <p:spPr>
              <a:xfrm>
                <a:off x="6447692" y="2642490"/>
                <a:ext cx="1600200" cy="773548"/>
              </a:xfrm>
              <a:prstGeom prst="wedgeRoundRectCallout">
                <a:avLst>
                  <a:gd name="adj1" fmla="val -82372"/>
                  <a:gd name="adj2" fmla="val -9208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standard deviation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a:t>
                </a:r>
              </a:p>
            </p:txBody>
          </p:sp>
        </mc:Choice>
        <mc:Fallback xmlns="">
          <p:sp>
            <p:nvSpPr>
              <p:cNvPr id="10" name="Rounded Rectangular Callout 9">
                <a:extLst>
                  <a:ext uri="{FF2B5EF4-FFF2-40B4-BE49-F238E27FC236}">
                    <a16:creationId xmlns:a16="http://schemas.microsoft.com/office/drawing/2014/main" id="{CD550FBA-F5A1-87E9-29C5-B0C7F816A160}"/>
                  </a:ext>
                </a:extLst>
              </p:cNvPr>
              <p:cNvSpPr>
                <a:spLocks noRot="1" noChangeAspect="1" noMove="1" noResize="1" noEditPoints="1" noAdjustHandles="1" noChangeArrowheads="1" noChangeShapeType="1" noTextEdit="1"/>
              </p:cNvSpPr>
              <p:nvPr/>
            </p:nvSpPr>
            <p:spPr>
              <a:xfrm>
                <a:off x="6447692" y="2642490"/>
                <a:ext cx="1600200" cy="773548"/>
              </a:xfrm>
              <a:prstGeom prst="wedgeRoundRectCallout">
                <a:avLst>
                  <a:gd name="adj1" fmla="val -82372"/>
                  <a:gd name="adj2" fmla="val -92081"/>
                  <a:gd name="adj3" fmla="val 16667"/>
                </a:avLst>
              </a:prstGeom>
              <a:blipFill>
                <a:blip r:embed="rId6"/>
                <a:stretch>
                  <a:fillRect b="-2222"/>
                </a:stretch>
              </a:blipFill>
            </p:spPr>
            <p:txBody>
              <a:bodyPr/>
              <a:lstStyle/>
              <a:p>
                <a:r>
                  <a:rPr lang="en-US">
                    <a:noFill/>
                  </a:rPr>
                  <a:t> </a:t>
                </a:r>
              </a:p>
            </p:txBody>
          </p:sp>
        </mc:Fallback>
      </mc:AlternateContent>
    </p:spTree>
    <p:extLst>
      <p:ext uri="{BB962C8B-B14F-4D97-AF65-F5344CB8AC3E}">
        <p14:creationId xmlns:p14="http://schemas.microsoft.com/office/powerpoint/2010/main" val="383924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p>
          <a:p>
            <a:pPr indent="-349250">
              <a:lnSpc>
                <a:spcPct val="115000"/>
              </a:lnSpc>
              <a:spcBef>
                <a:spcPts val="0"/>
              </a:spcBef>
              <a:buSzPts val="1900"/>
            </a:pPr>
            <a:r>
              <a:rPr lang="en-US" sz="1900" dirty="0"/>
              <a:t>Jim's score is (24 - 21) / 5 = 0.6 standard deviations above the mean.</a:t>
            </a:r>
            <a:endParaRPr lang="en-US" sz="1900" dirty="0">
              <a:solidFill>
                <a:srgbClr val="000000"/>
              </a:solidFill>
            </a:endParaRPr>
          </a:p>
          <a:p>
            <a:pPr indent="-349250">
              <a:lnSpc>
                <a:spcPct val="115000"/>
              </a:lnSpc>
              <a:spcBef>
                <a:spcPts val="0"/>
              </a:spcBef>
              <a:buSzPts val="1900"/>
            </a:pPr>
            <a:endParaRPr sz="1900" dirty="0"/>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2" name="Google Shape;99;p23">
            <a:extLst>
              <a:ext uri="{FF2B5EF4-FFF2-40B4-BE49-F238E27FC236}">
                <a16:creationId xmlns:a16="http://schemas.microsoft.com/office/drawing/2014/main" id="{BF01B7EA-223B-35D0-AAA0-9407E4263AD8}"/>
              </a:ext>
            </a:extLst>
          </p:cNvPr>
          <p:cNvPicPr preferRelativeResize="0"/>
          <p:nvPr/>
        </p:nvPicPr>
        <p:blipFill rotWithShape="1">
          <a:blip r:embed="rId3">
            <a:alphaModFix/>
          </a:blip>
          <a:srcRect l="50495" r="162"/>
          <a:stretch/>
        </p:blipFill>
        <p:spPr>
          <a:xfrm>
            <a:off x="4865076" y="3515762"/>
            <a:ext cx="4009292" cy="3130550"/>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192154-E0C3-549A-A151-564B5F56F2CE}"/>
                  </a:ext>
                </a:extLst>
              </p:cNvPr>
              <p:cNvSpPr txBox="1"/>
              <p:nvPr/>
            </p:nvSpPr>
            <p:spPr>
              <a:xfrm>
                <a:off x="7596554" y="4139758"/>
                <a:ext cx="3751385" cy="830997"/>
              </a:xfrm>
              <a:prstGeom prst="rect">
                <a:avLst/>
              </a:prstGeom>
              <a:noFill/>
            </p:spPr>
            <p:txBody>
              <a:bodyPr wrap="square">
                <a:spAutoFit/>
              </a:bodyPr>
              <a:lstStyle/>
              <a:p>
                <a:pPr algn="ctr"/>
                <a:r>
                  <a:rPr lang="en-US" sz="2400" b="1" dirty="0">
                    <a:cs typeface="Calibri" panose="020F0502020204030204" pitchFamily="34" charset="0"/>
                  </a:rPr>
                  <a:t>ACT</a:t>
                </a:r>
              </a:p>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=21,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=5</m:t>
                          </m:r>
                        </m:e>
                      </m:d>
                    </m:oMath>
                  </m:oMathPara>
                </a14:m>
                <a:endParaRPr lang="en-US" sz="2400" b="0"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CE192154-E0C3-549A-A151-564B5F56F2CE}"/>
                  </a:ext>
                </a:extLst>
              </p:cNvPr>
              <p:cNvSpPr txBox="1">
                <a:spLocks noRot="1" noChangeAspect="1" noMove="1" noResize="1" noEditPoints="1" noAdjustHandles="1" noChangeArrowheads="1" noChangeShapeType="1" noTextEdit="1"/>
              </p:cNvSpPr>
              <p:nvPr/>
            </p:nvSpPr>
            <p:spPr>
              <a:xfrm>
                <a:off x="7596554" y="4139758"/>
                <a:ext cx="3751385" cy="830997"/>
              </a:xfrm>
              <a:prstGeom prst="rect">
                <a:avLst/>
              </a:prstGeom>
              <a:blipFill>
                <a:blip r:embed="rId4"/>
                <a:stretch>
                  <a:fillRect t="-4478" b="-5970"/>
                </a:stretch>
              </a:blipFill>
            </p:spPr>
            <p:txBody>
              <a:bodyPr/>
              <a:lstStyle/>
              <a:p>
                <a:r>
                  <a:rPr lang="en-US">
                    <a:noFill/>
                  </a:rPr>
                  <a:t> </a:t>
                </a:r>
              </a:p>
            </p:txBody>
          </p:sp>
        </mc:Fallback>
      </mc:AlternateContent>
      <p:sp>
        <p:nvSpPr>
          <p:cNvPr id="3" name="Rounded Rectangular Callout 2">
            <a:extLst>
              <a:ext uri="{FF2B5EF4-FFF2-40B4-BE49-F238E27FC236}">
                <a16:creationId xmlns:a16="http://schemas.microsoft.com/office/drawing/2014/main" id="{8C2709C4-8195-1E1A-5539-13F7909F1529}"/>
              </a:ext>
            </a:extLst>
          </p:cNvPr>
          <p:cNvSpPr/>
          <p:nvPr/>
        </p:nvSpPr>
        <p:spPr>
          <a:xfrm>
            <a:off x="2655269" y="3429000"/>
            <a:ext cx="1066800" cy="773548"/>
          </a:xfrm>
          <a:prstGeom prst="wedgeRoundRectCallout">
            <a:avLst>
              <a:gd name="adj1" fmla="val 84661"/>
              <a:gd name="adj2" fmla="val -9965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Jim’s score</a:t>
            </a:r>
          </a:p>
        </p:txBody>
      </p:sp>
      <mc:AlternateContent xmlns:mc="http://schemas.openxmlformats.org/markup-compatibility/2006" xmlns:a14="http://schemas.microsoft.com/office/drawing/2010/main">
        <mc:Choice Requires="a14">
          <p:sp>
            <p:nvSpPr>
              <p:cNvPr id="5" name="Rounded Rectangular Callout 4">
                <a:extLst>
                  <a:ext uri="{FF2B5EF4-FFF2-40B4-BE49-F238E27FC236}">
                    <a16:creationId xmlns:a16="http://schemas.microsoft.com/office/drawing/2014/main" id="{99B0309F-84B4-770C-E809-4844FAE09A60}"/>
                  </a:ext>
                </a:extLst>
              </p:cNvPr>
              <p:cNvSpPr/>
              <p:nvPr/>
            </p:nvSpPr>
            <p:spPr>
              <a:xfrm>
                <a:off x="3856886" y="3429000"/>
                <a:ext cx="1066800" cy="773548"/>
              </a:xfrm>
              <a:prstGeom prst="wedgeRoundRectCallout">
                <a:avLst>
                  <a:gd name="adj1" fmla="val 27518"/>
                  <a:gd name="adj2" fmla="val -9965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mean (</a:t>
                </a:r>
                <a14:m>
                  <m:oMath xmlns:m="http://schemas.openxmlformats.org/officeDocument/2006/math">
                    <m:r>
                      <a:rPr lang="en-US" sz="1800" b="0" i="1" smtClean="0">
                        <a:latin typeface="Cambria Math" panose="02040503050406030204" pitchFamily="18" charset="0"/>
                        <a:ea typeface="Cambria Math" panose="02040503050406030204" pitchFamily="18" charset="0"/>
                      </a:rPr>
                      <m:t>𝜇</m:t>
                    </m:r>
                  </m:oMath>
                </a14:m>
                <a:r>
                  <a:rPr lang="en-US" dirty="0"/>
                  <a:t>)</a:t>
                </a:r>
              </a:p>
            </p:txBody>
          </p:sp>
        </mc:Choice>
        <mc:Fallback xmlns="">
          <p:sp>
            <p:nvSpPr>
              <p:cNvPr id="5" name="Rounded Rectangular Callout 4">
                <a:extLst>
                  <a:ext uri="{FF2B5EF4-FFF2-40B4-BE49-F238E27FC236}">
                    <a16:creationId xmlns:a16="http://schemas.microsoft.com/office/drawing/2014/main" id="{99B0309F-84B4-770C-E809-4844FAE09A60}"/>
                  </a:ext>
                </a:extLst>
              </p:cNvPr>
              <p:cNvSpPr>
                <a:spLocks noRot="1" noChangeAspect="1" noMove="1" noResize="1" noEditPoints="1" noAdjustHandles="1" noChangeArrowheads="1" noChangeShapeType="1" noTextEdit="1"/>
              </p:cNvSpPr>
              <p:nvPr/>
            </p:nvSpPr>
            <p:spPr>
              <a:xfrm>
                <a:off x="3856886" y="3429000"/>
                <a:ext cx="1066800" cy="773548"/>
              </a:xfrm>
              <a:prstGeom prst="wedgeRoundRectCallout">
                <a:avLst>
                  <a:gd name="adj1" fmla="val 27518"/>
                  <a:gd name="adj2" fmla="val -99658"/>
                  <a:gd name="adj3" fmla="val 16667"/>
                </a:avLst>
              </a:prstGeom>
              <a:blipFill>
                <a:blip r:embed="rId5"/>
                <a:stretch>
                  <a:fillRect b="-2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ular Callout 5">
                <a:extLst>
                  <a:ext uri="{FF2B5EF4-FFF2-40B4-BE49-F238E27FC236}">
                    <a16:creationId xmlns:a16="http://schemas.microsoft.com/office/drawing/2014/main" id="{F4ABC140-5BB9-698F-F748-57A177965575}"/>
                  </a:ext>
                </a:extLst>
              </p:cNvPr>
              <p:cNvSpPr/>
              <p:nvPr/>
            </p:nvSpPr>
            <p:spPr>
              <a:xfrm>
                <a:off x="5193320" y="3516575"/>
                <a:ext cx="1600200" cy="773548"/>
              </a:xfrm>
              <a:prstGeom prst="wedgeRoundRectCallout">
                <a:avLst>
                  <a:gd name="adj1" fmla="val -45009"/>
                  <a:gd name="adj2" fmla="val -11936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standard deviation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a:t>
                </a:r>
              </a:p>
            </p:txBody>
          </p:sp>
        </mc:Choice>
        <mc:Fallback xmlns="">
          <p:sp>
            <p:nvSpPr>
              <p:cNvPr id="6" name="Rounded Rectangular Callout 5">
                <a:extLst>
                  <a:ext uri="{FF2B5EF4-FFF2-40B4-BE49-F238E27FC236}">
                    <a16:creationId xmlns:a16="http://schemas.microsoft.com/office/drawing/2014/main" id="{F4ABC140-5BB9-698F-F748-57A177965575}"/>
                  </a:ext>
                </a:extLst>
              </p:cNvPr>
              <p:cNvSpPr>
                <a:spLocks noRot="1" noChangeAspect="1" noMove="1" noResize="1" noEditPoints="1" noAdjustHandles="1" noChangeArrowheads="1" noChangeShapeType="1" noTextEdit="1"/>
              </p:cNvSpPr>
              <p:nvPr/>
            </p:nvSpPr>
            <p:spPr>
              <a:xfrm>
                <a:off x="5193320" y="3516575"/>
                <a:ext cx="1600200" cy="773548"/>
              </a:xfrm>
              <a:prstGeom prst="wedgeRoundRectCallout">
                <a:avLst>
                  <a:gd name="adj1" fmla="val -45009"/>
                  <a:gd name="adj2" fmla="val -119360"/>
                  <a:gd name="adj3" fmla="val 16667"/>
                </a:avLst>
              </a:prstGeom>
              <a:blipFill>
                <a:blip r:embed="rId6"/>
                <a:stretch>
                  <a:fillRect b="-943"/>
                </a:stretch>
              </a:blipFill>
            </p:spPr>
            <p:txBody>
              <a:bodyPr/>
              <a:lstStyle/>
              <a:p>
                <a:r>
                  <a:rPr lang="en-US">
                    <a:noFill/>
                  </a:rPr>
                  <a:t> </a:t>
                </a:r>
              </a:p>
            </p:txBody>
          </p:sp>
        </mc:Fallback>
      </mc:AlternateContent>
    </p:spTree>
    <p:extLst>
      <p:ext uri="{BB962C8B-B14F-4D97-AF65-F5344CB8AC3E}">
        <p14:creationId xmlns:p14="http://schemas.microsoft.com/office/powerpoint/2010/main" val="124394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endParaRPr sz="1900" dirty="0"/>
          </a:p>
          <a:p>
            <a:pPr indent="-349250">
              <a:lnSpc>
                <a:spcPct val="115000"/>
              </a:lnSpc>
              <a:spcBef>
                <a:spcPts val="0"/>
              </a:spcBef>
              <a:buSzPts val="1900"/>
            </a:pPr>
            <a:r>
              <a:rPr lang="en" sz="1900" dirty="0"/>
              <a:t>Jim's score is (24 - 21) / 5 = 0.6 standard deviations above the mean.</a:t>
            </a:r>
            <a:endParaRPr sz="1900" dirty="0">
              <a:solidFill>
                <a:srgbClr val="000000"/>
              </a:solidFill>
            </a:endParaRPr>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106" name="Google Shape;106;p24"/>
          <p:cNvPicPr preferRelativeResize="0"/>
          <p:nvPr/>
        </p:nvPicPr>
        <p:blipFill>
          <a:blip r:embed="rId3">
            <a:alphaModFix/>
          </a:blip>
          <a:stretch>
            <a:fillRect/>
          </a:stretch>
        </p:blipFill>
        <p:spPr>
          <a:xfrm>
            <a:off x="3092612" y="3024731"/>
            <a:ext cx="6006775" cy="3062050"/>
          </a:xfrm>
          <a:prstGeom prst="rect">
            <a:avLst/>
          </a:prstGeom>
          <a:noFill/>
          <a:ln>
            <a:noFill/>
          </a:ln>
        </p:spPr>
      </p:pic>
      <p:sp>
        <p:nvSpPr>
          <p:cNvPr id="2" name="Rectangle 1">
            <a:extLst>
              <a:ext uri="{FF2B5EF4-FFF2-40B4-BE49-F238E27FC236}">
                <a16:creationId xmlns:a16="http://schemas.microsoft.com/office/drawing/2014/main" id="{7B35DB45-711A-E09B-B561-EEE4588AD25F}"/>
              </a:ext>
            </a:extLst>
          </p:cNvPr>
          <p:cNvSpPr/>
          <p:nvPr/>
        </p:nvSpPr>
        <p:spPr>
          <a:xfrm>
            <a:off x="2995245" y="6086781"/>
            <a:ext cx="6201508"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s</a:t>
            </a:r>
            <a:r>
              <a:rPr lang="en-US" sz="2800" b="0" cap="none" spc="0" dirty="0">
                <a:ln w="0"/>
                <a:solidFill>
                  <a:schemeClr val="tx1"/>
                </a:solidFill>
                <a:effectLst>
                  <a:outerShdw blurRad="38100" dist="19050" dir="2700000" algn="tl" rotWithShape="0">
                    <a:schemeClr val="dk1">
                      <a:alpha val="40000"/>
                    </a:schemeClr>
                  </a:outerShdw>
                </a:effectLst>
              </a:rPr>
              <a:t>tandard deviations from mean</a:t>
            </a:r>
          </a:p>
        </p:txBody>
      </p:sp>
    </p:spTree>
    <p:extLst>
      <p:ext uri="{BB962C8B-B14F-4D97-AF65-F5344CB8AC3E}">
        <p14:creationId xmlns:p14="http://schemas.microsoft.com/office/powerpoint/2010/main" val="87289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endParaRPr sz="1900" dirty="0"/>
          </a:p>
          <a:p>
            <a:pPr indent="-349250">
              <a:lnSpc>
                <a:spcPct val="115000"/>
              </a:lnSpc>
              <a:spcBef>
                <a:spcPts val="0"/>
              </a:spcBef>
              <a:buSzPts val="1900"/>
            </a:pPr>
            <a:r>
              <a:rPr lang="en" sz="1900" dirty="0"/>
              <a:t>Jim's score is (24 - 21) / 5 = 0.6 standard deviations above the mean.</a:t>
            </a:r>
            <a:endParaRPr sz="1900" dirty="0">
              <a:solidFill>
                <a:srgbClr val="000000"/>
              </a:solidFill>
            </a:endParaRPr>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106" name="Google Shape;106;p24"/>
          <p:cNvPicPr preferRelativeResize="0"/>
          <p:nvPr/>
        </p:nvPicPr>
        <p:blipFill>
          <a:blip r:embed="rId3">
            <a:alphaModFix/>
          </a:blip>
          <a:stretch>
            <a:fillRect/>
          </a:stretch>
        </p:blipFill>
        <p:spPr>
          <a:xfrm>
            <a:off x="3092612" y="3024731"/>
            <a:ext cx="6006775" cy="3062050"/>
          </a:xfrm>
          <a:prstGeom prst="rect">
            <a:avLst/>
          </a:prstGeom>
          <a:noFill/>
          <a:ln>
            <a:noFill/>
          </a:ln>
        </p:spPr>
      </p:pic>
      <p:sp>
        <p:nvSpPr>
          <p:cNvPr id="2" name="Rectangle 1">
            <a:extLst>
              <a:ext uri="{FF2B5EF4-FFF2-40B4-BE49-F238E27FC236}">
                <a16:creationId xmlns:a16="http://schemas.microsoft.com/office/drawing/2014/main" id="{7B35DB45-711A-E09B-B561-EEE4588AD25F}"/>
              </a:ext>
            </a:extLst>
          </p:cNvPr>
          <p:cNvSpPr/>
          <p:nvPr/>
        </p:nvSpPr>
        <p:spPr>
          <a:xfrm>
            <a:off x="2995245" y="6086781"/>
            <a:ext cx="6201508"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s</a:t>
            </a:r>
            <a:r>
              <a:rPr lang="en-US" sz="2800" b="0" cap="none" spc="0" dirty="0">
                <a:ln w="0"/>
                <a:solidFill>
                  <a:schemeClr val="tx1"/>
                </a:solidFill>
                <a:effectLst>
                  <a:outerShdw blurRad="38100" dist="19050" dir="2700000" algn="tl" rotWithShape="0">
                    <a:schemeClr val="dk1">
                      <a:alpha val="40000"/>
                    </a:schemeClr>
                  </a:outerShdw>
                </a:effectLst>
              </a:rPr>
              <a:t>tandard deviations from mean</a:t>
            </a:r>
          </a:p>
        </p:txBody>
      </p:sp>
      <p:sp>
        <p:nvSpPr>
          <p:cNvPr id="3" name="Rounded Rectangle 2">
            <a:extLst>
              <a:ext uri="{FF2B5EF4-FFF2-40B4-BE49-F238E27FC236}">
                <a16:creationId xmlns:a16="http://schemas.microsoft.com/office/drawing/2014/main" id="{44600032-5FF0-5382-5F3F-3AED4D497227}"/>
              </a:ext>
            </a:extLst>
          </p:cNvPr>
          <p:cNvSpPr/>
          <p:nvPr/>
        </p:nvSpPr>
        <p:spPr>
          <a:xfrm>
            <a:off x="486506" y="3700145"/>
            <a:ext cx="2989385" cy="137178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Who did better?</a:t>
            </a:r>
          </a:p>
        </p:txBody>
      </p:sp>
    </p:spTree>
    <p:extLst>
      <p:ext uri="{BB962C8B-B14F-4D97-AF65-F5344CB8AC3E}">
        <p14:creationId xmlns:p14="http://schemas.microsoft.com/office/powerpoint/2010/main" val="19154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endParaRPr sz="1900" dirty="0"/>
          </a:p>
          <a:p>
            <a:pPr indent="-349250">
              <a:lnSpc>
                <a:spcPct val="115000"/>
              </a:lnSpc>
              <a:spcBef>
                <a:spcPts val="0"/>
              </a:spcBef>
              <a:buSzPts val="1900"/>
            </a:pPr>
            <a:r>
              <a:rPr lang="en" sz="1900" dirty="0"/>
              <a:t>Jim's score is (24 - 21) / 5 = 0.6 standard deviations above the mean.</a:t>
            </a:r>
            <a:endParaRPr sz="1900" dirty="0">
              <a:solidFill>
                <a:srgbClr val="000000"/>
              </a:solidFill>
            </a:endParaRPr>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106" name="Google Shape;106;p24"/>
          <p:cNvPicPr preferRelativeResize="0"/>
          <p:nvPr/>
        </p:nvPicPr>
        <p:blipFill>
          <a:blip r:embed="rId3">
            <a:alphaModFix/>
          </a:blip>
          <a:stretch>
            <a:fillRect/>
          </a:stretch>
        </p:blipFill>
        <p:spPr>
          <a:xfrm>
            <a:off x="3092612" y="3024731"/>
            <a:ext cx="6006775" cy="3062050"/>
          </a:xfrm>
          <a:prstGeom prst="rect">
            <a:avLst/>
          </a:prstGeom>
          <a:noFill/>
          <a:ln>
            <a:noFill/>
          </a:ln>
        </p:spPr>
      </p:pic>
      <p:sp>
        <p:nvSpPr>
          <p:cNvPr id="2" name="Rectangle 1">
            <a:extLst>
              <a:ext uri="{FF2B5EF4-FFF2-40B4-BE49-F238E27FC236}">
                <a16:creationId xmlns:a16="http://schemas.microsoft.com/office/drawing/2014/main" id="{7B35DB45-711A-E09B-B561-EEE4588AD25F}"/>
              </a:ext>
            </a:extLst>
          </p:cNvPr>
          <p:cNvSpPr/>
          <p:nvPr/>
        </p:nvSpPr>
        <p:spPr>
          <a:xfrm>
            <a:off x="2995245" y="6086781"/>
            <a:ext cx="6201508"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rPr>
              <a:t>s</a:t>
            </a:r>
            <a:r>
              <a:rPr lang="en-US" sz="2800" b="0" cap="none" spc="0" dirty="0">
                <a:ln w="0"/>
                <a:solidFill>
                  <a:schemeClr val="tx1"/>
                </a:solidFill>
                <a:effectLst>
                  <a:outerShdw blurRad="38100" dist="19050" dir="2700000" algn="tl" rotWithShape="0">
                    <a:schemeClr val="dk1">
                      <a:alpha val="40000"/>
                    </a:schemeClr>
                  </a:outerShdw>
                </a:effectLst>
              </a:rPr>
              <a:t>tandard deviations from mean</a:t>
            </a:r>
          </a:p>
        </p:txBody>
      </p:sp>
      <p:sp>
        <p:nvSpPr>
          <p:cNvPr id="3" name="Rounded Rectangle 2">
            <a:extLst>
              <a:ext uri="{FF2B5EF4-FFF2-40B4-BE49-F238E27FC236}">
                <a16:creationId xmlns:a16="http://schemas.microsoft.com/office/drawing/2014/main" id="{44600032-5FF0-5382-5F3F-3AED4D497227}"/>
              </a:ext>
            </a:extLst>
          </p:cNvPr>
          <p:cNvSpPr/>
          <p:nvPr/>
        </p:nvSpPr>
        <p:spPr>
          <a:xfrm>
            <a:off x="486506" y="3700145"/>
            <a:ext cx="2989385" cy="137178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Who did better?</a:t>
            </a:r>
          </a:p>
        </p:txBody>
      </p:sp>
      <p:sp>
        <p:nvSpPr>
          <p:cNvPr id="4" name="Donut 3">
            <a:extLst>
              <a:ext uri="{FF2B5EF4-FFF2-40B4-BE49-F238E27FC236}">
                <a16:creationId xmlns:a16="http://schemas.microsoft.com/office/drawing/2014/main" id="{306556CF-49BA-A167-4735-03C5AC5A44D3}"/>
              </a:ext>
            </a:extLst>
          </p:cNvPr>
          <p:cNvSpPr/>
          <p:nvPr/>
        </p:nvSpPr>
        <p:spPr>
          <a:xfrm>
            <a:off x="6764216" y="2985041"/>
            <a:ext cx="773723" cy="519985"/>
          </a:xfrm>
          <a:prstGeom prst="donut">
            <a:avLst>
              <a:gd name="adj" fmla="val 8706"/>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292641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SzPts val="1100"/>
              <a:buNone/>
            </a:pPr>
            <a:r>
              <a:rPr lang="en" sz="2300" dirty="0"/>
              <a:t>These are called </a:t>
            </a:r>
            <a:r>
              <a:rPr lang="en" sz="2300" i="1" dirty="0">
                <a:solidFill>
                  <a:schemeClr val="accent1"/>
                </a:solidFill>
              </a:rPr>
              <a:t>standardized</a:t>
            </a:r>
            <a:r>
              <a:rPr lang="en" sz="2300" dirty="0"/>
              <a:t> scores, or </a:t>
            </a:r>
            <a:r>
              <a:rPr lang="en" sz="2300" i="1" dirty="0">
                <a:solidFill>
                  <a:schemeClr val="accent1"/>
                </a:solidFill>
              </a:rPr>
              <a:t>Z scores</a:t>
            </a:r>
            <a:r>
              <a:rPr lang="en" sz="2300" dirty="0"/>
              <a:t>.</a:t>
            </a:r>
            <a:endParaRPr sz="2300" dirty="0"/>
          </a:p>
          <a:p>
            <a:pPr indent="-374650">
              <a:lnSpc>
                <a:spcPct val="115000"/>
              </a:lnSpc>
              <a:spcBef>
                <a:spcPts val="0"/>
              </a:spcBef>
              <a:buSzPts val="2300"/>
            </a:pPr>
            <a:r>
              <a:rPr lang="en" sz="2300" dirty="0"/>
              <a:t>Z score of an observation is the number of standard deviations it falls above or below the mean.</a:t>
            </a:r>
            <a:endParaRPr sz="2300" dirty="0"/>
          </a:p>
          <a:p>
            <a:pPr marL="914400" indent="0">
              <a:lnSpc>
                <a:spcPct val="115000"/>
              </a:lnSpc>
              <a:spcBef>
                <a:spcPts val="1000"/>
              </a:spcBef>
              <a:buNone/>
            </a:pPr>
            <a:endParaRPr sz="2300" dirty="0"/>
          </a:p>
          <a:p>
            <a:pPr indent="-374650">
              <a:lnSpc>
                <a:spcPct val="115000"/>
              </a:lnSpc>
              <a:spcBef>
                <a:spcPts val="1000"/>
              </a:spcBef>
              <a:buSzPts val="2300"/>
            </a:pPr>
            <a:r>
              <a:rPr lang="en" sz="2300" dirty="0"/>
              <a:t>Z scores are defined for distributions of any shape, but only when the distribution is normal can we use Z scores to calculate percentiles (more on this next).</a:t>
            </a:r>
            <a:endParaRPr sz="2300" dirty="0"/>
          </a:p>
          <a:p>
            <a:pPr indent="-374650">
              <a:lnSpc>
                <a:spcPct val="115000"/>
              </a:lnSpc>
              <a:spcBef>
                <a:spcPts val="0"/>
              </a:spcBef>
              <a:buSzPts val="2300"/>
            </a:pPr>
            <a:r>
              <a:rPr lang="en" sz="2300" dirty="0"/>
              <a:t>Observations that are more than 2 SD away from the mean (|Z| &gt; 2) are typically considered unusual.</a:t>
            </a:r>
            <a:endParaRPr sz="2300" dirty="0"/>
          </a:p>
        </p:txBody>
      </p:sp>
      <p:sp>
        <p:nvSpPr>
          <p:cNvPr id="112" name="Google Shape;112;p2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Standardizing with Z scores</a:t>
            </a:r>
            <a:endParaRPr dirty="0">
              <a:solidFill>
                <a:schemeClr val="accent1"/>
              </a:solidFill>
            </a:endParaRPr>
          </a:p>
        </p:txBody>
      </p:sp>
      <p:pic>
        <p:nvPicPr>
          <p:cNvPr id="113" name="Google Shape;113;p25"/>
          <p:cNvPicPr preferRelativeResize="0"/>
          <p:nvPr/>
        </p:nvPicPr>
        <p:blipFill>
          <a:blip r:embed="rId3">
            <a:alphaModFix/>
          </a:blip>
          <a:stretch>
            <a:fillRect/>
          </a:stretch>
        </p:blipFill>
        <p:spPr>
          <a:xfrm>
            <a:off x="4839200" y="2534850"/>
            <a:ext cx="2513600" cy="70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Percentiles</a:t>
            </a:r>
            <a:endParaRPr>
              <a:solidFill>
                <a:schemeClr val="accent1"/>
              </a:solidFill>
            </a:endParaRPr>
          </a:p>
        </p:txBody>
      </p:sp>
      <p:sp>
        <p:nvSpPr>
          <p:cNvPr id="119" name="Google Shape;119;p26"/>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i="1">
                <a:solidFill>
                  <a:schemeClr val="accent1"/>
                </a:solidFill>
              </a:rPr>
              <a:t>Percentile</a:t>
            </a:r>
            <a:r>
              <a:rPr lang="en" sz="2200" i="1"/>
              <a:t> </a:t>
            </a:r>
            <a:r>
              <a:rPr lang="en" sz="2200"/>
              <a:t>is the percentage of observations that fall below a given data point. </a:t>
            </a:r>
            <a:endParaRPr sz="2200"/>
          </a:p>
          <a:p>
            <a:pPr indent="-368300">
              <a:lnSpc>
                <a:spcPct val="115000"/>
              </a:lnSpc>
              <a:spcBef>
                <a:spcPts val="0"/>
              </a:spcBef>
              <a:buSzPts val="2200"/>
            </a:pPr>
            <a:r>
              <a:rPr lang="en" sz="2200"/>
              <a:t>Graphically, percentile is the area below the probability distribution curve to the left of that observation.</a:t>
            </a:r>
            <a:endParaRPr sz="2200"/>
          </a:p>
        </p:txBody>
      </p:sp>
      <p:pic>
        <p:nvPicPr>
          <p:cNvPr id="120" name="Google Shape;120;p26"/>
          <p:cNvPicPr preferRelativeResize="0"/>
          <p:nvPr/>
        </p:nvPicPr>
        <p:blipFill>
          <a:blip r:embed="rId3">
            <a:alphaModFix/>
          </a:blip>
          <a:stretch>
            <a:fillRect/>
          </a:stretch>
        </p:blipFill>
        <p:spPr>
          <a:xfrm>
            <a:off x="2438400" y="3054739"/>
            <a:ext cx="6934200" cy="319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Calculating percentiles -</a:t>
            </a:r>
            <a:endParaRPr>
              <a:solidFill>
                <a:schemeClr val="accent1"/>
              </a:solidFill>
            </a:endParaRPr>
          </a:p>
          <a:p>
            <a:r>
              <a:rPr lang="en">
                <a:solidFill>
                  <a:schemeClr val="accent1"/>
                </a:solidFill>
              </a:rPr>
              <a:t>using tables</a:t>
            </a:r>
            <a:endParaRPr>
              <a:solidFill>
                <a:schemeClr val="accent1"/>
              </a:solidFill>
            </a:endParaRPr>
          </a:p>
        </p:txBody>
      </p:sp>
      <p:pic>
        <p:nvPicPr>
          <p:cNvPr id="134" name="Google Shape;134;p28"/>
          <p:cNvPicPr preferRelativeResize="0"/>
          <p:nvPr/>
        </p:nvPicPr>
        <p:blipFill>
          <a:blip r:embed="rId3">
            <a:alphaModFix/>
          </a:blip>
          <a:stretch>
            <a:fillRect/>
          </a:stretch>
        </p:blipFill>
        <p:spPr>
          <a:xfrm>
            <a:off x="1981200" y="1515575"/>
            <a:ext cx="8157900" cy="4411200"/>
          </a:xfrm>
          <a:prstGeom prst="rect">
            <a:avLst/>
          </a:prstGeom>
          <a:noFill/>
          <a:ln>
            <a:noFill/>
          </a:ln>
        </p:spPr>
      </p:pic>
      <p:sp>
        <p:nvSpPr>
          <p:cNvPr id="2" name="Rounded Rectangle 1">
            <a:extLst>
              <a:ext uri="{FF2B5EF4-FFF2-40B4-BE49-F238E27FC236}">
                <a16:creationId xmlns:a16="http://schemas.microsoft.com/office/drawing/2014/main" id="{35314530-47E9-6A91-89A6-13E1582E1DA4}"/>
              </a:ext>
            </a:extLst>
          </p:cNvPr>
          <p:cNvSpPr/>
          <p:nvPr/>
        </p:nvSpPr>
        <p:spPr>
          <a:xfrm>
            <a:off x="3458309" y="4044462"/>
            <a:ext cx="1900500" cy="73855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Pam’s Z score was 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Calculating percentiles -</a:t>
            </a:r>
            <a:endParaRPr>
              <a:solidFill>
                <a:schemeClr val="accent1"/>
              </a:solidFill>
            </a:endParaRPr>
          </a:p>
          <a:p>
            <a:r>
              <a:rPr lang="en">
                <a:solidFill>
                  <a:schemeClr val="accent1"/>
                </a:solidFill>
              </a:rPr>
              <a:t>using tables</a:t>
            </a:r>
            <a:endParaRPr>
              <a:solidFill>
                <a:schemeClr val="accent1"/>
              </a:solidFill>
            </a:endParaRPr>
          </a:p>
        </p:txBody>
      </p:sp>
      <p:pic>
        <p:nvPicPr>
          <p:cNvPr id="134" name="Google Shape;134;p28"/>
          <p:cNvPicPr preferRelativeResize="0"/>
          <p:nvPr/>
        </p:nvPicPr>
        <p:blipFill>
          <a:blip r:embed="rId3">
            <a:alphaModFix/>
          </a:blip>
          <a:stretch>
            <a:fillRect/>
          </a:stretch>
        </p:blipFill>
        <p:spPr>
          <a:xfrm>
            <a:off x="1981200" y="1515575"/>
            <a:ext cx="8157900" cy="4411200"/>
          </a:xfrm>
          <a:prstGeom prst="rect">
            <a:avLst/>
          </a:prstGeom>
          <a:noFill/>
          <a:ln>
            <a:noFill/>
          </a:ln>
        </p:spPr>
      </p:pic>
      <p:sp>
        <p:nvSpPr>
          <p:cNvPr id="2" name="Rounded Rectangle 1">
            <a:extLst>
              <a:ext uri="{FF2B5EF4-FFF2-40B4-BE49-F238E27FC236}">
                <a16:creationId xmlns:a16="http://schemas.microsoft.com/office/drawing/2014/main" id="{35314530-47E9-6A91-89A6-13E1582E1DA4}"/>
              </a:ext>
            </a:extLst>
          </p:cNvPr>
          <p:cNvSpPr/>
          <p:nvPr/>
        </p:nvSpPr>
        <p:spPr>
          <a:xfrm>
            <a:off x="3458309" y="4044462"/>
            <a:ext cx="1900500" cy="73855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Pam’s Z score was 1.0</a:t>
            </a:r>
          </a:p>
        </p:txBody>
      </p:sp>
      <p:sp>
        <p:nvSpPr>
          <p:cNvPr id="3" name="Rounded Rectangular Callout 2">
            <a:extLst>
              <a:ext uri="{FF2B5EF4-FFF2-40B4-BE49-F238E27FC236}">
                <a16:creationId xmlns:a16="http://schemas.microsoft.com/office/drawing/2014/main" id="{34B24107-D2D6-4FC3-03FF-F33FD7ECD4C2}"/>
              </a:ext>
            </a:extLst>
          </p:cNvPr>
          <p:cNvSpPr/>
          <p:nvPr/>
        </p:nvSpPr>
        <p:spPr>
          <a:xfrm>
            <a:off x="3458309" y="5560694"/>
            <a:ext cx="2192215" cy="1008185"/>
          </a:xfrm>
          <a:prstGeom prst="wedgeRoundRectCallout">
            <a:avLst>
              <a:gd name="adj1" fmla="val -61984"/>
              <a:gd name="adj2" fmla="val -7819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84% of observations are less than Pam’s</a:t>
            </a:r>
          </a:p>
        </p:txBody>
      </p:sp>
    </p:spTree>
    <p:extLst>
      <p:ext uri="{BB962C8B-B14F-4D97-AF65-F5344CB8AC3E}">
        <p14:creationId xmlns:p14="http://schemas.microsoft.com/office/powerpoint/2010/main" val="2505047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0"/>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47" name="Google Shape;147;p30"/>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0" indent="0">
              <a:lnSpc>
                <a:spcPct val="115000"/>
              </a:lnSpc>
              <a:spcBef>
                <a:spcPts val="0"/>
              </a:spcBef>
              <a:buNone/>
            </a:pPr>
            <a:endParaRPr sz="1800"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Assessing Continuous Data: Normal Distribution</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
        <p:nvSpPr>
          <p:cNvPr id="5" name="TextBox 4">
            <a:extLst>
              <a:ext uri="{FF2B5EF4-FFF2-40B4-BE49-F238E27FC236}">
                <a16:creationId xmlns:a16="http://schemas.microsoft.com/office/drawing/2014/main" id="{26BB996F-2CA8-3BF0-2F9E-8FD5C6C1C7EC}"/>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384999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53" name="Google Shape;153;p31"/>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dirty="0">
              <a:solidFill>
                <a:schemeClr val="accent1"/>
              </a:solidFill>
            </a:endParaRPr>
          </a:p>
          <a:p>
            <a:pPr indent="-342900">
              <a:lnSpc>
                <a:spcPct val="115000"/>
              </a:lnSpc>
              <a:spcBef>
                <a:spcPts val="0"/>
              </a:spcBef>
              <a:buSzPts val="1800"/>
            </a:pPr>
            <a:r>
              <a:rPr lang="en" sz="1800" i="1" dirty="0"/>
              <a:t>Let X = amount of ketchup in a bottle: X ~ N(µ = 36, </a:t>
            </a:r>
            <a:r>
              <a:rPr lang="en" sz="1800" i="1" dirty="0" err="1"/>
              <a:t>σ</a:t>
            </a:r>
            <a:r>
              <a:rPr lang="en" sz="1800" i="1" dirty="0"/>
              <a:t> = 0.11)</a:t>
            </a:r>
            <a:endParaRPr sz="1800"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59" name="Google Shape;159;p32"/>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0">
              <a:lnSpc>
                <a:spcPct val="115000"/>
              </a:lnSpc>
              <a:spcBef>
                <a:spcPts val="0"/>
              </a:spcBef>
              <a:buSzPts val="1800"/>
            </a:pPr>
            <a:r>
              <a:rPr lang="en" sz="1800" i="1"/>
              <a:t>Let X = amount of ketchup in a bottle: X ~ N(µ = 36, σ = 0.11)</a:t>
            </a:r>
            <a:endParaRPr sz="1800" i="1"/>
          </a:p>
        </p:txBody>
      </p:sp>
      <p:pic>
        <p:nvPicPr>
          <p:cNvPr id="160" name="Google Shape;160;p32"/>
          <p:cNvPicPr preferRelativeResize="0"/>
          <p:nvPr/>
        </p:nvPicPr>
        <p:blipFill>
          <a:blip r:embed="rId3">
            <a:alphaModFix/>
          </a:blip>
          <a:stretch>
            <a:fillRect/>
          </a:stretch>
        </p:blipFill>
        <p:spPr>
          <a:xfrm>
            <a:off x="1981199" y="3612101"/>
            <a:ext cx="4027141" cy="2528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dirty="0">
              <a:solidFill>
                <a:schemeClr val="accent1"/>
              </a:solidFill>
            </a:endParaRPr>
          </a:p>
          <a:p>
            <a:pPr indent="-342900">
              <a:lnSpc>
                <a:spcPct val="115000"/>
              </a:lnSpc>
              <a:spcBef>
                <a:spcPts val="0"/>
              </a:spcBef>
              <a:buSzPts val="1800"/>
            </a:pPr>
            <a:r>
              <a:rPr lang="en" sz="1800" i="1" dirty="0"/>
              <a:t>Let X = amount of ketchup in a bottle: X ~ N(µ = 36, </a:t>
            </a:r>
            <a:r>
              <a:rPr lang="en" sz="1800" i="1" dirty="0" err="1"/>
              <a:t>σ</a:t>
            </a:r>
            <a:r>
              <a:rPr lang="en" sz="1800" i="1" dirty="0"/>
              <a:t> = 0.11)</a:t>
            </a:r>
            <a:endParaRPr sz="1800" i="1" dirty="0"/>
          </a:p>
        </p:txBody>
      </p:sp>
      <p:pic>
        <p:nvPicPr>
          <p:cNvPr id="167" name="Google Shape;167;p33"/>
          <p:cNvPicPr preferRelativeResize="0"/>
          <p:nvPr/>
        </p:nvPicPr>
        <p:blipFill>
          <a:blip r:embed="rId3">
            <a:alphaModFix/>
          </a:blip>
          <a:stretch>
            <a:fillRect/>
          </a:stretch>
        </p:blipFill>
        <p:spPr>
          <a:xfrm>
            <a:off x="1981199" y="3612101"/>
            <a:ext cx="4027141" cy="2528475"/>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BCF22-DF7B-87AF-863C-F9A17B33F609}"/>
                  </a:ext>
                </a:extLst>
              </p:cNvPr>
              <p:cNvSpPr txBox="1"/>
              <p:nvPr/>
            </p:nvSpPr>
            <p:spPr>
              <a:xfrm>
                <a:off x="6323852" y="3883352"/>
                <a:ext cx="4219360" cy="815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3" name="TextBox 2">
                <a:extLst>
                  <a:ext uri="{FF2B5EF4-FFF2-40B4-BE49-F238E27FC236}">
                    <a16:creationId xmlns:a16="http://schemas.microsoft.com/office/drawing/2014/main" id="{07CBCF22-DF7B-87AF-863C-F9A17B33F609}"/>
                  </a:ext>
                </a:extLst>
              </p:cNvPr>
              <p:cNvSpPr txBox="1">
                <a:spLocks noRot="1" noChangeAspect="1" noMove="1" noResize="1" noEditPoints="1" noAdjustHandles="1" noChangeArrowheads="1" noChangeShapeType="1" noTextEdit="1"/>
              </p:cNvSpPr>
              <p:nvPr/>
            </p:nvSpPr>
            <p:spPr>
              <a:xfrm>
                <a:off x="6323852" y="3883352"/>
                <a:ext cx="4219360" cy="815223"/>
              </a:xfrm>
              <a:prstGeom prst="rect">
                <a:avLst/>
              </a:prstGeom>
              <a:blipFill>
                <a:blip r:embed="rId4"/>
                <a:stretch>
                  <a:fillRect l="-1198" t="-7576" b="-15152"/>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dirty="0">
              <a:solidFill>
                <a:schemeClr val="accent1"/>
              </a:solidFill>
            </a:endParaRPr>
          </a:p>
          <a:p>
            <a:pPr indent="-342900">
              <a:lnSpc>
                <a:spcPct val="115000"/>
              </a:lnSpc>
              <a:spcBef>
                <a:spcPts val="0"/>
              </a:spcBef>
              <a:buSzPts val="1800"/>
            </a:pPr>
            <a:r>
              <a:rPr lang="en" sz="1800" i="1" dirty="0"/>
              <a:t>Let X = amount of ketchup in a bottle: X ~ N(µ = 36, </a:t>
            </a:r>
            <a:r>
              <a:rPr lang="en" sz="1800" i="1" dirty="0" err="1"/>
              <a:t>σ</a:t>
            </a:r>
            <a:r>
              <a:rPr lang="en" sz="1800" i="1" dirty="0"/>
              <a:t> = 0.11)</a:t>
            </a:r>
            <a:endParaRPr sz="1800" i="1" dirty="0"/>
          </a:p>
        </p:txBody>
      </p:sp>
      <p:pic>
        <p:nvPicPr>
          <p:cNvPr id="167" name="Google Shape;167;p33"/>
          <p:cNvPicPr preferRelativeResize="0"/>
          <p:nvPr/>
        </p:nvPicPr>
        <p:blipFill>
          <a:blip r:embed="rId3">
            <a:alphaModFix/>
          </a:blip>
          <a:stretch>
            <a:fillRect/>
          </a:stretch>
        </p:blipFill>
        <p:spPr>
          <a:xfrm>
            <a:off x="1981199" y="3612101"/>
            <a:ext cx="4027141" cy="2528475"/>
          </a:xfrm>
          <a:prstGeom prst="rect">
            <a:avLst/>
          </a:prstGeom>
          <a:noFill/>
          <a:ln>
            <a:noFill/>
          </a:ln>
        </p:spPr>
      </p:pic>
      <p:pic>
        <p:nvPicPr>
          <p:cNvPr id="168" name="Google Shape;168;p33"/>
          <p:cNvPicPr preferRelativeResize="0"/>
          <p:nvPr/>
        </p:nvPicPr>
        <p:blipFill>
          <a:blip r:embed="rId4">
            <a:alphaModFix/>
          </a:blip>
          <a:stretch>
            <a:fillRect/>
          </a:stretch>
        </p:blipFill>
        <p:spPr>
          <a:xfrm>
            <a:off x="6323852" y="4876338"/>
            <a:ext cx="3218675" cy="827425"/>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BCF22-DF7B-87AF-863C-F9A17B33F609}"/>
                  </a:ext>
                </a:extLst>
              </p:cNvPr>
              <p:cNvSpPr txBox="1"/>
              <p:nvPr/>
            </p:nvSpPr>
            <p:spPr>
              <a:xfrm>
                <a:off x="6323852" y="3883352"/>
                <a:ext cx="4219360" cy="815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3" name="TextBox 2">
                <a:extLst>
                  <a:ext uri="{FF2B5EF4-FFF2-40B4-BE49-F238E27FC236}">
                    <a16:creationId xmlns:a16="http://schemas.microsoft.com/office/drawing/2014/main" id="{07CBCF22-DF7B-87AF-863C-F9A17B33F609}"/>
                  </a:ext>
                </a:extLst>
              </p:cNvPr>
              <p:cNvSpPr txBox="1">
                <a:spLocks noRot="1" noChangeAspect="1" noMove="1" noResize="1" noEditPoints="1" noAdjustHandles="1" noChangeArrowheads="1" noChangeShapeType="1" noTextEdit="1"/>
              </p:cNvSpPr>
              <p:nvPr/>
            </p:nvSpPr>
            <p:spPr>
              <a:xfrm>
                <a:off x="6323852" y="3883352"/>
                <a:ext cx="4219360" cy="815223"/>
              </a:xfrm>
              <a:prstGeom prst="rect">
                <a:avLst/>
              </a:prstGeom>
              <a:blipFill>
                <a:blip r:embed="rId5"/>
                <a:stretch>
                  <a:fillRect l="-1198" t="-7576" b="-15152"/>
                </a:stretch>
              </a:blipFill>
            </p:spPr>
            <p:txBody>
              <a:bodyPr/>
              <a:lstStyle/>
              <a:p>
                <a:r>
                  <a:rPr lang="en-US">
                    <a:noFill/>
                  </a:rPr>
                  <a:t> </a:t>
                </a:r>
              </a:p>
            </p:txBody>
          </p:sp>
        </mc:Fallback>
      </mc:AlternateContent>
    </p:spTree>
    <p:extLst>
      <p:ext uri="{BB962C8B-B14F-4D97-AF65-F5344CB8AC3E}">
        <p14:creationId xmlns:p14="http://schemas.microsoft.com/office/powerpoint/2010/main" val="1312997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dirty="0">
              <a:solidFill>
                <a:schemeClr val="accent1"/>
              </a:solidFill>
            </a:endParaRPr>
          </a:p>
          <a:p>
            <a:pPr indent="-342900">
              <a:lnSpc>
                <a:spcPct val="115000"/>
              </a:lnSpc>
              <a:spcBef>
                <a:spcPts val="0"/>
              </a:spcBef>
              <a:buSzPts val="1800"/>
            </a:pPr>
            <a:r>
              <a:rPr lang="en" sz="1800" i="1" dirty="0"/>
              <a:t>Let X = amount of ketchup in a bottle: X ~ N(µ = 36, </a:t>
            </a:r>
            <a:r>
              <a:rPr lang="en" sz="1800" i="1" dirty="0" err="1"/>
              <a:t>σ</a:t>
            </a:r>
            <a:r>
              <a:rPr lang="en" sz="1800" i="1" dirty="0"/>
              <a:t> = 0.11)</a:t>
            </a:r>
            <a:endParaRPr sz="1800" i="1" dirty="0"/>
          </a:p>
        </p:txBody>
      </p:sp>
      <p:pic>
        <p:nvPicPr>
          <p:cNvPr id="167" name="Google Shape;167;p33"/>
          <p:cNvPicPr preferRelativeResize="0"/>
          <p:nvPr/>
        </p:nvPicPr>
        <p:blipFill>
          <a:blip r:embed="rId3">
            <a:alphaModFix/>
          </a:blip>
          <a:stretch>
            <a:fillRect/>
          </a:stretch>
        </p:blipFill>
        <p:spPr>
          <a:xfrm>
            <a:off x="1981199" y="3612101"/>
            <a:ext cx="4027141" cy="2528475"/>
          </a:xfrm>
          <a:prstGeom prst="rect">
            <a:avLst/>
          </a:prstGeom>
          <a:noFill/>
          <a:ln>
            <a:noFill/>
          </a:ln>
        </p:spPr>
      </p:pic>
      <p:pic>
        <p:nvPicPr>
          <p:cNvPr id="168" name="Google Shape;168;p33"/>
          <p:cNvPicPr preferRelativeResize="0"/>
          <p:nvPr/>
        </p:nvPicPr>
        <p:blipFill>
          <a:blip r:embed="rId4">
            <a:alphaModFix/>
          </a:blip>
          <a:stretch>
            <a:fillRect/>
          </a:stretch>
        </p:blipFill>
        <p:spPr>
          <a:xfrm>
            <a:off x="6323852" y="4876338"/>
            <a:ext cx="3218675" cy="827425"/>
          </a:xfrm>
          <a:prstGeom prst="rect">
            <a:avLst/>
          </a:prstGeom>
          <a:noFill/>
          <a:ln>
            <a:noFill/>
          </a:ln>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CBCF22-DF7B-87AF-863C-F9A17B33F609}"/>
                  </a:ext>
                </a:extLst>
              </p:cNvPr>
              <p:cNvSpPr txBox="1"/>
              <p:nvPr/>
            </p:nvSpPr>
            <p:spPr>
              <a:xfrm>
                <a:off x="6323852" y="3883352"/>
                <a:ext cx="4219360" cy="815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3" name="TextBox 2">
                <a:extLst>
                  <a:ext uri="{FF2B5EF4-FFF2-40B4-BE49-F238E27FC236}">
                    <a16:creationId xmlns:a16="http://schemas.microsoft.com/office/drawing/2014/main" id="{07CBCF22-DF7B-87AF-863C-F9A17B33F609}"/>
                  </a:ext>
                </a:extLst>
              </p:cNvPr>
              <p:cNvSpPr txBox="1">
                <a:spLocks noRot="1" noChangeAspect="1" noMove="1" noResize="1" noEditPoints="1" noAdjustHandles="1" noChangeArrowheads="1" noChangeShapeType="1" noTextEdit="1"/>
              </p:cNvSpPr>
              <p:nvPr/>
            </p:nvSpPr>
            <p:spPr>
              <a:xfrm>
                <a:off x="6323852" y="3883352"/>
                <a:ext cx="4219360" cy="815223"/>
              </a:xfrm>
              <a:prstGeom prst="rect">
                <a:avLst/>
              </a:prstGeom>
              <a:blipFill>
                <a:blip r:embed="rId5"/>
                <a:stretch>
                  <a:fillRect l="-1198" t="-7576" b="-15152"/>
                </a:stretch>
              </a:blipFill>
            </p:spPr>
            <p:txBody>
              <a:bodyPr/>
              <a:lstStyle/>
              <a:p>
                <a:r>
                  <a:rPr lang="en-US">
                    <a:noFill/>
                  </a:rPr>
                  <a:t> </a:t>
                </a:r>
              </a:p>
            </p:txBody>
          </p:sp>
        </mc:Fallback>
      </mc:AlternateContent>
      <p:pic>
        <p:nvPicPr>
          <p:cNvPr id="1026" name="Picture 2" descr="negative-z-table">
            <a:extLst>
              <a:ext uri="{FF2B5EF4-FFF2-40B4-BE49-F238E27FC236}">
                <a16:creationId xmlns:a16="http://schemas.microsoft.com/office/drawing/2014/main" id="{826779B0-5CF4-7B0E-A38F-1B361935110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45967"/>
          <a:stretch/>
        </p:blipFill>
        <p:spPr bwMode="auto">
          <a:xfrm>
            <a:off x="419478" y="1236774"/>
            <a:ext cx="8195282" cy="4903802"/>
          </a:xfrm>
          <a:prstGeom prst="rect">
            <a:avLst/>
          </a:prstGeom>
          <a:noFill/>
          <a:extLst>
            <a:ext uri="{909E8E84-426E-40DD-AFC4-6F175D3DCCD1}">
              <a14:hiddenFill xmlns:a14="http://schemas.microsoft.com/office/drawing/2010/main">
                <a:solidFill>
                  <a:srgbClr val="FFFFFF"/>
                </a:solidFill>
              </a14:hiddenFill>
            </a:ext>
          </a:extLst>
        </p:spPr>
      </p:pic>
      <p:sp>
        <p:nvSpPr>
          <p:cNvPr id="2" name="Frame 1">
            <a:extLst>
              <a:ext uri="{FF2B5EF4-FFF2-40B4-BE49-F238E27FC236}">
                <a16:creationId xmlns:a16="http://schemas.microsoft.com/office/drawing/2014/main" id="{6AF57A55-1A92-B1C7-7718-201B4A4DC7A0}"/>
              </a:ext>
            </a:extLst>
          </p:cNvPr>
          <p:cNvSpPr/>
          <p:nvPr/>
        </p:nvSpPr>
        <p:spPr>
          <a:xfrm>
            <a:off x="419478" y="5355771"/>
            <a:ext cx="8195282" cy="347992"/>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Frame 3">
            <a:extLst>
              <a:ext uri="{FF2B5EF4-FFF2-40B4-BE49-F238E27FC236}">
                <a16:creationId xmlns:a16="http://schemas.microsoft.com/office/drawing/2014/main" id="{AAF8D8B6-863B-4976-56C5-C937A24D71D2}"/>
              </a:ext>
            </a:extLst>
          </p:cNvPr>
          <p:cNvSpPr/>
          <p:nvPr/>
        </p:nvSpPr>
        <p:spPr>
          <a:xfrm>
            <a:off x="2649473" y="1320751"/>
            <a:ext cx="775898" cy="4997588"/>
          </a:xfrm>
          <a:prstGeom prst="frame">
            <a:avLst>
              <a:gd name="adj1" fmla="val 8759"/>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6AFE1E45-A39F-1224-6795-B17408E8F2B1}"/>
              </a:ext>
            </a:extLst>
          </p:cNvPr>
          <p:cNvSpPr txBox="1"/>
          <p:nvPr/>
        </p:nvSpPr>
        <p:spPr>
          <a:xfrm>
            <a:off x="419478" y="6307988"/>
            <a:ext cx="6096000" cy="461665"/>
          </a:xfrm>
          <a:prstGeom prst="rect">
            <a:avLst/>
          </a:prstGeom>
          <a:noFill/>
        </p:spPr>
        <p:txBody>
          <a:bodyPr wrap="square">
            <a:spAutoFit/>
          </a:bodyPr>
          <a:lstStyle/>
          <a:p>
            <a:r>
              <a:rPr lang="en-US" sz="2400" dirty="0"/>
              <a:t>https://</a:t>
            </a:r>
            <a:r>
              <a:rPr lang="en-US" sz="2400" dirty="0" err="1"/>
              <a:t>www.ztable.net</a:t>
            </a:r>
            <a:r>
              <a:rPr lang="en-US" sz="2400" dirty="0"/>
              <a:t>/#</a:t>
            </a:r>
            <a:r>
              <a:rPr lang="en-US" sz="2400" dirty="0" err="1"/>
              <a:t>google_vignette</a:t>
            </a:r>
            <a:endParaRPr lang="en-US" sz="2400" dirty="0"/>
          </a:p>
        </p:txBody>
      </p:sp>
    </p:spTree>
    <p:extLst>
      <p:ext uri="{BB962C8B-B14F-4D97-AF65-F5344CB8AC3E}">
        <p14:creationId xmlns:p14="http://schemas.microsoft.com/office/powerpoint/2010/main" val="186769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have less than 35.8 ounces of ketchup?</a:t>
            </a:r>
            <a:endParaRPr sz="1800" b="1" dirty="0">
              <a:solidFill>
                <a:schemeClr val="accent1"/>
              </a:solidFill>
            </a:endParaRPr>
          </a:p>
        </p:txBody>
      </p:sp>
      <p:sp>
        <p:nvSpPr>
          <p:cNvPr id="6" name="TextBox 5">
            <a:extLst>
              <a:ext uri="{FF2B5EF4-FFF2-40B4-BE49-F238E27FC236}">
                <a16:creationId xmlns:a16="http://schemas.microsoft.com/office/drawing/2014/main" id="{BCE552BD-313C-57B2-8519-8218465D3160}"/>
              </a:ext>
            </a:extLst>
          </p:cNvPr>
          <p:cNvSpPr txBox="1"/>
          <p:nvPr/>
        </p:nvSpPr>
        <p:spPr>
          <a:xfrm>
            <a:off x="3338286" y="3688675"/>
            <a:ext cx="5763116" cy="400110"/>
          </a:xfrm>
          <a:prstGeom prst="rect">
            <a:avLst/>
          </a:prstGeom>
          <a:noFill/>
        </p:spPr>
        <p:txBody>
          <a:bodyPr wrap="none" rtlCol="0">
            <a:spAutoFit/>
          </a:bodyPr>
          <a:lstStyle/>
          <a:p>
            <a:r>
              <a:rPr lang="en-US" sz="2000" dirty="0"/>
              <a:t>3.4% of bottles have less than 35.8 oz of ketchup</a:t>
            </a:r>
          </a:p>
        </p:txBody>
      </p:sp>
    </p:spTree>
    <p:extLst>
      <p:ext uri="{BB962C8B-B14F-4D97-AF65-F5344CB8AC3E}">
        <p14:creationId xmlns:p14="http://schemas.microsoft.com/office/powerpoint/2010/main" val="3385502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have more than 36.2 ounces of ketchup?</a:t>
            </a:r>
            <a:endParaRPr sz="1800" b="1" dirty="0">
              <a:solidFill>
                <a:schemeClr val="accent1"/>
              </a:solidFill>
            </a:endParaRPr>
          </a:p>
        </p:txBody>
      </p:sp>
    </p:spTree>
    <p:extLst>
      <p:ext uri="{BB962C8B-B14F-4D97-AF65-F5344CB8AC3E}">
        <p14:creationId xmlns:p14="http://schemas.microsoft.com/office/powerpoint/2010/main" val="395588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have more than 36.2 ounces of ketchup?</a:t>
            </a:r>
            <a:endParaRPr lang="en-US" sz="1800" i="1" dirty="0"/>
          </a:p>
          <a:p>
            <a:pPr marL="0" indent="0">
              <a:lnSpc>
                <a:spcPct val="115000"/>
              </a:lnSpc>
              <a:spcBef>
                <a:spcPts val="0"/>
              </a:spcBef>
              <a:buNone/>
            </a:pPr>
            <a:r>
              <a:rPr lang="en-US" sz="1800" i="1" dirty="0"/>
              <a:t>Let X = amount of ketchup in a bottle: X ~ N(µ = 36, </a:t>
            </a:r>
            <a:r>
              <a:rPr lang="el-GR" sz="1800" i="1" dirty="0"/>
              <a:t>σ = 0.11)</a:t>
            </a:r>
          </a:p>
          <a:p>
            <a:pPr marL="0" indent="0">
              <a:lnSpc>
                <a:spcPct val="115000"/>
              </a:lnSpc>
              <a:spcBef>
                <a:spcPts val="0"/>
              </a:spcBef>
              <a:buNone/>
            </a:pPr>
            <a:endParaRPr sz="1800" b="1" dirty="0">
              <a:solidFill>
                <a:schemeClr val="accent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4B44EA-CEE8-0DB4-E11C-7715D01E278E}"/>
                  </a:ext>
                </a:extLst>
              </p:cNvPr>
              <p:cNvSpPr txBox="1"/>
              <p:nvPr/>
            </p:nvSpPr>
            <p:spPr>
              <a:xfrm>
                <a:off x="6323852" y="4347809"/>
                <a:ext cx="4219360" cy="815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2" name="TextBox 1">
                <a:extLst>
                  <a:ext uri="{FF2B5EF4-FFF2-40B4-BE49-F238E27FC236}">
                    <a16:creationId xmlns:a16="http://schemas.microsoft.com/office/drawing/2014/main" id="{1D4B44EA-CEE8-0DB4-E11C-7715D01E278E}"/>
                  </a:ext>
                </a:extLst>
              </p:cNvPr>
              <p:cNvSpPr txBox="1">
                <a:spLocks noRot="1" noChangeAspect="1" noMove="1" noResize="1" noEditPoints="1" noAdjustHandles="1" noChangeArrowheads="1" noChangeShapeType="1" noTextEdit="1"/>
              </p:cNvSpPr>
              <p:nvPr/>
            </p:nvSpPr>
            <p:spPr>
              <a:xfrm>
                <a:off x="6323852" y="4347809"/>
                <a:ext cx="4219360" cy="815223"/>
              </a:xfrm>
              <a:prstGeom prst="rect">
                <a:avLst/>
              </a:prstGeom>
              <a:blipFill>
                <a:blip r:embed="rId3"/>
                <a:stretch>
                  <a:fillRect l="-1198" t="-9231" b="-16923"/>
                </a:stretch>
              </a:blipFill>
            </p:spPr>
            <p:txBody>
              <a:bodyPr/>
              <a:lstStyle/>
              <a:p>
                <a:r>
                  <a:rPr lang="en-US">
                    <a:noFill/>
                  </a:rPr>
                  <a:t> </a:t>
                </a:r>
              </a:p>
            </p:txBody>
          </p:sp>
        </mc:Fallback>
      </mc:AlternateContent>
      <p:pic>
        <p:nvPicPr>
          <p:cNvPr id="3" name="Google Shape;230;p41">
            <a:extLst>
              <a:ext uri="{FF2B5EF4-FFF2-40B4-BE49-F238E27FC236}">
                <a16:creationId xmlns:a16="http://schemas.microsoft.com/office/drawing/2014/main" id="{EC9179D9-7CCE-7A33-A765-0357220B60F8}"/>
              </a:ext>
            </a:extLst>
          </p:cNvPr>
          <p:cNvPicPr preferRelativeResize="0"/>
          <p:nvPr/>
        </p:nvPicPr>
        <p:blipFill>
          <a:blip r:embed="rId4">
            <a:alphaModFix/>
          </a:blip>
          <a:stretch>
            <a:fillRect/>
          </a:stretch>
        </p:blipFill>
        <p:spPr>
          <a:xfrm>
            <a:off x="1943451" y="3889829"/>
            <a:ext cx="3924698" cy="2815771"/>
          </a:xfrm>
          <a:prstGeom prst="rect">
            <a:avLst/>
          </a:prstGeom>
          <a:noFill/>
          <a:ln>
            <a:noFill/>
          </a:ln>
        </p:spPr>
      </p:pic>
    </p:spTree>
    <p:extLst>
      <p:ext uri="{BB962C8B-B14F-4D97-AF65-F5344CB8AC3E}">
        <p14:creationId xmlns:p14="http://schemas.microsoft.com/office/powerpoint/2010/main" val="1143497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have more than 36.2 ounces of ketchup?</a:t>
            </a:r>
            <a:endParaRPr lang="en-US" sz="1800" i="1" dirty="0"/>
          </a:p>
          <a:p>
            <a:pPr marL="0" indent="0">
              <a:lnSpc>
                <a:spcPct val="115000"/>
              </a:lnSpc>
              <a:spcBef>
                <a:spcPts val="0"/>
              </a:spcBef>
              <a:buNone/>
            </a:pPr>
            <a:r>
              <a:rPr lang="en-US" sz="1800" i="1" dirty="0"/>
              <a:t>Let X = amount of ketchup in a bottle: X ~ N(µ = 36, </a:t>
            </a:r>
            <a:r>
              <a:rPr lang="el-GR" sz="1800" i="1" dirty="0"/>
              <a:t>σ = 0.11)</a:t>
            </a:r>
          </a:p>
          <a:p>
            <a:pPr marL="0" indent="0">
              <a:lnSpc>
                <a:spcPct val="115000"/>
              </a:lnSpc>
              <a:spcBef>
                <a:spcPts val="0"/>
              </a:spcBef>
              <a:buNone/>
            </a:pPr>
            <a:endParaRPr sz="1800" b="1" dirty="0">
              <a:solidFill>
                <a:schemeClr val="accent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4B44EA-CEE8-0DB4-E11C-7715D01E278E}"/>
                  </a:ext>
                </a:extLst>
              </p:cNvPr>
              <p:cNvSpPr txBox="1"/>
              <p:nvPr/>
            </p:nvSpPr>
            <p:spPr>
              <a:xfrm>
                <a:off x="6323852" y="4347809"/>
                <a:ext cx="4219360" cy="815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2" name="TextBox 1">
                <a:extLst>
                  <a:ext uri="{FF2B5EF4-FFF2-40B4-BE49-F238E27FC236}">
                    <a16:creationId xmlns:a16="http://schemas.microsoft.com/office/drawing/2014/main" id="{1D4B44EA-CEE8-0DB4-E11C-7715D01E278E}"/>
                  </a:ext>
                </a:extLst>
              </p:cNvPr>
              <p:cNvSpPr txBox="1">
                <a:spLocks noRot="1" noChangeAspect="1" noMove="1" noResize="1" noEditPoints="1" noAdjustHandles="1" noChangeArrowheads="1" noChangeShapeType="1" noTextEdit="1"/>
              </p:cNvSpPr>
              <p:nvPr/>
            </p:nvSpPr>
            <p:spPr>
              <a:xfrm>
                <a:off x="6323852" y="4347809"/>
                <a:ext cx="4219360" cy="815223"/>
              </a:xfrm>
              <a:prstGeom prst="rect">
                <a:avLst/>
              </a:prstGeom>
              <a:blipFill>
                <a:blip r:embed="rId3"/>
                <a:stretch>
                  <a:fillRect l="-1198" t="-9231" b="-16923"/>
                </a:stretch>
              </a:blipFill>
            </p:spPr>
            <p:txBody>
              <a:bodyPr/>
              <a:lstStyle/>
              <a:p>
                <a:r>
                  <a:rPr lang="en-US">
                    <a:noFill/>
                  </a:rPr>
                  <a:t> </a:t>
                </a:r>
              </a:p>
            </p:txBody>
          </p:sp>
        </mc:Fallback>
      </mc:AlternateContent>
      <p:pic>
        <p:nvPicPr>
          <p:cNvPr id="3" name="Google Shape;230;p41">
            <a:extLst>
              <a:ext uri="{FF2B5EF4-FFF2-40B4-BE49-F238E27FC236}">
                <a16:creationId xmlns:a16="http://schemas.microsoft.com/office/drawing/2014/main" id="{EC9179D9-7CCE-7A33-A765-0357220B60F8}"/>
              </a:ext>
            </a:extLst>
          </p:cNvPr>
          <p:cNvPicPr preferRelativeResize="0"/>
          <p:nvPr/>
        </p:nvPicPr>
        <p:blipFill>
          <a:blip r:embed="rId4">
            <a:alphaModFix/>
          </a:blip>
          <a:stretch>
            <a:fillRect/>
          </a:stretch>
        </p:blipFill>
        <p:spPr>
          <a:xfrm>
            <a:off x="1943451" y="3889829"/>
            <a:ext cx="3924698" cy="2815771"/>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6582A9C-31C8-F189-3D75-1578225E1C08}"/>
                  </a:ext>
                </a:extLst>
              </p:cNvPr>
              <p:cNvSpPr txBox="1"/>
              <p:nvPr/>
            </p:nvSpPr>
            <p:spPr>
              <a:xfrm>
                <a:off x="6323852" y="5419139"/>
                <a:ext cx="3577839"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36.2 −36</m:t>
                          </m:r>
                        </m:num>
                        <m:den>
                          <m:r>
                            <a:rPr lang="en-US" sz="2800" b="0" i="1" smtClean="0">
                              <a:latin typeface="Cambria Math" panose="02040503050406030204" pitchFamily="18" charset="0"/>
                            </a:rPr>
                            <m:t>0.11</m:t>
                          </m:r>
                        </m:den>
                      </m:f>
                      <m:r>
                        <a:rPr lang="en-US" sz="2800" b="0" i="1" smtClean="0">
                          <a:latin typeface="Cambria Math" panose="02040503050406030204" pitchFamily="18" charset="0"/>
                        </a:rPr>
                        <m:t>=1.82</m:t>
                      </m:r>
                    </m:oMath>
                  </m:oMathPara>
                </a14:m>
                <a:endParaRPr lang="en-US" dirty="0"/>
              </a:p>
            </p:txBody>
          </p:sp>
        </mc:Choice>
        <mc:Fallback xmlns="">
          <p:sp>
            <p:nvSpPr>
              <p:cNvPr id="4" name="TextBox 3">
                <a:extLst>
                  <a:ext uri="{FF2B5EF4-FFF2-40B4-BE49-F238E27FC236}">
                    <a16:creationId xmlns:a16="http://schemas.microsoft.com/office/drawing/2014/main" id="{26582A9C-31C8-F189-3D75-1578225E1C08}"/>
                  </a:ext>
                </a:extLst>
              </p:cNvPr>
              <p:cNvSpPr txBox="1">
                <a:spLocks noRot="1" noChangeAspect="1" noMove="1" noResize="1" noEditPoints="1" noAdjustHandles="1" noChangeArrowheads="1" noChangeShapeType="1" noTextEdit="1"/>
              </p:cNvSpPr>
              <p:nvPr/>
            </p:nvSpPr>
            <p:spPr>
              <a:xfrm>
                <a:off x="6323852" y="5419139"/>
                <a:ext cx="3577839" cy="809452"/>
              </a:xfrm>
              <a:prstGeom prst="rect">
                <a:avLst/>
              </a:prstGeom>
              <a:blipFill>
                <a:blip r:embed="rId5"/>
                <a:stretch>
                  <a:fillRect l="-1413" t="-9231" r="-1767" b="-13846"/>
                </a:stretch>
              </a:blipFill>
            </p:spPr>
            <p:txBody>
              <a:bodyPr/>
              <a:lstStyle/>
              <a:p>
                <a:r>
                  <a:rPr lang="en-US">
                    <a:noFill/>
                  </a:rPr>
                  <a:t> </a:t>
                </a:r>
              </a:p>
            </p:txBody>
          </p:sp>
        </mc:Fallback>
      </mc:AlternateContent>
    </p:spTree>
    <p:extLst>
      <p:ext uri="{BB962C8B-B14F-4D97-AF65-F5344CB8AC3E}">
        <p14:creationId xmlns:p14="http://schemas.microsoft.com/office/powerpoint/2010/main" val="1944588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have more than 36.2 ounces of ketchup?</a:t>
            </a:r>
            <a:endParaRPr lang="en-US" sz="1800" i="1" dirty="0"/>
          </a:p>
          <a:p>
            <a:pPr marL="0" indent="0">
              <a:lnSpc>
                <a:spcPct val="115000"/>
              </a:lnSpc>
              <a:spcBef>
                <a:spcPts val="0"/>
              </a:spcBef>
              <a:buNone/>
            </a:pPr>
            <a:r>
              <a:rPr lang="en-US" sz="1800" i="1" dirty="0"/>
              <a:t>Let X = amount of ketchup in a bottle: X ~ N(µ = 36, </a:t>
            </a:r>
            <a:r>
              <a:rPr lang="el-GR" sz="1800" i="1" dirty="0"/>
              <a:t>σ = 0.11)</a:t>
            </a:r>
          </a:p>
          <a:p>
            <a:pPr marL="0" indent="0">
              <a:lnSpc>
                <a:spcPct val="115000"/>
              </a:lnSpc>
              <a:spcBef>
                <a:spcPts val="0"/>
              </a:spcBef>
              <a:buNone/>
            </a:pPr>
            <a:endParaRPr sz="1800" b="1" dirty="0">
              <a:solidFill>
                <a:schemeClr val="accent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4B44EA-CEE8-0DB4-E11C-7715D01E278E}"/>
                  </a:ext>
                </a:extLst>
              </p:cNvPr>
              <p:cNvSpPr txBox="1"/>
              <p:nvPr/>
            </p:nvSpPr>
            <p:spPr>
              <a:xfrm>
                <a:off x="6323852" y="4347809"/>
                <a:ext cx="4219360" cy="815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2" name="TextBox 1">
                <a:extLst>
                  <a:ext uri="{FF2B5EF4-FFF2-40B4-BE49-F238E27FC236}">
                    <a16:creationId xmlns:a16="http://schemas.microsoft.com/office/drawing/2014/main" id="{1D4B44EA-CEE8-0DB4-E11C-7715D01E278E}"/>
                  </a:ext>
                </a:extLst>
              </p:cNvPr>
              <p:cNvSpPr txBox="1">
                <a:spLocks noRot="1" noChangeAspect="1" noMove="1" noResize="1" noEditPoints="1" noAdjustHandles="1" noChangeArrowheads="1" noChangeShapeType="1" noTextEdit="1"/>
              </p:cNvSpPr>
              <p:nvPr/>
            </p:nvSpPr>
            <p:spPr>
              <a:xfrm>
                <a:off x="6323852" y="4347809"/>
                <a:ext cx="4219360" cy="815223"/>
              </a:xfrm>
              <a:prstGeom prst="rect">
                <a:avLst/>
              </a:prstGeom>
              <a:blipFill>
                <a:blip r:embed="rId3"/>
                <a:stretch>
                  <a:fillRect l="-1198" t="-9231" b="-16923"/>
                </a:stretch>
              </a:blipFill>
            </p:spPr>
            <p:txBody>
              <a:bodyPr/>
              <a:lstStyle/>
              <a:p>
                <a:r>
                  <a:rPr lang="en-US">
                    <a:noFill/>
                  </a:rPr>
                  <a:t> </a:t>
                </a:r>
              </a:p>
            </p:txBody>
          </p:sp>
        </mc:Fallback>
      </mc:AlternateContent>
      <p:pic>
        <p:nvPicPr>
          <p:cNvPr id="3" name="Google Shape;230;p41">
            <a:extLst>
              <a:ext uri="{FF2B5EF4-FFF2-40B4-BE49-F238E27FC236}">
                <a16:creationId xmlns:a16="http://schemas.microsoft.com/office/drawing/2014/main" id="{EC9179D9-7CCE-7A33-A765-0357220B60F8}"/>
              </a:ext>
            </a:extLst>
          </p:cNvPr>
          <p:cNvPicPr preferRelativeResize="0"/>
          <p:nvPr/>
        </p:nvPicPr>
        <p:blipFill>
          <a:blip r:embed="rId4">
            <a:alphaModFix/>
          </a:blip>
          <a:stretch>
            <a:fillRect/>
          </a:stretch>
        </p:blipFill>
        <p:spPr>
          <a:xfrm>
            <a:off x="1943451" y="3541493"/>
            <a:ext cx="3924698" cy="2815771"/>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6582A9C-31C8-F189-3D75-1578225E1C08}"/>
                  </a:ext>
                </a:extLst>
              </p:cNvPr>
              <p:cNvSpPr txBox="1"/>
              <p:nvPr/>
            </p:nvSpPr>
            <p:spPr>
              <a:xfrm>
                <a:off x="6323852" y="5419139"/>
                <a:ext cx="3577839"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36.2 −36</m:t>
                          </m:r>
                        </m:num>
                        <m:den>
                          <m:r>
                            <a:rPr lang="en-US" sz="2800" b="0" i="1" smtClean="0">
                              <a:latin typeface="Cambria Math" panose="02040503050406030204" pitchFamily="18" charset="0"/>
                            </a:rPr>
                            <m:t>0.11</m:t>
                          </m:r>
                        </m:den>
                      </m:f>
                      <m:r>
                        <a:rPr lang="en-US" sz="2800" b="0" i="1" smtClean="0">
                          <a:latin typeface="Cambria Math" panose="02040503050406030204" pitchFamily="18" charset="0"/>
                        </a:rPr>
                        <m:t>=1.82</m:t>
                      </m:r>
                    </m:oMath>
                  </m:oMathPara>
                </a14:m>
                <a:endParaRPr lang="en-US" dirty="0"/>
              </a:p>
            </p:txBody>
          </p:sp>
        </mc:Choice>
        <mc:Fallback xmlns="">
          <p:sp>
            <p:nvSpPr>
              <p:cNvPr id="4" name="TextBox 3">
                <a:extLst>
                  <a:ext uri="{FF2B5EF4-FFF2-40B4-BE49-F238E27FC236}">
                    <a16:creationId xmlns:a16="http://schemas.microsoft.com/office/drawing/2014/main" id="{26582A9C-31C8-F189-3D75-1578225E1C08}"/>
                  </a:ext>
                </a:extLst>
              </p:cNvPr>
              <p:cNvSpPr txBox="1">
                <a:spLocks noRot="1" noChangeAspect="1" noMove="1" noResize="1" noEditPoints="1" noAdjustHandles="1" noChangeArrowheads="1" noChangeShapeType="1" noTextEdit="1"/>
              </p:cNvSpPr>
              <p:nvPr/>
            </p:nvSpPr>
            <p:spPr>
              <a:xfrm>
                <a:off x="6323852" y="5419139"/>
                <a:ext cx="3577839" cy="809452"/>
              </a:xfrm>
              <a:prstGeom prst="rect">
                <a:avLst/>
              </a:prstGeom>
              <a:blipFill>
                <a:blip r:embed="rId5"/>
                <a:stretch>
                  <a:fillRect l="-1413" t="-9231" r="-1767" b="-13846"/>
                </a:stretch>
              </a:blipFill>
            </p:spPr>
            <p:txBody>
              <a:bodyPr/>
              <a:lstStyle/>
              <a:p>
                <a:r>
                  <a:rPr lang="en-US">
                    <a:noFill/>
                  </a:rPr>
                  <a:t> </a:t>
                </a:r>
              </a:p>
            </p:txBody>
          </p:sp>
        </mc:Fallback>
      </mc:AlternateContent>
      <p:pic>
        <p:nvPicPr>
          <p:cNvPr id="6146" name="Picture 2" descr="Positive-z-table">
            <a:extLst>
              <a:ext uri="{FF2B5EF4-FFF2-40B4-BE49-F238E27FC236}">
                <a16:creationId xmlns:a16="http://schemas.microsoft.com/office/drawing/2014/main" id="{A298CB25-4458-0A72-5198-2669AE2E49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45848"/>
          <a:stretch/>
        </p:blipFill>
        <p:spPr bwMode="auto">
          <a:xfrm>
            <a:off x="255588" y="968820"/>
            <a:ext cx="8798329" cy="52762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4618FA-7033-B819-E132-E0D2C2810E5B}"/>
              </a:ext>
            </a:extLst>
          </p:cNvPr>
          <p:cNvSpPr txBox="1"/>
          <p:nvPr/>
        </p:nvSpPr>
        <p:spPr>
          <a:xfrm>
            <a:off x="255588" y="6360049"/>
            <a:ext cx="6096000" cy="461665"/>
          </a:xfrm>
          <a:prstGeom prst="rect">
            <a:avLst/>
          </a:prstGeom>
          <a:noFill/>
        </p:spPr>
        <p:txBody>
          <a:bodyPr wrap="square">
            <a:spAutoFit/>
          </a:bodyPr>
          <a:lstStyle/>
          <a:p>
            <a:r>
              <a:rPr lang="en-US" sz="2400" dirty="0"/>
              <a:t>https://</a:t>
            </a:r>
            <a:r>
              <a:rPr lang="en-US" sz="2400" dirty="0" err="1"/>
              <a:t>www.ztable.net</a:t>
            </a:r>
            <a:r>
              <a:rPr lang="en-US" sz="2400" dirty="0"/>
              <a:t>/#</a:t>
            </a:r>
            <a:r>
              <a:rPr lang="en-US" sz="2400" dirty="0" err="1"/>
              <a:t>google_vignette</a:t>
            </a:r>
            <a:endParaRPr lang="en-US" sz="2400" dirty="0"/>
          </a:p>
        </p:txBody>
      </p:sp>
    </p:spTree>
    <p:extLst>
      <p:ext uri="{BB962C8B-B14F-4D97-AF65-F5344CB8AC3E}">
        <p14:creationId xmlns:p14="http://schemas.microsoft.com/office/powerpoint/2010/main" val="293513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28B1-74A0-EAFA-FC0B-35222711AC28}"/>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CFB68623-146C-AAA0-6975-B73ECED0A26C}"/>
              </a:ext>
            </a:extLst>
          </p:cNvPr>
          <p:cNvSpPr>
            <a:spLocks noGrp="1"/>
          </p:cNvSpPr>
          <p:nvPr>
            <p:ph idx="1"/>
          </p:nvPr>
        </p:nvSpPr>
        <p:spPr/>
        <p:txBody>
          <a:bodyPr>
            <a:normAutofit/>
          </a:bodyPr>
          <a:lstStyle/>
          <a:p>
            <a:r>
              <a:rPr lang="en-US" sz="2400" dirty="0"/>
              <a:t>Shape of normal distributions</a:t>
            </a:r>
          </a:p>
          <a:p>
            <a:r>
              <a:rPr lang="en-US" sz="2400" dirty="0"/>
              <a:t>Z Scores </a:t>
            </a:r>
          </a:p>
          <a:p>
            <a:r>
              <a:rPr lang="en-US" sz="2400" dirty="0"/>
              <a:t>Percentiles</a:t>
            </a:r>
          </a:p>
          <a:p>
            <a:r>
              <a:rPr lang="en-US" sz="2400" dirty="0"/>
              <a:t>Cutoff points </a:t>
            </a:r>
          </a:p>
        </p:txBody>
      </p:sp>
    </p:spTree>
    <p:extLst>
      <p:ext uri="{BB962C8B-B14F-4D97-AF65-F5344CB8AC3E}">
        <p14:creationId xmlns:p14="http://schemas.microsoft.com/office/powerpoint/2010/main" val="629371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have more than 36.2 ounces of ketchup?</a:t>
            </a:r>
            <a:endParaRPr lang="en-US" sz="1800" i="1" dirty="0"/>
          </a:p>
          <a:p>
            <a:pPr marL="0" indent="0">
              <a:lnSpc>
                <a:spcPct val="115000"/>
              </a:lnSpc>
              <a:spcBef>
                <a:spcPts val="0"/>
              </a:spcBef>
              <a:buNone/>
            </a:pPr>
            <a:r>
              <a:rPr lang="en-US" sz="1800" i="1" dirty="0"/>
              <a:t>Let X = amount of ketchup in a bottle: X ~ N(µ = 36, </a:t>
            </a:r>
            <a:r>
              <a:rPr lang="el-GR" sz="1800" i="1" dirty="0"/>
              <a:t>σ = 0.11)</a:t>
            </a:r>
          </a:p>
          <a:p>
            <a:pPr marL="0" indent="0">
              <a:lnSpc>
                <a:spcPct val="115000"/>
              </a:lnSpc>
              <a:spcBef>
                <a:spcPts val="0"/>
              </a:spcBef>
              <a:buNone/>
            </a:pPr>
            <a:endParaRPr sz="1800" b="1" dirty="0">
              <a:solidFill>
                <a:schemeClr val="accent1"/>
              </a:solidFil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4B44EA-CEE8-0DB4-E11C-7715D01E278E}"/>
                  </a:ext>
                </a:extLst>
              </p:cNvPr>
              <p:cNvSpPr txBox="1"/>
              <p:nvPr/>
            </p:nvSpPr>
            <p:spPr>
              <a:xfrm>
                <a:off x="6323852" y="4347809"/>
                <a:ext cx="4219360" cy="815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2" name="TextBox 1">
                <a:extLst>
                  <a:ext uri="{FF2B5EF4-FFF2-40B4-BE49-F238E27FC236}">
                    <a16:creationId xmlns:a16="http://schemas.microsoft.com/office/drawing/2014/main" id="{1D4B44EA-CEE8-0DB4-E11C-7715D01E278E}"/>
                  </a:ext>
                </a:extLst>
              </p:cNvPr>
              <p:cNvSpPr txBox="1">
                <a:spLocks noRot="1" noChangeAspect="1" noMove="1" noResize="1" noEditPoints="1" noAdjustHandles="1" noChangeArrowheads="1" noChangeShapeType="1" noTextEdit="1"/>
              </p:cNvSpPr>
              <p:nvPr/>
            </p:nvSpPr>
            <p:spPr>
              <a:xfrm>
                <a:off x="6323852" y="4347809"/>
                <a:ext cx="4219360" cy="815223"/>
              </a:xfrm>
              <a:prstGeom prst="rect">
                <a:avLst/>
              </a:prstGeom>
              <a:blipFill>
                <a:blip r:embed="rId3"/>
                <a:stretch>
                  <a:fillRect l="-1198" t="-9231" b="-16923"/>
                </a:stretch>
              </a:blipFill>
            </p:spPr>
            <p:txBody>
              <a:bodyPr/>
              <a:lstStyle/>
              <a:p>
                <a:r>
                  <a:rPr lang="en-US">
                    <a:noFill/>
                  </a:rPr>
                  <a:t> </a:t>
                </a:r>
              </a:p>
            </p:txBody>
          </p:sp>
        </mc:Fallback>
      </mc:AlternateContent>
      <p:pic>
        <p:nvPicPr>
          <p:cNvPr id="3" name="Google Shape;230;p41">
            <a:extLst>
              <a:ext uri="{FF2B5EF4-FFF2-40B4-BE49-F238E27FC236}">
                <a16:creationId xmlns:a16="http://schemas.microsoft.com/office/drawing/2014/main" id="{EC9179D9-7CCE-7A33-A765-0357220B60F8}"/>
              </a:ext>
            </a:extLst>
          </p:cNvPr>
          <p:cNvPicPr preferRelativeResize="0"/>
          <p:nvPr/>
        </p:nvPicPr>
        <p:blipFill>
          <a:blip r:embed="rId4">
            <a:alphaModFix/>
          </a:blip>
          <a:stretch>
            <a:fillRect/>
          </a:stretch>
        </p:blipFill>
        <p:spPr>
          <a:xfrm>
            <a:off x="1943451" y="3541493"/>
            <a:ext cx="3924698" cy="2815771"/>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6582A9C-31C8-F189-3D75-1578225E1C08}"/>
                  </a:ext>
                </a:extLst>
              </p:cNvPr>
              <p:cNvSpPr txBox="1"/>
              <p:nvPr/>
            </p:nvSpPr>
            <p:spPr>
              <a:xfrm>
                <a:off x="6323852" y="5419139"/>
                <a:ext cx="3577839"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36.2 −36</m:t>
                          </m:r>
                        </m:num>
                        <m:den>
                          <m:r>
                            <a:rPr lang="en-US" sz="2800" b="0" i="1" smtClean="0">
                              <a:latin typeface="Cambria Math" panose="02040503050406030204" pitchFamily="18" charset="0"/>
                            </a:rPr>
                            <m:t>0.11</m:t>
                          </m:r>
                        </m:den>
                      </m:f>
                      <m:r>
                        <a:rPr lang="en-US" sz="2800" b="0" i="1" smtClean="0">
                          <a:latin typeface="Cambria Math" panose="02040503050406030204" pitchFamily="18" charset="0"/>
                        </a:rPr>
                        <m:t>=1.82</m:t>
                      </m:r>
                    </m:oMath>
                  </m:oMathPara>
                </a14:m>
                <a:endParaRPr lang="en-US" dirty="0"/>
              </a:p>
            </p:txBody>
          </p:sp>
        </mc:Choice>
        <mc:Fallback xmlns="">
          <p:sp>
            <p:nvSpPr>
              <p:cNvPr id="4" name="TextBox 3">
                <a:extLst>
                  <a:ext uri="{FF2B5EF4-FFF2-40B4-BE49-F238E27FC236}">
                    <a16:creationId xmlns:a16="http://schemas.microsoft.com/office/drawing/2014/main" id="{26582A9C-31C8-F189-3D75-1578225E1C08}"/>
                  </a:ext>
                </a:extLst>
              </p:cNvPr>
              <p:cNvSpPr txBox="1">
                <a:spLocks noRot="1" noChangeAspect="1" noMove="1" noResize="1" noEditPoints="1" noAdjustHandles="1" noChangeArrowheads="1" noChangeShapeType="1" noTextEdit="1"/>
              </p:cNvSpPr>
              <p:nvPr/>
            </p:nvSpPr>
            <p:spPr>
              <a:xfrm>
                <a:off x="6323852" y="5419139"/>
                <a:ext cx="3577839" cy="809452"/>
              </a:xfrm>
              <a:prstGeom prst="rect">
                <a:avLst/>
              </a:prstGeom>
              <a:blipFill>
                <a:blip r:embed="rId5"/>
                <a:stretch>
                  <a:fillRect l="-1413" t="-9231" r="-1767" b="-13846"/>
                </a:stretch>
              </a:blipFill>
            </p:spPr>
            <p:txBody>
              <a:bodyPr/>
              <a:lstStyle/>
              <a:p>
                <a:r>
                  <a:rPr lang="en-US">
                    <a:noFill/>
                  </a:rPr>
                  <a:t> </a:t>
                </a:r>
              </a:p>
            </p:txBody>
          </p:sp>
        </mc:Fallback>
      </mc:AlternateContent>
      <p:pic>
        <p:nvPicPr>
          <p:cNvPr id="6146" name="Picture 2" descr="Positive-z-table">
            <a:extLst>
              <a:ext uri="{FF2B5EF4-FFF2-40B4-BE49-F238E27FC236}">
                <a16:creationId xmlns:a16="http://schemas.microsoft.com/office/drawing/2014/main" id="{A298CB25-4458-0A72-5198-2669AE2E49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45848"/>
          <a:stretch/>
        </p:blipFill>
        <p:spPr bwMode="auto">
          <a:xfrm>
            <a:off x="255588" y="968820"/>
            <a:ext cx="8798329" cy="5276272"/>
          </a:xfrm>
          <a:prstGeom prst="rect">
            <a:avLst/>
          </a:prstGeom>
          <a:noFill/>
          <a:extLst>
            <a:ext uri="{909E8E84-426E-40DD-AFC4-6F175D3DCCD1}">
              <a14:hiddenFill xmlns:a14="http://schemas.microsoft.com/office/drawing/2010/main">
                <a:solidFill>
                  <a:srgbClr val="FFFFFF"/>
                </a:solidFill>
              </a14:hiddenFill>
            </a:ext>
          </a:extLst>
        </p:spPr>
      </p:pic>
      <p:sp>
        <p:nvSpPr>
          <p:cNvPr id="6" name="Frame 5">
            <a:extLst>
              <a:ext uri="{FF2B5EF4-FFF2-40B4-BE49-F238E27FC236}">
                <a16:creationId xmlns:a16="http://schemas.microsoft.com/office/drawing/2014/main" id="{B1085959-8529-970A-FEE1-BFB9D7D82E4A}"/>
              </a:ext>
            </a:extLst>
          </p:cNvPr>
          <p:cNvSpPr/>
          <p:nvPr/>
        </p:nvSpPr>
        <p:spPr>
          <a:xfrm>
            <a:off x="255588" y="5428346"/>
            <a:ext cx="8798329" cy="221351"/>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FE73FBA3-8D8E-5B66-FD91-E3B6A5A3B3CA}"/>
              </a:ext>
            </a:extLst>
          </p:cNvPr>
          <p:cNvSpPr/>
          <p:nvPr/>
        </p:nvSpPr>
        <p:spPr>
          <a:xfrm>
            <a:off x="2714171" y="1031987"/>
            <a:ext cx="754743" cy="5375892"/>
          </a:xfrm>
          <a:prstGeom prst="frame">
            <a:avLst>
              <a:gd name="adj1" fmla="val 6731"/>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FA4618FA-7033-B819-E132-E0D2C2810E5B}"/>
              </a:ext>
            </a:extLst>
          </p:cNvPr>
          <p:cNvSpPr txBox="1"/>
          <p:nvPr/>
        </p:nvSpPr>
        <p:spPr>
          <a:xfrm>
            <a:off x="255588" y="6360049"/>
            <a:ext cx="6096000" cy="461665"/>
          </a:xfrm>
          <a:prstGeom prst="rect">
            <a:avLst/>
          </a:prstGeom>
          <a:noFill/>
        </p:spPr>
        <p:txBody>
          <a:bodyPr wrap="square">
            <a:spAutoFit/>
          </a:bodyPr>
          <a:lstStyle/>
          <a:p>
            <a:r>
              <a:rPr lang="en-US" sz="2400" dirty="0"/>
              <a:t>https://</a:t>
            </a:r>
            <a:r>
              <a:rPr lang="en-US" sz="2400" dirty="0" err="1"/>
              <a:t>www.ztable.net</a:t>
            </a:r>
            <a:r>
              <a:rPr lang="en-US" sz="2400" dirty="0"/>
              <a:t>/#</a:t>
            </a:r>
            <a:r>
              <a:rPr lang="en-US" sz="2400" dirty="0" err="1"/>
              <a:t>google_vignette</a:t>
            </a:r>
            <a:endParaRPr lang="en-US" sz="2400" dirty="0"/>
          </a:p>
        </p:txBody>
      </p:sp>
    </p:spTree>
    <p:extLst>
      <p:ext uri="{BB962C8B-B14F-4D97-AF65-F5344CB8AC3E}">
        <p14:creationId xmlns:p14="http://schemas.microsoft.com/office/powerpoint/2010/main" val="2241608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have more than 36.2 ounces of ketchup?</a:t>
            </a:r>
            <a:endParaRPr sz="1800" b="1" dirty="0">
              <a:solidFill>
                <a:schemeClr val="accent1"/>
              </a:solidFill>
            </a:endParaRPr>
          </a:p>
        </p:txBody>
      </p:sp>
      <p:sp>
        <p:nvSpPr>
          <p:cNvPr id="3" name="TextBox 2">
            <a:extLst>
              <a:ext uri="{FF2B5EF4-FFF2-40B4-BE49-F238E27FC236}">
                <a16:creationId xmlns:a16="http://schemas.microsoft.com/office/drawing/2014/main" id="{EE3D1CD7-4955-437C-A704-2D71365438DC}"/>
              </a:ext>
            </a:extLst>
          </p:cNvPr>
          <p:cNvSpPr txBox="1"/>
          <p:nvPr/>
        </p:nvSpPr>
        <p:spPr>
          <a:xfrm>
            <a:off x="3143108" y="3819303"/>
            <a:ext cx="5976316" cy="1015663"/>
          </a:xfrm>
          <a:prstGeom prst="rect">
            <a:avLst/>
          </a:prstGeom>
          <a:noFill/>
        </p:spPr>
        <p:txBody>
          <a:bodyPr wrap="none" rtlCol="0">
            <a:spAutoFit/>
          </a:bodyPr>
          <a:lstStyle/>
          <a:p>
            <a:r>
              <a:rPr lang="en-US" sz="2000" dirty="0"/>
              <a:t>96.6% of bottles have less than 36.2 oz of ketchup</a:t>
            </a:r>
          </a:p>
          <a:p>
            <a:r>
              <a:rPr lang="en-US" sz="2000" dirty="0">
                <a:sym typeface="Wingdings" pitchFamily="2" charset="2"/>
              </a:rPr>
              <a:t> </a:t>
            </a:r>
          </a:p>
          <a:p>
            <a:r>
              <a:rPr lang="en-US" sz="2000" dirty="0">
                <a:sym typeface="Wingdings" pitchFamily="2" charset="2"/>
              </a:rPr>
              <a:t>??% of bottles have </a:t>
            </a:r>
            <a:r>
              <a:rPr lang="en-US" sz="2000" b="1" dirty="0">
                <a:sym typeface="Wingdings" pitchFamily="2" charset="2"/>
              </a:rPr>
              <a:t>more than</a:t>
            </a:r>
            <a:r>
              <a:rPr lang="en-US" sz="2000" dirty="0">
                <a:sym typeface="Wingdings" pitchFamily="2" charset="2"/>
              </a:rPr>
              <a:t> </a:t>
            </a:r>
            <a:r>
              <a:rPr lang="en-US" sz="2000" dirty="0"/>
              <a:t>36.2 oz of ketchup</a:t>
            </a:r>
          </a:p>
        </p:txBody>
      </p:sp>
    </p:spTree>
    <p:extLst>
      <p:ext uri="{BB962C8B-B14F-4D97-AF65-F5344CB8AC3E}">
        <p14:creationId xmlns:p14="http://schemas.microsoft.com/office/powerpoint/2010/main" val="2616443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have more than 36.2 ounces of ketchup?</a:t>
            </a:r>
            <a:endParaRPr sz="1800" b="1" dirty="0">
              <a:solidFill>
                <a:schemeClr val="accent1"/>
              </a:solidFill>
            </a:endParaRPr>
          </a:p>
        </p:txBody>
      </p:sp>
      <p:sp>
        <p:nvSpPr>
          <p:cNvPr id="3" name="TextBox 2">
            <a:extLst>
              <a:ext uri="{FF2B5EF4-FFF2-40B4-BE49-F238E27FC236}">
                <a16:creationId xmlns:a16="http://schemas.microsoft.com/office/drawing/2014/main" id="{EE3D1CD7-4955-437C-A704-2D71365438DC}"/>
              </a:ext>
            </a:extLst>
          </p:cNvPr>
          <p:cNvSpPr txBox="1"/>
          <p:nvPr/>
        </p:nvSpPr>
        <p:spPr>
          <a:xfrm>
            <a:off x="3143108" y="3819303"/>
            <a:ext cx="5976316" cy="1015663"/>
          </a:xfrm>
          <a:prstGeom prst="rect">
            <a:avLst/>
          </a:prstGeom>
          <a:noFill/>
        </p:spPr>
        <p:txBody>
          <a:bodyPr wrap="none" rtlCol="0">
            <a:spAutoFit/>
          </a:bodyPr>
          <a:lstStyle/>
          <a:p>
            <a:r>
              <a:rPr lang="en-US" sz="2000" dirty="0"/>
              <a:t>96.6% of bottles have less than 36.2 oz of ketchup</a:t>
            </a:r>
          </a:p>
          <a:p>
            <a:r>
              <a:rPr lang="en-US" sz="2000" dirty="0">
                <a:sym typeface="Wingdings" pitchFamily="2" charset="2"/>
              </a:rPr>
              <a:t> </a:t>
            </a:r>
          </a:p>
          <a:p>
            <a:r>
              <a:rPr lang="en-US" sz="2000" dirty="0">
                <a:sym typeface="Wingdings" pitchFamily="2" charset="2"/>
              </a:rPr>
              <a:t>3.4% of bottles have </a:t>
            </a:r>
            <a:r>
              <a:rPr lang="en-US" sz="2000" b="1" dirty="0">
                <a:sym typeface="Wingdings" pitchFamily="2" charset="2"/>
              </a:rPr>
              <a:t>more than</a:t>
            </a:r>
            <a:r>
              <a:rPr lang="en-US" sz="2000" dirty="0">
                <a:sym typeface="Wingdings" pitchFamily="2" charset="2"/>
              </a:rPr>
              <a:t> </a:t>
            </a:r>
            <a:r>
              <a:rPr lang="en-US" sz="2000" dirty="0"/>
              <a:t>36.2 oz of ketchup</a:t>
            </a:r>
          </a:p>
        </p:txBody>
      </p:sp>
    </p:spTree>
    <p:extLst>
      <p:ext uri="{BB962C8B-B14F-4D97-AF65-F5344CB8AC3E}">
        <p14:creationId xmlns:p14="http://schemas.microsoft.com/office/powerpoint/2010/main" val="1297553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pass inspection?</a:t>
            </a:r>
            <a:endParaRPr sz="1800" b="1" dirty="0">
              <a:solidFill>
                <a:schemeClr val="accent1"/>
              </a:solidFill>
            </a:endParaRPr>
          </a:p>
        </p:txBody>
      </p:sp>
    </p:spTree>
    <p:extLst>
      <p:ext uri="{BB962C8B-B14F-4D97-AF65-F5344CB8AC3E}">
        <p14:creationId xmlns:p14="http://schemas.microsoft.com/office/powerpoint/2010/main" val="1613059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pass inspection?</a:t>
            </a:r>
            <a:endParaRPr sz="1800" b="1" dirty="0">
              <a:solidFill>
                <a:schemeClr val="accent1"/>
              </a:solidFill>
            </a:endParaRPr>
          </a:p>
        </p:txBody>
      </p:sp>
      <p:sp>
        <p:nvSpPr>
          <p:cNvPr id="3" name="TextBox 2">
            <a:extLst>
              <a:ext uri="{FF2B5EF4-FFF2-40B4-BE49-F238E27FC236}">
                <a16:creationId xmlns:a16="http://schemas.microsoft.com/office/drawing/2014/main" id="{EE3D1CD7-4955-437C-A704-2D71365438DC}"/>
              </a:ext>
            </a:extLst>
          </p:cNvPr>
          <p:cNvSpPr txBox="1"/>
          <p:nvPr/>
        </p:nvSpPr>
        <p:spPr>
          <a:xfrm>
            <a:off x="703943" y="3429000"/>
            <a:ext cx="5976316" cy="1631216"/>
          </a:xfrm>
          <a:prstGeom prst="rect">
            <a:avLst/>
          </a:prstGeom>
          <a:noFill/>
        </p:spPr>
        <p:txBody>
          <a:bodyPr wrap="none" rtlCol="0">
            <a:spAutoFit/>
          </a:bodyPr>
          <a:lstStyle/>
          <a:p>
            <a:r>
              <a:rPr lang="en-US" sz="2000" dirty="0"/>
              <a:t>We know:</a:t>
            </a:r>
          </a:p>
          <a:p>
            <a:endParaRPr lang="en-US" sz="2000" dirty="0"/>
          </a:p>
          <a:p>
            <a:r>
              <a:rPr lang="en-US" sz="2000" dirty="0"/>
              <a:t>3.4% of bottles have </a:t>
            </a:r>
            <a:r>
              <a:rPr lang="en-US" sz="2000" b="1" dirty="0"/>
              <a:t>less than </a:t>
            </a:r>
            <a:r>
              <a:rPr lang="en-US" sz="2000" dirty="0"/>
              <a:t>35.8 oz of ketchup</a:t>
            </a:r>
          </a:p>
          <a:p>
            <a:r>
              <a:rPr lang="en-US" sz="2000" dirty="0">
                <a:sym typeface="Wingdings" pitchFamily="2" charset="2"/>
              </a:rPr>
              <a:t> </a:t>
            </a:r>
          </a:p>
          <a:p>
            <a:r>
              <a:rPr lang="en-US" sz="2000" dirty="0">
                <a:sym typeface="Wingdings" pitchFamily="2" charset="2"/>
              </a:rPr>
              <a:t>3.4% of bottles have </a:t>
            </a:r>
            <a:r>
              <a:rPr lang="en-US" sz="2000" b="1" dirty="0">
                <a:sym typeface="Wingdings" pitchFamily="2" charset="2"/>
              </a:rPr>
              <a:t>more than</a:t>
            </a:r>
            <a:r>
              <a:rPr lang="en-US" sz="2000" dirty="0">
                <a:sym typeface="Wingdings" pitchFamily="2" charset="2"/>
              </a:rPr>
              <a:t> </a:t>
            </a:r>
            <a:r>
              <a:rPr lang="en-US" sz="2000" dirty="0"/>
              <a:t>36.2 oz of ketchup</a:t>
            </a:r>
          </a:p>
        </p:txBody>
      </p:sp>
      <p:sp>
        <p:nvSpPr>
          <p:cNvPr id="2" name="Rounded Rectangular Callout 1">
            <a:extLst>
              <a:ext uri="{FF2B5EF4-FFF2-40B4-BE49-F238E27FC236}">
                <a16:creationId xmlns:a16="http://schemas.microsoft.com/office/drawing/2014/main" id="{552B2E53-C8E0-8198-C8E4-721A00780347}"/>
              </a:ext>
            </a:extLst>
          </p:cNvPr>
          <p:cNvSpPr/>
          <p:nvPr/>
        </p:nvSpPr>
        <p:spPr>
          <a:xfrm>
            <a:off x="6502400" y="3340332"/>
            <a:ext cx="1799771" cy="752697"/>
          </a:xfrm>
          <a:prstGeom prst="wedgeRoundRectCallout">
            <a:avLst>
              <a:gd name="adj1" fmla="val -143373"/>
              <a:gd name="adj2" fmla="val 4853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Lower cut off</a:t>
            </a:r>
          </a:p>
        </p:txBody>
      </p:sp>
      <p:sp>
        <p:nvSpPr>
          <p:cNvPr id="4" name="Rounded Rectangular Callout 3">
            <a:extLst>
              <a:ext uri="{FF2B5EF4-FFF2-40B4-BE49-F238E27FC236}">
                <a16:creationId xmlns:a16="http://schemas.microsoft.com/office/drawing/2014/main" id="{1AB54F15-F9BA-3F88-F17A-3F2F652B7F67}"/>
              </a:ext>
            </a:extLst>
          </p:cNvPr>
          <p:cNvSpPr/>
          <p:nvPr/>
        </p:nvSpPr>
        <p:spPr>
          <a:xfrm>
            <a:off x="6502400" y="5048832"/>
            <a:ext cx="1799771" cy="752697"/>
          </a:xfrm>
          <a:prstGeom prst="wedgeRoundRectCallout">
            <a:avLst>
              <a:gd name="adj1" fmla="val -132889"/>
              <a:gd name="adj2" fmla="val -55591"/>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Upper cut off</a:t>
            </a:r>
          </a:p>
        </p:txBody>
      </p:sp>
    </p:spTree>
    <p:extLst>
      <p:ext uri="{BB962C8B-B14F-4D97-AF65-F5344CB8AC3E}">
        <p14:creationId xmlns:p14="http://schemas.microsoft.com/office/powerpoint/2010/main" val="40740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pass inspection?</a:t>
            </a:r>
            <a:endParaRPr sz="1800" b="1" dirty="0">
              <a:solidFill>
                <a:schemeClr val="accent1"/>
              </a:solidFill>
            </a:endParaRPr>
          </a:p>
        </p:txBody>
      </p:sp>
      <p:sp>
        <p:nvSpPr>
          <p:cNvPr id="3" name="TextBox 2">
            <a:extLst>
              <a:ext uri="{FF2B5EF4-FFF2-40B4-BE49-F238E27FC236}">
                <a16:creationId xmlns:a16="http://schemas.microsoft.com/office/drawing/2014/main" id="{EE3D1CD7-4955-437C-A704-2D71365438DC}"/>
              </a:ext>
            </a:extLst>
          </p:cNvPr>
          <p:cNvSpPr txBox="1"/>
          <p:nvPr/>
        </p:nvSpPr>
        <p:spPr>
          <a:xfrm>
            <a:off x="703943" y="3429000"/>
            <a:ext cx="5976316" cy="2862322"/>
          </a:xfrm>
          <a:prstGeom prst="rect">
            <a:avLst/>
          </a:prstGeom>
          <a:noFill/>
        </p:spPr>
        <p:txBody>
          <a:bodyPr wrap="none" rtlCol="0">
            <a:spAutoFit/>
          </a:bodyPr>
          <a:lstStyle/>
          <a:p>
            <a:r>
              <a:rPr lang="en-US" sz="2000" dirty="0"/>
              <a:t>We know:</a:t>
            </a:r>
          </a:p>
          <a:p>
            <a:endParaRPr lang="en-US" sz="2000" dirty="0"/>
          </a:p>
          <a:p>
            <a:r>
              <a:rPr lang="en-US" sz="2000" dirty="0"/>
              <a:t>3.4% of bottles have </a:t>
            </a:r>
            <a:r>
              <a:rPr lang="en-US" sz="2000" b="1" dirty="0"/>
              <a:t>less than </a:t>
            </a:r>
            <a:r>
              <a:rPr lang="en-US" sz="2000" dirty="0"/>
              <a:t>35.8 oz of ketchup</a:t>
            </a:r>
          </a:p>
          <a:p>
            <a:r>
              <a:rPr lang="en-US" sz="2000" dirty="0">
                <a:sym typeface="Wingdings" pitchFamily="2" charset="2"/>
              </a:rPr>
              <a:t> </a:t>
            </a:r>
          </a:p>
          <a:p>
            <a:r>
              <a:rPr lang="en-US" sz="2000" dirty="0">
                <a:sym typeface="Wingdings" pitchFamily="2" charset="2"/>
              </a:rPr>
              <a:t>3.4% of bottles have </a:t>
            </a:r>
            <a:r>
              <a:rPr lang="en-US" sz="2000" b="1" dirty="0">
                <a:sym typeface="Wingdings" pitchFamily="2" charset="2"/>
              </a:rPr>
              <a:t>more than</a:t>
            </a:r>
            <a:r>
              <a:rPr lang="en-US" sz="2000" dirty="0">
                <a:sym typeface="Wingdings" pitchFamily="2" charset="2"/>
              </a:rPr>
              <a:t> </a:t>
            </a:r>
            <a:r>
              <a:rPr lang="en-US" sz="2000" dirty="0"/>
              <a:t>36.2 oz of ketchup</a:t>
            </a:r>
          </a:p>
          <a:p>
            <a:endParaRPr lang="en-US" sz="2000" dirty="0"/>
          </a:p>
          <a:p>
            <a:r>
              <a:rPr lang="en-US" sz="2000" dirty="0"/>
              <a:t>So 6.8% of bottles </a:t>
            </a:r>
            <a:r>
              <a:rPr lang="en-US" sz="2000" b="1" dirty="0"/>
              <a:t>fail inspection </a:t>
            </a:r>
            <a:r>
              <a:rPr lang="en-US" sz="2000" dirty="0"/>
              <a:t>and </a:t>
            </a:r>
          </a:p>
          <a:p>
            <a:endParaRPr lang="en-US" sz="2000" dirty="0"/>
          </a:p>
          <a:p>
            <a:r>
              <a:rPr lang="en-US" sz="2000" dirty="0"/>
              <a:t>93.2% of bottles </a:t>
            </a:r>
            <a:r>
              <a:rPr lang="en-US" sz="2000" b="1" dirty="0"/>
              <a:t>pass inspection </a:t>
            </a:r>
          </a:p>
        </p:txBody>
      </p:sp>
      <p:sp>
        <p:nvSpPr>
          <p:cNvPr id="2" name="Rounded Rectangular Callout 1">
            <a:extLst>
              <a:ext uri="{FF2B5EF4-FFF2-40B4-BE49-F238E27FC236}">
                <a16:creationId xmlns:a16="http://schemas.microsoft.com/office/drawing/2014/main" id="{FC61B5C4-297D-1D5B-D0D6-8F60FB01142A}"/>
              </a:ext>
            </a:extLst>
          </p:cNvPr>
          <p:cNvSpPr/>
          <p:nvPr/>
        </p:nvSpPr>
        <p:spPr>
          <a:xfrm>
            <a:off x="6502400" y="3340332"/>
            <a:ext cx="1799771" cy="752697"/>
          </a:xfrm>
          <a:prstGeom prst="wedgeRoundRectCallout">
            <a:avLst>
              <a:gd name="adj1" fmla="val -143373"/>
              <a:gd name="adj2" fmla="val 4853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Lower cut off</a:t>
            </a:r>
          </a:p>
        </p:txBody>
      </p:sp>
      <p:sp>
        <p:nvSpPr>
          <p:cNvPr id="4" name="Rounded Rectangular Callout 3">
            <a:extLst>
              <a:ext uri="{FF2B5EF4-FFF2-40B4-BE49-F238E27FC236}">
                <a16:creationId xmlns:a16="http://schemas.microsoft.com/office/drawing/2014/main" id="{179FEBA2-EF3C-73A4-AE7E-97A823046B6B}"/>
              </a:ext>
            </a:extLst>
          </p:cNvPr>
          <p:cNvSpPr/>
          <p:nvPr/>
        </p:nvSpPr>
        <p:spPr>
          <a:xfrm>
            <a:off x="6502400" y="5048832"/>
            <a:ext cx="1799771" cy="752697"/>
          </a:xfrm>
          <a:prstGeom prst="wedgeRoundRectCallout">
            <a:avLst>
              <a:gd name="adj1" fmla="val -132889"/>
              <a:gd name="adj2" fmla="val -55591"/>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Upper cut off</a:t>
            </a:r>
          </a:p>
        </p:txBody>
      </p:sp>
    </p:spTree>
    <p:extLst>
      <p:ext uri="{BB962C8B-B14F-4D97-AF65-F5344CB8AC3E}">
        <p14:creationId xmlns:p14="http://schemas.microsoft.com/office/powerpoint/2010/main" val="952320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Quality control</a:t>
            </a:r>
            <a:endParaRPr>
              <a:solidFill>
                <a:schemeClr val="accent1"/>
              </a:solidFill>
            </a:endParaRPr>
          </a:p>
        </p:txBody>
      </p:sp>
      <p:sp>
        <p:nvSpPr>
          <p:cNvPr id="166" name="Google Shape;166;p33"/>
          <p:cNvSpPr txBox="1">
            <a:spLocks noGrp="1"/>
          </p:cNvSpPr>
          <p:nvPr>
            <p:ph type="body" idx="1"/>
          </p:nvPr>
        </p:nvSpPr>
        <p:spPr>
          <a:xfrm flipH="1">
            <a:off x="1981200" y="1305775"/>
            <a:ext cx="8229600" cy="47658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800" dirty="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a:t>
            </a:r>
            <a:r>
              <a:rPr lang="en" sz="1800" b="1" dirty="0">
                <a:solidFill>
                  <a:schemeClr val="accent1"/>
                </a:solidFill>
              </a:rPr>
              <a:t>What percent of bottles pass inspection?</a:t>
            </a:r>
            <a:endParaRPr sz="1800" b="1" dirty="0">
              <a:solidFill>
                <a:schemeClr val="accent1"/>
              </a:solidFill>
            </a:endParaRPr>
          </a:p>
        </p:txBody>
      </p:sp>
      <p:sp>
        <p:nvSpPr>
          <p:cNvPr id="3" name="TextBox 2">
            <a:extLst>
              <a:ext uri="{FF2B5EF4-FFF2-40B4-BE49-F238E27FC236}">
                <a16:creationId xmlns:a16="http://schemas.microsoft.com/office/drawing/2014/main" id="{EE3D1CD7-4955-437C-A704-2D71365438DC}"/>
              </a:ext>
            </a:extLst>
          </p:cNvPr>
          <p:cNvSpPr txBox="1"/>
          <p:nvPr/>
        </p:nvSpPr>
        <p:spPr>
          <a:xfrm>
            <a:off x="703943" y="3429000"/>
            <a:ext cx="5976316" cy="2862322"/>
          </a:xfrm>
          <a:prstGeom prst="rect">
            <a:avLst/>
          </a:prstGeom>
          <a:noFill/>
        </p:spPr>
        <p:txBody>
          <a:bodyPr wrap="none" rtlCol="0">
            <a:spAutoFit/>
          </a:bodyPr>
          <a:lstStyle/>
          <a:p>
            <a:r>
              <a:rPr lang="en-US" sz="2000" dirty="0"/>
              <a:t>We know:</a:t>
            </a:r>
          </a:p>
          <a:p>
            <a:endParaRPr lang="en-US" sz="2000" dirty="0"/>
          </a:p>
          <a:p>
            <a:r>
              <a:rPr lang="en-US" sz="2000" dirty="0"/>
              <a:t>3.4% of bottles have </a:t>
            </a:r>
            <a:r>
              <a:rPr lang="en-US" sz="2000" b="1" dirty="0"/>
              <a:t>less than </a:t>
            </a:r>
            <a:r>
              <a:rPr lang="en-US" sz="2000" dirty="0"/>
              <a:t>35.8 oz of ketchup</a:t>
            </a:r>
          </a:p>
          <a:p>
            <a:r>
              <a:rPr lang="en-US" sz="2000" dirty="0">
                <a:sym typeface="Wingdings" pitchFamily="2" charset="2"/>
              </a:rPr>
              <a:t> </a:t>
            </a:r>
          </a:p>
          <a:p>
            <a:r>
              <a:rPr lang="en-US" sz="2000" dirty="0">
                <a:sym typeface="Wingdings" pitchFamily="2" charset="2"/>
              </a:rPr>
              <a:t>3.4% of bottles have </a:t>
            </a:r>
            <a:r>
              <a:rPr lang="en-US" sz="2000" b="1" dirty="0">
                <a:sym typeface="Wingdings" pitchFamily="2" charset="2"/>
              </a:rPr>
              <a:t>more than</a:t>
            </a:r>
            <a:r>
              <a:rPr lang="en-US" sz="2000" dirty="0">
                <a:sym typeface="Wingdings" pitchFamily="2" charset="2"/>
              </a:rPr>
              <a:t> </a:t>
            </a:r>
            <a:r>
              <a:rPr lang="en-US" sz="2000" dirty="0"/>
              <a:t>36.2 oz of ketchup</a:t>
            </a:r>
          </a:p>
          <a:p>
            <a:endParaRPr lang="en-US" sz="2000" dirty="0"/>
          </a:p>
          <a:p>
            <a:r>
              <a:rPr lang="en-US" sz="2000" dirty="0"/>
              <a:t>So 6.8% of bottles </a:t>
            </a:r>
            <a:r>
              <a:rPr lang="en-US" sz="2000" b="1" dirty="0"/>
              <a:t>fail inspection </a:t>
            </a:r>
            <a:r>
              <a:rPr lang="en-US" sz="2000" dirty="0"/>
              <a:t>and </a:t>
            </a:r>
          </a:p>
          <a:p>
            <a:endParaRPr lang="en-US" sz="2000" dirty="0"/>
          </a:p>
          <a:p>
            <a:r>
              <a:rPr lang="en-US" sz="2000" dirty="0"/>
              <a:t>93.2% of bottles </a:t>
            </a:r>
            <a:r>
              <a:rPr lang="en-US" sz="2000" b="1" dirty="0"/>
              <a:t>pass inspection </a:t>
            </a:r>
          </a:p>
        </p:txBody>
      </p:sp>
    </p:spTree>
    <p:extLst>
      <p:ext uri="{BB962C8B-B14F-4D97-AF65-F5344CB8AC3E}">
        <p14:creationId xmlns:p14="http://schemas.microsoft.com/office/powerpoint/2010/main" val="1241359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1" name="Google Shape;251;p43"/>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Body temperatures of healthy humans are distributed nearly normally with mean 98.2</a:t>
            </a:r>
            <a:r>
              <a:rPr lang="en" sz="2000" baseline="30000" dirty="0">
                <a:solidFill>
                  <a:schemeClr val="accent1"/>
                </a:solidFill>
              </a:rPr>
              <a:t>o</a:t>
            </a:r>
            <a:r>
              <a:rPr lang="en" sz="2000" dirty="0">
                <a:solidFill>
                  <a:schemeClr val="accent1"/>
                </a:solidFill>
              </a:rPr>
              <a:t>F and standard deviation 0.73</a:t>
            </a:r>
            <a:r>
              <a:rPr lang="en" sz="2000" baseline="30000" dirty="0">
                <a:solidFill>
                  <a:schemeClr val="accent1"/>
                </a:solidFill>
              </a:rPr>
              <a:t>o</a:t>
            </a:r>
            <a:r>
              <a:rPr lang="en" sz="2000" dirty="0">
                <a:solidFill>
                  <a:schemeClr val="accent1"/>
                </a:solidFill>
              </a:rPr>
              <a:t>F. </a:t>
            </a:r>
            <a:r>
              <a:rPr lang="en" sz="2000" b="1" dirty="0">
                <a:solidFill>
                  <a:schemeClr val="accent1"/>
                </a:solidFill>
              </a:rPr>
              <a:t>What is the cutoff for the lowest 3% of human body temperatures?</a:t>
            </a:r>
            <a:endParaRPr sz="2000" b="1" dirty="0">
              <a:solidFill>
                <a:schemeClr val="accent1"/>
              </a:solidFill>
            </a:endParaRPr>
          </a:p>
          <a:p>
            <a:pPr marL="0" indent="0">
              <a:lnSpc>
                <a:spcPct val="115000"/>
              </a:lnSpc>
              <a:spcBef>
                <a:spcPts val="0"/>
              </a:spcBef>
              <a:buNone/>
            </a:pPr>
            <a:endParaRPr sz="2000" dirty="0">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Body temperatures of healthy humans are distributed nearly normally with mean 98.2</a:t>
            </a:r>
            <a:r>
              <a:rPr lang="en" sz="2000" baseline="30000" dirty="0">
                <a:solidFill>
                  <a:schemeClr val="accent1"/>
                </a:solidFill>
              </a:rPr>
              <a:t>o</a:t>
            </a:r>
            <a:r>
              <a:rPr lang="en" sz="2000" dirty="0">
                <a:solidFill>
                  <a:schemeClr val="accent1"/>
                </a:solidFill>
              </a:rPr>
              <a:t>F and standard deviation 0.73</a:t>
            </a:r>
            <a:r>
              <a:rPr lang="en" sz="2000" baseline="30000" dirty="0">
                <a:solidFill>
                  <a:schemeClr val="accent1"/>
                </a:solidFill>
              </a:rPr>
              <a:t>o</a:t>
            </a:r>
            <a:r>
              <a:rPr lang="en" sz="2000" dirty="0">
                <a:solidFill>
                  <a:schemeClr val="accent1"/>
                </a:solidFill>
              </a:rPr>
              <a:t>F. </a:t>
            </a:r>
            <a:r>
              <a:rPr lang="en" sz="2000" b="1" dirty="0">
                <a:solidFill>
                  <a:schemeClr val="accent1"/>
                </a:solidFill>
              </a:rPr>
              <a:t>What is the cutoff for the lowest 3% of human body temperatures?</a:t>
            </a:r>
            <a:endParaRPr sz="2000" b="1" dirty="0">
              <a:solidFill>
                <a:schemeClr val="accent1"/>
              </a:solidFill>
            </a:endParaRPr>
          </a:p>
          <a:p>
            <a:pPr marL="0" indent="0">
              <a:lnSpc>
                <a:spcPct val="115000"/>
              </a:lnSpc>
              <a:spcBef>
                <a:spcPts val="0"/>
              </a:spcBef>
              <a:buNone/>
            </a:pPr>
            <a:endParaRPr sz="2000" dirty="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858795" y="2426765"/>
            <a:ext cx="3480975" cy="2421006"/>
          </a:xfrm>
          <a:prstGeom prst="rect">
            <a:avLst/>
          </a:prstGeom>
          <a:noFill/>
          <a:ln>
            <a:noFill/>
          </a:ln>
        </p:spPr>
      </p:pic>
      <p:sp>
        <p:nvSpPr>
          <p:cNvPr id="2" name="Frame 1">
            <a:extLst>
              <a:ext uri="{FF2B5EF4-FFF2-40B4-BE49-F238E27FC236}">
                <a16:creationId xmlns:a16="http://schemas.microsoft.com/office/drawing/2014/main" id="{C57A9455-DB4D-4774-ABB2-4169E4026FB1}"/>
              </a:ext>
            </a:extLst>
          </p:cNvPr>
          <p:cNvSpPr/>
          <p:nvPr/>
        </p:nvSpPr>
        <p:spPr>
          <a:xfrm>
            <a:off x="1335314" y="4281714"/>
            <a:ext cx="580571" cy="493486"/>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9821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Body temperatures of healthy humans are distributed nearly normally with mean 98.2</a:t>
            </a:r>
            <a:r>
              <a:rPr lang="en" sz="2000" baseline="30000" dirty="0">
                <a:solidFill>
                  <a:schemeClr val="accent1"/>
                </a:solidFill>
              </a:rPr>
              <a:t>o</a:t>
            </a:r>
            <a:r>
              <a:rPr lang="en" sz="2000" dirty="0">
                <a:solidFill>
                  <a:schemeClr val="accent1"/>
                </a:solidFill>
              </a:rPr>
              <a:t>F and standard deviation 0.73</a:t>
            </a:r>
            <a:r>
              <a:rPr lang="en" sz="2000" baseline="30000" dirty="0">
                <a:solidFill>
                  <a:schemeClr val="accent1"/>
                </a:solidFill>
              </a:rPr>
              <a:t>o</a:t>
            </a:r>
            <a:r>
              <a:rPr lang="en" sz="2000" dirty="0">
                <a:solidFill>
                  <a:schemeClr val="accent1"/>
                </a:solidFill>
              </a:rPr>
              <a:t>F. </a:t>
            </a:r>
            <a:r>
              <a:rPr lang="en" sz="2000" b="1" dirty="0">
                <a:solidFill>
                  <a:schemeClr val="accent1"/>
                </a:solidFill>
              </a:rPr>
              <a:t>What is the cutoff for the lowest 3% of human body temperatures?</a:t>
            </a:r>
            <a:endParaRPr sz="2000" b="1" dirty="0">
              <a:solidFill>
                <a:schemeClr val="accent1"/>
              </a:solidFill>
            </a:endParaRPr>
          </a:p>
          <a:p>
            <a:pPr marL="0" indent="0">
              <a:lnSpc>
                <a:spcPct val="115000"/>
              </a:lnSpc>
              <a:spcBef>
                <a:spcPts val="0"/>
              </a:spcBef>
              <a:buNone/>
            </a:pPr>
            <a:endParaRPr sz="2000" dirty="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858795" y="2426765"/>
            <a:ext cx="3480975" cy="2421006"/>
          </a:xfrm>
          <a:prstGeom prst="rect">
            <a:avLst/>
          </a:prstGeom>
          <a:noFill/>
          <a:ln>
            <a:noFill/>
          </a:ln>
        </p:spPr>
      </p:pic>
      <p:sp>
        <p:nvSpPr>
          <p:cNvPr id="2" name="Frame 1">
            <a:extLst>
              <a:ext uri="{FF2B5EF4-FFF2-40B4-BE49-F238E27FC236}">
                <a16:creationId xmlns:a16="http://schemas.microsoft.com/office/drawing/2014/main" id="{C57A9455-DB4D-4774-ABB2-4169E4026FB1}"/>
              </a:ext>
            </a:extLst>
          </p:cNvPr>
          <p:cNvSpPr/>
          <p:nvPr/>
        </p:nvSpPr>
        <p:spPr>
          <a:xfrm>
            <a:off x="1335314" y="4281714"/>
            <a:ext cx="580571" cy="493486"/>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FA3FD6AD-7789-B177-7AFE-EDAD856DC00B}"/>
              </a:ext>
            </a:extLst>
          </p:cNvPr>
          <p:cNvSpPr txBox="1"/>
          <p:nvPr/>
        </p:nvSpPr>
        <p:spPr>
          <a:xfrm>
            <a:off x="4659086" y="2691318"/>
            <a:ext cx="7146508" cy="461665"/>
          </a:xfrm>
          <a:prstGeom prst="rect">
            <a:avLst/>
          </a:prstGeom>
          <a:noFill/>
        </p:spPr>
        <p:txBody>
          <a:bodyPr wrap="none" rtlCol="0">
            <a:spAutoFit/>
          </a:bodyPr>
          <a:lstStyle/>
          <a:p>
            <a:r>
              <a:rPr lang="en-US" sz="2400" dirty="0"/>
              <a:t>First, we need the Z score that corresponds to 0.03</a:t>
            </a:r>
          </a:p>
        </p:txBody>
      </p:sp>
      <p:pic>
        <p:nvPicPr>
          <p:cNvPr id="16386" name="Picture 2" descr="negative-z-table">
            <a:extLst>
              <a:ext uri="{FF2B5EF4-FFF2-40B4-BE49-F238E27FC236}">
                <a16:creationId xmlns:a16="http://schemas.microsoft.com/office/drawing/2014/main" id="{BCCD0161-B297-FD5F-0394-0B0D0057E6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1164"/>
          <a:stretch/>
        </p:blipFill>
        <p:spPr bwMode="auto">
          <a:xfrm>
            <a:off x="386406" y="221281"/>
            <a:ext cx="9846355" cy="6415437"/>
          </a:xfrm>
          <a:prstGeom prst="rect">
            <a:avLst/>
          </a:prstGeom>
          <a:noFill/>
          <a:extLst>
            <a:ext uri="{909E8E84-426E-40DD-AFC4-6F175D3DCCD1}">
              <a14:hiddenFill xmlns:a14="http://schemas.microsoft.com/office/drawing/2010/main">
                <a:solidFill>
                  <a:srgbClr val="FFFFFF"/>
                </a:solidFill>
              </a14:hiddenFill>
            </a:ext>
          </a:extLst>
        </p:spPr>
      </p:pic>
      <p:sp>
        <p:nvSpPr>
          <p:cNvPr id="3" name="Frame 2">
            <a:extLst>
              <a:ext uri="{FF2B5EF4-FFF2-40B4-BE49-F238E27FC236}">
                <a16:creationId xmlns:a16="http://schemas.microsoft.com/office/drawing/2014/main" id="{A39ACB12-C639-CC46-7F57-7309344710F4}"/>
              </a:ext>
            </a:extLst>
          </p:cNvPr>
          <p:cNvSpPr/>
          <p:nvPr/>
        </p:nvSpPr>
        <p:spPr>
          <a:xfrm>
            <a:off x="8360229" y="5152571"/>
            <a:ext cx="841828" cy="399654"/>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9139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Normal Distribution</a:t>
            </a:r>
            <a:endParaRPr>
              <a:solidFill>
                <a:schemeClr val="accent1"/>
              </a:solidFill>
            </a:endParaRPr>
          </a:p>
        </p:txBody>
      </p:sp>
      <p:sp>
        <p:nvSpPr>
          <p:cNvPr id="58" name="Google Shape;58;p17"/>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indent="-374650">
              <a:buSzPts val="2300"/>
            </a:pPr>
            <a:r>
              <a:rPr lang="en" sz="2300">
                <a:solidFill>
                  <a:srgbClr val="000000"/>
                </a:solidFill>
              </a:rPr>
              <a:t>Unimodal and symmetric, bell shaped curve</a:t>
            </a:r>
            <a:endParaRPr sz="2300">
              <a:solidFill>
                <a:srgbClr val="000000"/>
              </a:solidFill>
            </a:endParaRPr>
          </a:p>
          <a:p>
            <a:pPr indent="-374650">
              <a:spcBef>
                <a:spcPts val="0"/>
              </a:spcBef>
              <a:buSzPts val="2300"/>
            </a:pPr>
            <a:r>
              <a:rPr lang="en" sz="2300">
                <a:solidFill>
                  <a:srgbClr val="000000"/>
                </a:solidFill>
              </a:rPr>
              <a:t>Many variables are nearly normal, but none are exactly normal</a:t>
            </a:r>
            <a:endParaRPr sz="2300">
              <a:solidFill>
                <a:srgbClr val="000000"/>
              </a:solidFill>
            </a:endParaRPr>
          </a:p>
          <a:p>
            <a:pPr indent="-374650">
              <a:spcBef>
                <a:spcPts val="0"/>
              </a:spcBef>
              <a:buSzPts val="2300"/>
            </a:pPr>
            <a:r>
              <a:rPr lang="en" sz="2300">
                <a:solidFill>
                  <a:srgbClr val="000000"/>
                </a:solidFill>
              </a:rPr>
              <a:t>Denoted as </a:t>
            </a:r>
            <a:r>
              <a:rPr lang="en" sz="2300" i="1">
                <a:solidFill>
                  <a:schemeClr val="accent1"/>
                </a:solidFill>
              </a:rPr>
              <a:t>N(µ, σ)</a:t>
            </a:r>
            <a:r>
              <a:rPr lang="en" sz="2300">
                <a:solidFill>
                  <a:srgbClr val="000000"/>
                </a:solidFill>
              </a:rPr>
              <a:t> </a:t>
            </a:r>
            <a:r>
              <a:rPr lang="en" sz="2300"/>
              <a:t>→ </a:t>
            </a:r>
            <a:r>
              <a:rPr lang="en" sz="2300">
                <a:solidFill>
                  <a:srgbClr val="000000"/>
                </a:solidFill>
              </a:rPr>
              <a:t>Normal with mean </a:t>
            </a:r>
            <a:r>
              <a:rPr lang="en" sz="2300" i="1">
                <a:solidFill>
                  <a:srgbClr val="000000"/>
                </a:solidFill>
              </a:rPr>
              <a:t>µ</a:t>
            </a:r>
            <a:r>
              <a:rPr lang="en" sz="2300">
                <a:solidFill>
                  <a:srgbClr val="000000"/>
                </a:solidFill>
              </a:rPr>
              <a:t> and standard deviation </a:t>
            </a:r>
            <a:r>
              <a:rPr lang="en" sz="2300" i="1"/>
              <a:t>σ</a:t>
            </a:r>
            <a:endParaRPr sz="2300" i="1">
              <a:solidFill>
                <a:srgbClr val="000000"/>
              </a:solidFill>
            </a:endParaRPr>
          </a:p>
        </p:txBody>
      </p:sp>
      <p:pic>
        <p:nvPicPr>
          <p:cNvPr id="59" name="Google Shape;59;p17"/>
          <p:cNvPicPr preferRelativeResize="0"/>
          <p:nvPr/>
        </p:nvPicPr>
        <p:blipFill>
          <a:blip r:embed="rId3">
            <a:alphaModFix/>
          </a:blip>
          <a:stretch>
            <a:fillRect/>
          </a:stretch>
        </p:blipFill>
        <p:spPr>
          <a:xfrm>
            <a:off x="2456976" y="3432925"/>
            <a:ext cx="5842225" cy="2516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Body temperatures of healthy humans are distributed nearly normally with mean 98.2</a:t>
            </a:r>
            <a:r>
              <a:rPr lang="en" sz="2000" baseline="30000" dirty="0">
                <a:solidFill>
                  <a:schemeClr val="accent1"/>
                </a:solidFill>
              </a:rPr>
              <a:t>o</a:t>
            </a:r>
            <a:r>
              <a:rPr lang="en" sz="2000" dirty="0">
                <a:solidFill>
                  <a:schemeClr val="accent1"/>
                </a:solidFill>
              </a:rPr>
              <a:t>F and standard deviation 0.73</a:t>
            </a:r>
            <a:r>
              <a:rPr lang="en" sz="2000" baseline="30000" dirty="0">
                <a:solidFill>
                  <a:schemeClr val="accent1"/>
                </a:solidFill>
              </a:rPr>
              <a:t>o</a:t>
            </a:r>
            <a:r>
              <a:rPr lang="en" sz="2000" dirty="0">
                <a:solidFill>
                  <a:schemeClr val="accent1"/>
                </a:solidFill>
              </a:rPr>
              <a:t>F. </a:t>
            </a:r>
            <a:r>
              <a:rPr lang="en" sz="2000" b="1" dirty="0">
                <a:solidFill>
                  <a:schemeClr val="accent1"/>
                </a:solidFill>
              </a:rPr>
              <a:t>What is the cutoff for the lowest 3% of human body temperatures?</a:t>
            </a:r>
            <a:endParaRPr sz="2000" b="1" dirty="0">
              <a:solidFill>
                <a:schemeClr val="accent1"/>
              </a:solidFill>
            </a:endParaRPr>
          </a:p>
          <a:p>
            <a:pPr marL="0" indent="0">
              <a:lnSpc>
                <a:spcPct val="115000"/>
              </a:lnSpc>
              <a:spcBef>
                <a:spcPts val="0"/>
              </a:spcBef>
              <a:buNone/>
            </a:pPr>
            <a:endParaRPr sz="2000" dirty="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858795" y="2426765"/>
            <a:ext cx="3480975" cy="2421006"/>
          </a:xfrm>
          <a:prstGeom prst="rect">
            <a:avLst/>
          </a:prstGeom>
          <a:noFill/>
          <a:ln>
            <a:noFill/>
          </a:ln>
        </p:spPr>
      </p:pic>
      <p:sp>
        <p:nvSpPr>
          <p:cNvPr id="2" name="Frame 1">
            <a:extLst>
              <a:ext uri="{FF2B5EF4-FFF2-40B4-BE49-F238E27FC236}">
                <a16:creationId xmlns:a16="http://schemas.microsoft.com/office/drawing/2014/main" id="{C57A9455-DB4D-4774-ABB2-4169E4026FB1}"/>
              </a:ext>
            </a:extLst>
          </p:cNvPr>
          <p:cNvSpPr/>
          <p:nvPr/>
        </p:nvSpPr>
        <p:spPr>
          <a:xfrm>
            <a:off x="1335314" y="4281714"/>
            <a:ext cx="580571" cy="493486"/>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FA3FD6AD-7789-B177-7AFE-EDAD856DC00B}"/>
              </a:ext>
            </a:extLst>
          </p:cNvPr>
          <p:cNvSpPr txBox="1"/>
          <p:nvPr/>
        </p:nvSpPr>
        <p:spPr>
          <a:xfrm>
            <a:off x="4659086" y="2691318"/>
            <a:ext cx="7146508" cy="461665"/>
          </a:xfrm>
          <a:prstGeom prst="rect">
            <a:avLst/>
          </a:prstGeom>
          <a:noFill/>
        </p:spPr>
        <p:txBody>
          <a:bodyPr wrap="none" rtlCol="0">
            <a:spAutoFit/>
          </a:bodyPr>
          <a:lstStyle/>
          <a:p>
            <a:r>
              <a:rPr lang="en-US" sz="2400" dirty="0"/>
              <a:t>First, we need the Z score that corresponds to 0.03</a:t>
            </a:r>
          </a:p>
        </p:txBody>
      </p:sp>
      <p:pic>
        <p:nvPicPr>
          <p:cNvPr id="16386" name="Picture 2" descr="negative-z-table">
            <a:extLst>
              <a:ext uri="{FF2B5EF4-FFF2-40B4-BE49-F238E27FC236}">
                <a16:creationId xmlns:a16="http://schemas.microsoft.com/office/drawing/2014/main" id="{BCCD0161-B297-FD5F-0394-0B0D0057E6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1164"/>
          <a:stretch/>
        </p:blipFill>
        <p:spPr bwMode="auto">
          <a:xfrm>
            <a:off x="386406" y="221281"/>
            <a:ext cx="9846355" cy="6415437"/>
          </a:xfrm>
          <a:prstGeom prst="rect">
            <a:avLst/>
          </a:prstGeom>
          <a:noFill/>
          <a:extLst>
            <a:ext uri="{909E8E84-426E-40DD-AFC4-6F175D3DCCD1}">
              <a14:hiddenFill xmlns:a14="http://schemas.microsoft.com/office/drawing/2010/main">
                <a:solidFill>
                  <a:srgbClr val="FFFFFF"/>
                </a:solidFill>
              </a14:hiddenFill>
            </a:ext>
          </a:extLst>
        </p:spPr>
      </p:pic>
      <p:sp>
        <p:nvSpPr>
          <p:cNvPr id="3" name="Frame 2">
            <a:extLst>
              <a:ext uri="{FF2B5EF4-FFF2-40B4-BE49-F238E27FC236}">
                <a16:creationId xmlns:a16="http://schemas.microsoft.com/office/drawing/2014/main" id="{A39ACB12-C639-CC46-7F57-7309344710F4}"/>
              </a:ext>
            </a:extLst>
          </p:cNvPr>
          <p:cNvSpPr/>
          <p:nvPr/>
        </p:nvSpPr>
        <p:spPr>
          <a:xfrm>
            <a:off x="8360229" y="5152571"/>
            <a:ext cx="841828" cy="399654"/>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Arrow Connector 5">
            <a:extLst>
              <a:ext uri="{FF2B5EF4-FFF2-40B4-BE49-F238E27FC236}">
                <a16:creationId xmlns:a16="http://schemas.microsoft.com/office/drawing/2014/main" id="{773AF5D8-7A7D-C18B-81D6-059BB14EFBE3}"/>
              </a:ext>
            </a:extLst>
          </p:cNvPr>
          <p:cNvCxnSpPr/>
          <p:nvPr/>
        </p:nvCxnSpPr>
        <p:spPr>
          <a:xfrm flipV="1">
            <a:off x="8766629" y="740229"/>
            <a:ext cx="0" cy="4402983"/>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8F2087-F18D-845F-9F1A-7544CB0894CB}"/>
              </a:ext>
            </a:extLst>
          </p:cNvPr>
          <p:cNvCxnSpPr>
            <a:stCxn id="3" idx="1"/>
          </p:cNvCxnSpPr>
          <p:nvPr/>
        </p:nvCxnSpPr>
        <p:spPr>
          <a:xfrm flipH="1">
            <a:off x="1335314" y="5352398"/>
            <a:ext cx="7024915"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91AECE3-B3FF-E872-EDA4-A81BA5741CEA}"/>
              </a:ext>
            </a:extLst>
          </p:cNvPr>
          <p:cNvSpPr txBox="1"/>
          <p:nvPr/>
        </p:nvSpPr>
        <p:spPr>
          <a:xfrm>
            <a:off x="10232761" y="4921738"/>
            <a:ext cx="1423788" cy="461665"/>
          </a:xfrm>
          <a:prstGeom prst="rect">
            <a:avLst/>
          </a:prstGeom>
          <a:noFill/>
        </p:spPr>
        <p:txBody>
          <a:bodyPr wrap="none" rtlCol="0">
            <a:spAutoFit/>
          </a:bodyPr>
          <a:lstStyle/>
          <a:p>
            <a:r>
              <a:rPr lang="en-US" sz="2400" dirty="0"/>
              <a:t>Z = -1.88</a:t>
            </a:r>
          </a:p>
        </p:txBody>
      </p:sp>
    </p:spTree>
    <p:extLst>
      <p:ext uri="{BB962C8B-B14F-4D97-AF65-F5344CB8AC3E}">
        <p14:creationId xmlns:p14="http://schemas.microsoft.com/office/powerpoint/2010/main" val="525030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Body temperatures of healthy humans are distributed nearly normally with mean 98.2</a:t>
            </a:r>
            <a:r>
              <a:rPr lang="en" sz="2000" baseline="30000" dirty="0">
                <a:solidFill>
                  <a:schemeClr val="accent1"/>
                </a:solidFill>
              </a:rPr>
              <a:t>o</a:t>
            </a:r>
            <a:r>
              <a:rPr lang="en" sz="2000" dirty="0">
                <a:solidFill>
                  <a:schemeClr val="accent1"/>
                </a:solidFill>
              </a:rPr>
              <a:t>F and standard deviation 0.73</a:t>
            </a:r>
            <a:r>
              <a:rPr lang="en" sz="2000" baseline="30000" dirty="0">
                <a:solidFill>
                  <a:schemeClr val="accent1"/>
                </a:solidFill>
              </a:rPr>
              <a:t>o</a:t>
            </a:r>
            <a:r>
              <a:rPr lang="en" sz="2000" dirty="0">
                <a:solidFill>
                  <a:schemeClr val="accent1"/>
                </a:solidFill>
              </a:rPr>
              <a:t>F. </a:t>
            </a:r>
            <a:r>
              <a:rPr lang="en" sz="2000" b="1" dirty="0">
                <a:solidFill>
                  <a:schemeClr val="accent1"/>
                </a:solidFill>
              </a:rPr>
              <a:t>What is the cutoff for the lowest 3% of human body temperatures?</a:t>
            </a:r>
            <a:endParaRPr sz="2000" b="1" dirty="0">
              <a:solidFill>
                <a:schemeClr val="accent1"/>
              </a:solidFill>
            </a:endParaRPr>
          </a:p>
          <a:p>
            <a:pPr marL="0" indent="0">
              <a:lnSpc>
                <a:spcPct val="115000"/>
              </a:lnSpc>
              <a:spcBef>
                <a:spcPts val="0"/>
              </a:spcBef>
              <a:buNone/>
            </a:pPr>
            <a:endParaRPr sz="2000" dirty="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858795" y="2426765"/>
            <a:ext cx="3480975" cy="2421006"/>
          </a:xfrm>
          <a:prstGeom prst="rect">
            <a:avLst/>
          </a:prstGeom>
          <a:noFill/>
          <a:ln>
            <a:noFill/>
          </a:ln>
        </p:spPr>
      </p:pic>
      <p:sp>
        <p:nvSpPr>
          <p:cNvPr id="2" name="Frame 1">
            <a:extLst>
              <a:ext uri="{FF2B5EF4-FFF2-40B4-BE49-F238E27FC236}">
                <a16:creationId xmlns:a16="http://schemas.microsoft.com/office/drawing/2014/main" id="{C57A9455-DB4D-4774-ABB2-4169E4026FB1}"/>
              </a:ext>
            </a:extLst>
          </p:cNvPr>
          <p:cNvSpPr/>
          <p:nvPr/>
        </p:nvSpPr>
        <p:spPr>
          <a:xfrm>
            <a:off x="1335314" y="4281714"/>
            <a:ext cx="580571" cy="493486"/>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FA3FD6AD-7789-B177-7AFE-EDAD856DC00B}"/>
              </a:ext>
            </a:extLst>
          </p:cNvPr>
          <p:cNvSpPr txBox="1"/>
          <p:nvPr/>
        </p:nvSpPr>
        <p:spPr>
          <a:xfrm>
            <a:off x="4659086" y="2691318"/>
            <a:ext cx="7146508" cy="461665"/>
          </a:xfrm>
          <a:prstGeom prst="rect">
            <a:avLst/>
          </a:prstGeom>
          <a:noFill/>
        </p:spPr>
        <p:txBody>
          <a:bodyPr wrap="none" rtlCol="0">
            <a:spAutoFit/>
          </a:bodyPr>
          <a:lstStyle/>
          <a:p>
            <a:r>
              <a:rPr lang="en-US" sz="2400" dirty="0"/>
              <a:t>First, we need the Z score that corresponds to 0.03</a:t>
            </a:r>
          </a:p>
        </p:txBody>
      </p:sp>
      <p:sp>
        <p:nvSpPr>
          <p:cNvPr id="5" name="TextBox 4">
            <a:extLst>
              <a:ext uri="{FF2B5EF4-FFF2-40B4-BE49-F238E27FC236}">
                <a16:creationId xmlns:a16="http://schemas.microsoft.com/office/drawing/2014/main" id="{191AECE3-B3FF-E872-EDA4-A81BA5741CEA}"/>
              </a:ext>
            </a:extLst>
          </p:cNvPr>
          <p:cNvSpPr txBox="1"/>
          <p:nvPr/>
        </p:nvSpPr>
        <p:spPr>
          <a:xfrm>
            <a:off x="4659086" y="3198167"/>
            <a:ext cx="1423788" cy="461665"/>
          </a:xfrm>
          <a:prstGeom prst="rect">
            <a:avLst/>
          </a:prstGeom>
          <a:noFill/>
        </p:spPr>
        <p:txBody>
          <a:bodyPr wrap="none" rtlCol="0">
            <a:spAutoFit/>
          </a:bodyPr>
          <a:lstStyle/>
          <a:p>
            <a:r>
              <a:rPr lang="en-US" sz="2400" dirty="0"/>
              <a:t>Z = -1.88</a:t>
            </a:r>
          </a:p>
        </p:txBody>
      </p:sp>
    </p:spTree>
    <p:extLst>
      <p:ext uri="{BB962C8B-B14F-4D97-AF65-F5344CB8AC3E}">
        <p14:creationId xmlns:p14="http://schemas.microsoft.com/office/powerpoint/2010/main" val="2413578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Body temperatures of healthy humans are distributed nearly normally with mean 98.2</a:t>
            </a:r>
            <a:r>
              <a:rPr lang="en" sz="2000" baseline="30000" dirty="0">
                <a:solidFill>
                  <a:schemeClr val="accent1"/>
                </a:solidFill>
              </a:rPr>
              <a:t>o</a:t>
            </a:r>
            <a:r>
              <a:rPr lang="en" sz="2000" dirty="0">
                <a:solidFill>
                  <a:schemeClr val="accent1"/>
                </a:solidFill>
              </a:rPr>
              <a:t>F and standard deviation 0.73</a:t>
            </a:r>
            <a:r>
              <a:rPr lang="en" sz="2000" baseline="30000" dirty="0">
                <a:solidFill>
                  <a:schemeClr val="accent1"/>
                </a:solidFill>
              </a:rPr>
              <a:t>o</a:t>
            </a:r>
            <a:r>
              <a:rPr lang="en" sz="2000" dirty="0">
                <a:solidFill>
                  <a:schemeClr val="accent1"/>
                </a:solidFill>
              </a:rPr>
              <a:t>F. </a:t>
            </a:r>
            <a:r>
              <a:rPr lang="en" sz="2000" b="1" dirty="0">
                <a:solidFill>
                  <a:schemeClr val="accent1"/>
                </a:solidFill>
              </a:rPr>
              <a:t>What is the cutoff for the lowest 3% of human body temperatures?</a:t>
            </a:r>
            <a:endParaRPr sz="2000" b="1" dirty="0">
              <a:solidFill>
                <a:schemeClr val="accent1"/>
              </a:solidFill>
            </a:endParaRPr>
          </a:p>
          <a:p>
            <a:pPr marL="0" indent="0">
              <a:lnSpc>
                <a:spcPct val="115000"/>
              </a:lnSpc>
              <a:spcBef>
                <a:spcPts val="0"/>
              </a:spcBef>
              <a:buNone/>
            </a:pPr>
            <a:endParaRPr sz="2000" dirty="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858795" y="2426765"/>
            <a:ext cx="3480975" cy="2421006"/>
          </a:xfrm>
          <a:prstGeom prst="rect">
            <a:avLst/>
          </a:prstGeom>
          <a:noFill/>
          <a:ln>
            <a:noFill/>
          </a:ln>
        </p:spPr>
      </p:pic>
      <p:sp>
        <p:nvSpPr>
          <p:cNvPr id="2" name="Frame 1">
            <a:extLst>
              <a:ext uri="{FF2B5EF4-FFF2-40B4-BE49-F238E27FC236}">
                <a16:creationId xmlns:a16="http://schemas.microsoft.com/office/drawing/2014/main" id="{C57A9455-DB4D-4774-ABB2-4169E4026FB1}"/>
              </a:ext>
            </a:extLst>
          </p:cNvPr>
          <p:cNvSpPr/>
          <p:nvPr/>
        </p:nvSpPr>
        <p:spPr>
          <a:xfrm>
            <a:off x="1335314" y="4281714"/>
            <a:ext cx="580571" cy="493486"/>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FA3FD6AD-7789-B177-7AFE-EDAD856DC00B}"/>
              </a:ext>
            </a:extLst>
          </p:cNvPr>
          <p:cNvSpPr txBox="1"/>
          <p:nvPr/>
        </p:nvSpPr>
        <p:spPr>
          <a:xfrm>
            <a:off x="4659086" y="2691318"/>
            <a:ext cx="7146508" cy="461665"/>
          </a:xfrm>
          <a:prstGeom prst="rect">
            <a:avLst/>
          </a:prstGeom>
          <a:noFill/>
        </p:spPr>
        <p:txBody>
          <a:bodyPr wrap="none" rtlCol="0">
            <a:spAutoFit/>
          </a:bodyPr>
          <a:lstStyle/>
          <a:p>
            <a:r>
              <a:rPr lang="en-US" sz="2400" dirty="0"/>
              <a:t>First, we need the Z score that corresponds to 0.03</a:t>
            </a:r>
          </a:p>
        </p:txBody>
      </p:sp>
      <p:sp>
        <p:nvSpPr>
          <p:cNvPr id="5" name="TextBox 4">
            <a:extLst>
              <a:ext uri="{FF2B5EF4-FFF2-40B4-BE49-F238E27FC236}">
                <a16:creationId xmlns:a16="http://schemas.microsoft.com/office/drawing/2014/main" id="{191AECE3-B3FF-E872-EDA4-A81BA5741CEA}"/>
              </a:ext>
            </a:extLst>
          </p:cNvPr>
          <p:cNvSpPr txBox="1"/>
          <p:nvPr/>
        </p:nvSpPr>
        <p:spPr>
          <a:xfrm>
            <a:off x="4659086" y="3198167"/>
            <a:ext cx="1423788" cy="461665"/>
          </a:xfrm>
          <a:prstGeom prst="rect">
            <a:avLst/>
          </a:prstGeom>
          <a:noFill/>
        </p:spPr>
        <p:txBody>
          <a:bodyPr wrap="none" rtlCol="0">
            <a:spAutoFit/>
          </a:bodyPr>
          <a:lstStyle/>
          <a:p>
            <a:r>
              <a:rPr lang="en-US" sz="2400" dirty="0"/>
              <a:t>Z = -1.88</a:t>
            </a:r>
          </a:p>
        </p:txBody>
      </p:sp>
      <p:sp>
        <p:nvSpPr>
          <p:cNvPr id="6" name="TextBox 5">
            <a:extLst>
              <a:ext uri="{FF2B5EF4-FFF2-40B4-BE49-F238E27FC236}">
                <a16:creationId xmlns:a16="http://schemas.microsoft.com/office/drawing/2014/main" id="{659FC6E2-B17A-BE3B-0627-61C7ABA35863}"/>
              </a:ext>
            </a:extLst>
          </p:cNvPr>
          <p:cNvSpPr txBox="1"/>
          <p:nvPr/>
        </p:nvSpPr>
        <p:spPr>
          <a:xfrm>
            <a:off x="4659086" y="3723161"/>
            <a:ext cx="7424468" cy="830997"/>
          </a:xfrm>
          <a:prstGeom prst="rect">
            <a:avLst/>
          </a:prstGeom>
          <a:noFill/>
        </p:spPr>
        <p:txBody>
          <a:bodyPr wrap="none" rtlCol="0">
            <a:spAutoFit/>
          </a:bodyPr>
          <a:lstStyle/>
          <a:p>
            <a:r>
              <a:rPr lang="en-US" sz="2400" dirty="0"/>
              <a:t>Now, we solve for the observation that would give us </a:t>
            </a:r>
          </a:p>
          <a:p>
            <a:r>
              <a:rPr lang="en-US" sz="2400" dirty="0"/>
              <a:t>this Z</a:t>
            </a:r>
          </a:p>
        </p:txBody>
      </p:sp>
    </p:spTree>
    <p:extLst>
      <p:ext uri="{BB962C8B-B14F-4D97-AF65-F5344CB8AC3E}">
        <p14:creationId xmlns:p14="http://schemas.microsoft.com/office/powerpoint/2010/main" val="1591467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Body temperatures of healthy humans are distributed nearly normally with mean 98.2</a:t>
            </a:r>
            <a:r>
              <a:rPr lang="en" sz="2000" baseline="30000" dirty="0">
                <a:solidFill>
                  <a:schemeClr val="accent1"/>
                </a:solidFill>
              </a:rPr>
              <a:t>o</a:t>
            </a:r>
            <a:r>
              <a:rPr lang="en" sz="2000" dirty="0">
                <a:solidFill>
                  <a:schemeClr val="accent1"/>
                </a:solidFill>
              </a:rPr>
              <a:t>F and standard deviation 0.73</a:t>
            </a:r>
            <a:r>
              <a:rPr lang="en" sz="2000" baseline="30000" dirty="0">
                <a:solidFill>
                  <a:schemeClr val="accent1"/>
                </a:solidFill>
              </a:rPr>
              <a:t>o</a:t>
            </a:r>
            <a:r>
              <a:rPr lang="en" sz="2000" dirty="0">
                <a:solidFill>
                  <a:schemeClr val="accent1"/>
                </a:solidFill>
              </a:rPr>
              <a:t>F. </a:t>
            </a:r>
            <a:r>
              <a:rPr lang="en" sz="2000" b="1" dirty="0">
                <a:solidFill>
                  <a:schemeClr val="accent1"/>
                </a:solidFill>
              </a:rPr>
              <a:t>What is the cutoff for the lowest 3% of human body temperatures?</a:t>
            </a:r>
            <a:endParaRPr sz="2000" b="1" dirty="0">
              <a:solidFill>
                <a:schemeClr val="accent1"/>
              </a:solidFill>
            </a:endParaRPr>
          </a:p>
          <a:p>
            <a:pPr marL="0" indent="0">
              <a:lnSpc>
                <a:spcPct val="115000"/>
              </a:lnSpc>
              <a:spcBef>
                <a:spcPts val="0"/>
              </a:spcBef>
              <a:buNone/>
            </a:pPr>
            <a:endParaRPr sz="2000" dirty="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858795" y="2426765"/>
            <a:ext cx="3480975" cy="2421006"/>
          </a:xfrm>
          <a:prstGeom prst="rect">
            <a:avLst/>
          </a:prstGeom>
          <a:noFill/>
          <a:ln>
            <a:noFill/>
          </a:ln>
        </p:spPr>
      </p:pic>
      <p:sp>
        <p:nvSpPr>
          <p:cNvPr id="2" name="Frame 1">
            <a:extLst>
              <a:ext uri="{FF2B5EF4-FFF2-40B4-BE49-F238E27FC236}">
                <a16:creationId xmlns:a16="http://schemas.microsoft.com/office/drawing/2014/main" id="{C57A9455-DB4D-4774-ABB2-4169E4026FB1}"/>
              </a:ext>
            </a:extLst>
          </p:cNvPr>
          <p:cNvSpPr/>
          <p:nvPr/>
        </p:nvSpPr>
        <p:spPr>
          <a:xfrm>
            <a:off x="1335314" y="4281714"/>
            <a:ext cx="580571" cy="493486"/>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FA3FD6AD-7789-B177-7AFE-EDAD856DC00B}"/>
              </a:ext>
            </a:extLst>
          </p:cNvPr>
          <p:cNvSpPr txBox="1"/>
          <p:nvPr/>
        </p:nvSpPr>
        <p:spPr>
          <a:xfrm>
            <a:off x="4659086" y="2691318"/>
            <a:ext cx="7146508" cy="461665"/>
          </a:xfrm>
          <a:prstGeom prst="rect">
            <a:avLst/>
          </a:prstGeom>
          <a:noFill/>
        </p:spPr>
        <p:txBody>
          <a:bodyPr wrap="none" rtlCol="0">
            <a:spAutoFit/>
          </a:bodyPr>
          <a:lstStyle/>
          <a:p>
            <a:r>
              <a:rPr lang="en-US" sz="2400" dirty="0"/>
              <a:t>First, we need the Z score that corresponds to 0.03</a:t>
            </a:r>
          </a:p>
        </p:txBody>
      </p:sp>
      <p:sp>
        <p:nvSpPr>
          <p:cNvPr id="5" name="TextBox 4">
            <a:extLst>
              <a:ext uri="{FF2B5EF4-FFF2-40B4-BE49-F238E27FC236}">
                <a16:creationId xmlns:a16="http://schemas.microsoft.com/office/drawing/2014/main" id="{191AECE3-B3FF-E872-EDA4-A81BA5741CEA}"/>
              </a:ext>
            </a:extLst>
          </p:cNvPr>
          <p:cNvSpPr txBox="1"/>
          <p:nvPr/>
        </p:nvSpPr>
        <p:spPr>
          <a:xfrm>
            <a:off x="4659086" y="3198167"/>
            <a:ext cx="1423788" cy="461665"/>
          </a:xfrm>
          <a:prstGeom prst="rect">
            <a:avLst/>
          </a:prstGeom>
          <a:noFill/>
        </p:spPr>
        <p:txBody>
          <a:bodyPr wrap="none" rtlCol="0">
            <a:spAutoFit/>
          </a:bodyPr>
          <a:lstStyle/>
          <a:p>
            <a:r>
              <a:rPr lang="en-US" sz="2400" dirty="0"/>
              <a:t>Z = -1.88</a:t>
            </a:r>
          </a:p>
        </p:txBody>
      </p:sp>
      <p:sp>
        <p:nvSpPr>
          <p:cNvPr id="6" name="TextBox 5">
            <a:extLst>
              <a:ext uri="{FF2B5EF4-FFF2-40B4-BE49-F238E27FC236}">
                <a16:creationId xmlns:a16="http://schemas.microsoft.com/office/drawing/2014/main" id="{659FC6E2-B17A-BE3B-0627-61C7ABA35863}"/>
              </a:ext>
            </a:extLst>
          </p:cNvPr>
          <p:cNvSpPr txBox="1"/>
          <p:nvPr/>
        </p:nvSpPr>
        <p:spPr>
          <a:xfrm>
            <a:off x="4659086" y="3723161"/>
            <a:ext cx="7424468" cy="830997"/>
          </a:xfrm>
          <a:prstGeom prst="rect">
            <a:avLst/>
          </a:prstGeom>
          <a:noFill/>
        </p:spPr>
        <p:txBody>
          <a:bodyPr wrap="none" rtlCol="0">
            <a:spAutoFit/>
          </a:bodyPr>
          <a:lstStyle/>
          <a:p>
            <a:r>
              <a:rPr lang="en-US" sz="2400" dirty="0"/>
              <a:t>Now, we solve for the observation that would give us </a:t>
            </a:r>
          </a:p>
          <a:p>
            <a:r>
              <a:rPr lang="en-US" sz="2400" dirty="0"/>
              <a:t>this Z:</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D03633-5061-F4C9-4A57-036D2ABC13E6}"/>
                  </a:ext>
                </a:extLst>
              </p:cNvPr>
              <p:cNvSpPr txBox="1"/>
              <p:nvPr/>
            </p:nvSpPr>
            <p:spPr>
              <a:xfrm>
                <a:off x="5627166" y="4617487"/>
                <a:ext cx="4219360" cy="815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3" name="TextBox 2">
                <a:extLst>
                  <a:ext uri="{FF2B5EF4-FFF2-40B4-BE49-F238E27FC236}">
                    <a16:creationId xmlns:a16="http://schemas.microsoft.com/office/drawing/2014/main" id="{18D03633-5061-F4C9-4A57-036D2ABC13E6}"/>
                  </a:ext>
                </a:extLst>
              </p:cNvPr>
              <p:cNvSpPr txBox="1">
                <a:spLocks noRot="1" noChangeAspect="1" noMove="1" noResize="1" noEditPoints="1" noAdjustHandles="1" noChangeArrowheads="1" noChangeShapeType="1" noTextEdit="1"/>
              </p:cNvSpPr>
              <p:nvPr/>
            </p:nvSpPr>
            <p:spPr>
              <a:xfrm>
                <a:off x="5627166" y="4617487"/>
                <a:ext cx="4219360" cy="815223"/>
              </a:xfrm>
              <a:prstGeom prst="rect">
                <a:avLst/>
              </a:prstGeom>
              <a:blipFill>
                <a:blip r:embed="rId4"/>
                <a:stretch>
                  <a:fillRect l="-1502" t="-7692" r="-300"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762918-5A86-821E-574B-5EAC41ECFC67}"/>
                  </a:ext>
                </a:extLst>
              </p:cNvPr>
              <p:cNvSpPr txBox="1"/>
              <p:nvPr/>
            </p:nvSpPr>
            <p:spPr>
              <a:xfrm>
                <a:off x="5627166" y="5559993"/>
                <a:ext cx="2280496" cy="612091"/>
              </a:xfrm>
              <a:prstGeom prst="rect">
                <a:avLst/>
              </a:prstGeom>
              <a:noFill/>
            </p:spPr>
            <p:txBody>
              <a:bodyPr wrap="none" lIns="0" tIns="0" rIns="0" bIns="0" rtlCol="0">
                <a:spAutoFit/>
              </a:bodyPr>
              <a:lstStyle/>
              <a:p>
                <a:r>
                  <a:rPr lang="en-US" sz="2800" b="0" dirty="0"/>
                  <a:t>-1.88 </a:t>
                </a:r>
                <a14:m>
                  <m:oMath xmlns:m="http://schemas.openxmlformats.org/officeDocument/2006/math">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 −98.2</m:t>
                        </m:r>
                      </m:num>
                      <m:den>
                        <m:r>
                          <a:rPr lang="en-US" sz="2800" b="0" i="1" smtClean="0">
                            <a:latin typeface="Cambria Math" panose="02040503050406030204" pitchFamily="18" charset="0"/>
                          </a:rPr>
                          <m:t>0.73</m:t>
                        </m:r>
                      </m:den>
                    </m:f>
                  </m:oMath>
                </a14:m>
                <a:endParaRPr lang="en-US" dirty="0"/>
              </a:p>
            </p:txBody>
          </p:sp>
        </mc:Choice>
        <mc:Fallback xmlns="">
          <p:sp>
            <p:nvSpPr>
              <p:cNvPr id="7" name="TextBox 6">
                <a:extLst>
                  <a:ext uri="{FF2B5EF4-FFF2-40B4-BE49-F238E27FC236}">
                    <a16:creationId xmlns:a16="http://schemas.microsoft.com/office/drawing/2014/main" id="{69762918-5A86-821E-574B-5EAC41ECFC67}"/>
                  </a:ext>
                </a:extLst>
              </p:cNvPr>
              <p:cNvSpPr txBox="1">
                <a:spLocks noRot="1" noChangeAspect="1" noMove="1" noResize="1" noEditPoints="1" noAdjustHandles="1" noChangeArrowheads="1" noChangeShapeType="1" noTextEdit="1"/>
              </p:cNvSpPr>
              <p:nvPr/>
            </p:nvSpPr>
            <p:spPr>
              <a:xfrm>
                <a:off x="5627166" y="5559993"/>
                <a:ext cx="2280496" cy="612091"/>
              </a:xfrm>
              <a:prstGeom prst="rect">
                <a:avLst/>
              </a:prstGeom>
              <a:blipFill>
                <a:blip r:embed="rId5"/>
                <a:stretch>
                  <a:fillRect l="-10000" t="-8163" r="-2778" b="-16327"/>
                </a:stretch>
              </a:blipFill>
            </p:spPr>
            <p:txBody>
              <a:bodyPr/>
              <a:lstStyle/>
              <a:p>
                <a:r>
                  <a:rPr lang="en-US">
                    <a:noFill/>
                  </a:rPr>
                  <a:t> </a:t>
                </a:r>
              </a:p>
            </p:txBody>
          </p:sp>
        </mc:Fallback>
      </mc:AlternateContent>
    </p:spTree>
    <p:extLst>
      <p:ext uri="{BB962C8B-B14F-4D97-AF65-F5344CB8AC3E}">
        <p14:creationId xmlns:p14="http://schemas.microsoft.com/office/powerpoint/2010/main" val="180798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Body temperatures of healthy humans are distributed nearly normally with mean 98.2</a:t>
            </a:r>
            <a:r>
              <a:rPr lang="en" sz="2000" baseline="30000" dirty="0">
                <a:solidFill>
                  <a:schemeClr val="accent1"/>
                </a:solidFill>
              </a:rPr>
              <a:t>o</a:t>
            </a:r>
            <a:r>
              <a:rPr lang="en" sz="2000" dirty="0">
                <a:solidFill>
                  <a:schemeClr val="accent1"/>
                </a:solidFill>
              </a:rPr>
              <a:t>F and standard deviation 0.73</a:t>
            </a:r>
            <a:r>
              <a:rPr lang="en" sz="2000" baseline="30000" dirty="0">
                <a:solidFill>
                  <a:schemeClr val="accent1"/>
                </a:solidFill>
              </a:rPr>
              <a:t>o</a:t>
            </a:r>
            <a:r>
              <a:rPr lang="en" sz="2000" dirty="0">
                <a:solidFill>
                  <a:schemeClr val="accent1"/>
                </a:solidFill>
              </a:rPr>
              <a:t>F. </a:t>
            </a:r>
            <a:r>
              <a:rPr lang="en" sz="2000" b="1" dirty="0">
                <a:solidFill>
                  <a:schemeClr val="accent1"/>
                </a:solidFill>
              </a:rPr>
              <a:t>What is the cutoff for the lowest 3% of human body temperatures?</a:t>
            </a:r>
            <a:endParaRPr sz="2000" b="1" dirty="0">
              <a:solidFill>
                <a:schemeClr val="accent1"/>
              </a:solidFill>
            </a:endParaRPr>
          </a:p>
          <a:p>
            <a:pPr marL="0" indent="0">
              <a:lnSpc>
                <a:spcPct val="115000"/>
              </a:lnSpc>
              <a:spcBef>
                <a:spcPts val="0"/>
              </a:spcBef>
              <a:buNone/>
            </a:pPr>
            <a:endParaRPr sz="2000" dirty="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858795" y="2426765"/>
            <a:ext cx="3480975" cy="2421006"/>
          </a:xfrm>
          <a:prstGeom prst="rect">
            <a:avLst/>
          </a:prstGeom>
          <a:noFill/>
          <a:ln>
            <a:noFill/>
          </a:ln>
        </p:spPr>
      </p:pic>
      <p:sp>
        <p:nvSpPr>
          <p:cNvPr id="2" name="Frame 1">
            <a:extLst>
              <a:ext uri="{FF2B5EF4-FFF2-40B4-BE49-F238E27FC236}">
                <a16:creationId xmlns:a16="http://schemas.microsoft.com/office/drawing/2014/main" id="{C57A9455-DB4D-4774-ABB2-4169E4026FB1}"/>
              </a:ext>
            </a:extLst>
          </p:cNvPr>
          <p:cNvSpPr/>
          <p:nvPr/>
        </p:nvSpPr>
        <p:spPr>
          <a:xfrm>
            <a:off x="1335314" y="4281714"/>
            <a:ext cx="580571" cy="493486"/>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FA3FD6AD-7789-B177-7AFE-EDAD856DC00B}"/>
              </a:ext>
            </a:extLst>
          </p:cNvPr>
          <p:cNvSpPr txBox="1"/>
          <p:nvPr/>
        </p:nvSpPr>
        <p:spPr>
          <a:xfrm>
            <a:off x="4659086" y="2691318"/>
            <a:ext cx="7146508" cy="461665"/>
          </a:xfrm>
          <a:prstGeom prst="rect">
            <a:avLst/>
          </a:prstGeom>
          <a:noFill/>
        </p:spPr>
        <p:txBody>
          <a:bodyPr wrap="none" rtlCol="0">
            <a:spAutoFit/>
          </a:bodyPr>
          <a:lstStyle/>
          <a:p>
            <a:r>
              <a:rPr lang="en-US" sz="2400" dirty="0"/>
              <a:t>First, we need the Z score that corresponds to 0.03</a:t>
            </a:r>
          </a:p>
        </p:txBody>
      </p:sp>
      <p:sp>
        <p:nvSpPr>
          <p:cNvPr id="5" name="TextBox 4">
            <a:extLst>
              <a:ext uri="{FF2B5EF4-FFF2-40B4-BE49-F238E27FC236}">
                <a16:creationId xmlns:a16="http://schemas.microsoft.com/office/drawing/2014/main" id="{191AECE3-B3FF-E872-EDA4-A81BA5741CEA}"/>
              </a:ext>
            </a:extLst>
          </p:cNvPr>
          <p:cNvSpPr txBox="1"/>
          <p:nvPr/>
        </p:nvSpPr>
        <p:spPr>
          <a:xfrm>
            <a:off x="4659086" y="3198167"/>
            <a:ext cx="1423788" cy="461665"/>
          </a:xfrm>
          <a:prstGeom prst="rect">
            <a:avLst/>
          </a:prstGeom>
          <a:noFill/>
        </p:spPr>
        <p:txBody>
          <a:bodyPr wrap="none" rtlCol="0">
            <a:spAutoFit/>
          </a:bodyPr>
          <a:lstStyle/>
          <a:p>
            <a:r>
              <a:rPr lang="en-US" sz="2400" dirty="0"/>
              <a:t>Z = -1.88</a:t>
            </a:r>
          </a:p>
        </p:txBody>
      </p:sp>
      <p:sp>
        <p:nvSpPr>
          <p:cNvPr id="6" name="TextBox 5">
            <a:extLst>
              <a:ext uri="{FF2B5EF4-FFF2-40B4-BE49-F238E27FC236}">
                <a16:creationId xmlns:a16="http://schemas.microsoft.com/office/drawing/2014/main" id="{659FC6E2-B17A-BE3B-0627-61C7ABA35863}"/>
              </a:ext>
            </a:extLst>
          </p:cNvPr>
          <p:cNvSpPr txBox="1"/>
          <p:nvPr/>
        </p:nvSpPr>
        <p:spPr>
          <a:xfrm>
            <a:off x="4659086" y="3723161"/>
            <a:ext cx="7424468" cy="3046988"/>
          </a:xfrm>
          <a:prstGeom prst="rect">
            <a:avLst/>
          </a:prstGeom>
          <a:noFill/>
        </p:spPr>
        <p:txBody>
          <a:bodyPr wrap="none" rtlCol="0">
            <a:spAutoFit/>
          </a:bodyPr>
          <a:lstStyle/>
          <a:p>
            <a:r>
              <a:rPr lang="en-US" sz="2400" dirty="0"/>
              <a:t>Now, we solve for the observation that would give us </a:t>
            </a:r>
          </a:p>
          <a:p>
            <a:r>
              <a:rPr lang="en-US" sz="2400" dirty="0"/>
              <a:t>this Z:</a:t>
            </a:r>
          </a:p>
          <a:p>
            <a:endParaRPr lang="en-US" sz="2400" dirty="0"/>
          </a:p>
          <a:p>
            <a:endParaRPr lang="en-US" sz="2400" dirty="0"/>
          </a:p>
          <a:p>
            <a:endParaRPr lang="en-US" sz="2400" dirty="0"/>
          </a:p>
          <a:p>
            <a:endParaRPr lang="en-US" sz="2400" dirty="0"/>
          </a:p>
          <a:p>
            <a:endParaRPr lang="en-US" sz="2400" dirty="0"/>
          </a:p>
          <a:p>
            <a:r>
              <a:rPr lang="en-US" sz="2400" dirty="0"/>
              <a:t>		x = 96.8</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D03633-5061-F4C9-4A57-036D2ABC13E6}"/>
                  </a:ext>
                </a:extLst>
              </p:cNvPr>
              <p:cNvSpPr txBox="1"/>
              <p:nvPr/>
            </p:nvSpPr>
            <p:spPr>
              <a:xfrm>
                <a:off x="5627166" y="4617487"/>
                <a:ext cx="4219360" cy="815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3" name="TextBox 2">
                <a:extLst>
                  <a:ext uri="{FF2B5EF4-FFF2-40B4-BE49-F238E27FC236}">
                    <a16:creationId xmlns:a16="http://schemas.microsoft.com/office/drawing/2014/main" id="{18D03633-5061-F4C9-4A57-036D2ABC13E6}"/>
                  </a:ext>
                </a:extLst>
              </p:cNvPr>
              <p:cNvSpPr txBox="1">
                <a:spLocks noRot="1" noChangeAspect="1" noMove="1" noResize="1" noEditPoints="1" noAdjustHandles="1" noChangeArrowheads="1" noChangeShapeType="1" noTextEdit="1"/>
              </p:cNvSpPr>
              <p:nvPr/>
            </p:nvSpPr>
            <p:spPr>
              <a:xfrm>
                <a:off x="5627166" y="4617487"/>
                <a:ext cx="4219360" cy="815223"/>
              </a:xfrm>
              <a:prstGeom prst="rect">
                <a:avLst/>
              </a:prstGeom>
              <a:blipFill>
                <a:blip r:embed="rId4"/>
                <a:stretch>
                  <a:fillRect l="-1502" t="-7692" r="-300"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762918-5A86-821E-574B-5EAC41ECFC67}"/>
                  </a:ext>
                </a:extLst>
              </p:cNvPr>
              <p:cNvSpPr txBox="1"/>
              <p:nvPr/>
            </p:nvSpPr>
            <p:spPr>
              <a:xfrm>
                <a:off x="5627166" y="5559993"/>
                <a:ext cx="2280496" cy="612091"/>
              </a:xfrm>
              <a:prstGeom prst="rect">
                <a:avLst/>
              </a:prstGeom>
              <a:noFill/>
            </p:spPr>
            <p:txBody>
              <a:bodyPr wrap="none" lIns="0" tIns="0" rIns="0" bIns="0" rtlCol="0">
                <a:spAutoFit/>
              </a:bodyPr>
              <a:lstStyle/>
              <a:p>
                <a:r>
                  <a:rPr lang="en-US" sz="2800" b="0" dirty="0"/>
                  <a:t>-1.88 </a:t>
                </a:r>
                <a14:m>
                  <m:oMath xmlns:m="http://schemas.openxmlformats.org/officeDocument/2006/math">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 −98.2</m:t>
                        </m:r>
                      </m:num>
                      <m:den>
                        <m:r>
                          <a:rPr lang="en-US" sz="2800" b="0" i="1" smtClean="0">
                            <a:latin typeface="Cambria Math" panose="02040503050406030204" pitchFamily="18" charset="0"/>
                          </a:rPr>
                          <m:t>0.73</m:t>
                        </m:r>
                      </m:den>
                    </m:f>
                  </m:oMath>
                </a14:m>
                <a:endParaRPr lang="en-US" dirty="0"/>
              </a:p>
            </p:txBody>
          </p:sp>
        </mc:Choice>
        <mc:Fallback xmlns="">
          <p:sp>
            <p:nvSpPr>
              <p:cNvPr id="7" name="TextBox 6">
                <a:extLst>
                  <a:ext uri="{FF2B5EF4-FFF2-40B4-BE49-F238E27FC236}">
                    <a16:creationId xmlns:a16="http://schemas.microsoft.com/office/drawing/2014/main" id="{69762918-5A86-821E-574B-5EAC41ECFC67}"/>
                  </a:ext>
                </a:extLst>
              </p:cNvPr>
              <p:cNvSpPr txBox="1">
                <a:spLocks noRot="1" noChangeAspect="1" noMove="1" noResize="1" noEditPoints="1" noAdjustHandles="1" noChangeArrowheads="1" noChangeShapeType="1" noTextEdit="1"/>
              </p:cNvSpPr>
              <p:nvPr/>
            </p:nvSpPr>
            <p:spPr>
              <a:xfrm>
                <a:off x="5627166" y="5559993"/>
                <a:ext cx="2280496" cy="612091"/>
              </a:xfrm>
              <a:prstGeom prst="rect">
                <a:avLst/>
              </a:prstGeom>
              <a:blipFill>
                <a:blip r:embed="rId5"/>
                <a:stretch>
                  <a:fillRect l="-10000" t="-8163" r="-2778" b="-16327"/>
                </a:stretch>
              </a:blipFill>
            </p:spPr>
            <p:txBody>
              <a:bodyPr/>
              <a:lstStyle/>
              <a:p>
                <a:r>
                  <a:rPr lang="en-US">
                    <a:noFill/>
                  </a:rPr>
                  <a:t> </a:t>
                </a:r>
              </a:p>
            </p:txBody>
          </p:sp>
        </mc:Fallback>
      </mc:AlternateContent>
    </p:spTree>
    <p:extLst>
      <p:ext uri="{BB962C8B-B14F-4D97-AF65-F5344CB8AC3E}">
        <p14:creationId xmlns:p14="http://schemas.microsoft.com/office/powerpoint/2010/main" val="2321274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Finding cutoff points</a:t>
            </a:r>
            <a:endParaRPr>
              <a:solidFill>
                <a:schemeClr val="accent1"/>
              </a:solidFill>
            </a:endParaRPr>
          </a:p>
        </p:txBody>
      </p:sp>
      <p:sp>
        <p:nvSpPr>
          <p:cNvPr id="257" name="Google Shape;257;p44"/>
          <p:cNvSpPr txBox="1">
            <a:spLocks noGrp="1"/>
          </p:cNvSpPr>
          <p:nvPr>
            <p:ph type="body" idx="1"/>
          </p:nvPr>
        </p:nvSpPr>
        <p:spPr>
          <a:xfrm flipH="1">
            <a:off x="1981200" y="1305775"/>
            <a:ext cx="8229600" cy="13674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Body temperatures of healthy humans are distributed nearly normally with mean 98.2</a:t>
            </a:r>
            <a:r>
              <a:rPr lang="en" sz="2000" baseline="30000" dirty="0">
                <a:solidFill>
                  <a:schemeClr val="accent1"/>
                </a:solidFill>
              </a:rPr>
              <a:t>o</a:t>
            </a:r>
            <a:r>
              <a:rPr lang="en" sz="2000" dirty="0">
                <a:solidFill>
                  <a:schemeClr val="accent1"/>
                </a:solidFill>
              </a:rPr>
              <a:t>F and standard deviation 0.73</a:t>
            </a:r>
            <a:r>
              <a:rPr lang="en" sz="2000" baseline="30000" dirty="0">
                <a:solidFill>
                  <a:schemeClr val="accent1"/>
                </a:solidFill>
              </a:rPr>
              <a:t>o</a:t>
            </a:r>
            <a:r>
              <a:rPr lang="en" sz="2000" dirty="0">
                <a:solidFill>
                  <a:schemeClr val="accent1"/>
                </a:solidFill>
              </a:rPr>
              <a:t>F. </a:t>
            </a:r>
            <a:r>
              <a:rPr lang="en" sz="2000" b="1" dirty="0">
                <a:solidFill>
                  <a:schemeClr val="accent1"/>
                </a:solidFill>
              </a:rPr>
              <a:t>What is the cutoff for the lowest 3% of human body temperatures?</a:t>
            </a:r>
            <a:endParaRPr sz="2000" b="1" dirty="0">
              <a:solidFill>
                <a:schemeClr val="accent1"/>
              </a:solidFill>
            </a:endParaRPr>
          </a:p>
          <a:p>
            <a:pPr marL="0" indent="0">
              <a:lnSpc>
                <a:spcPct val="115000"/>
              </a:lnSpc>
              <a:spcBef>
                <a:spcPts val="0"/>
              </a:spcBef>
              <a:buNone/>
            </a:pPr>
            <a:endParaRPr sz="2000" dirty="0">
              <a:solidFill>
                <a:schemeClr val="accent1"/>
              </a:solidFill>
            </a:endParaRPr>
          </a:p>
        </p:txBody>
      </p:sp>
      <p:pic>
        <p:nvPicPr>
          <p:cNvPr id="258" name="Google Shape;258;p44"/>
          <p:cNvPicPr preferRelativeResize="0"/>
          <p:nvPr/>
        </p:nvPicPr>
        <p:blipFill rotWithShape="1">
          <a:blip r:embed="rId3">
            <a:alphaModFix/>
          </a:blip>
          <a:srcRect r="67013" b="53529"/>
          <a:stretch/>
        </p:blipFill>
        <p:spPr>
          <a:xfrm>
            <a:off x="858795" y="2426765"/>
            <a:ext cx="3480975" cy="2421006"/>
          </a:xfrm>
          <a:prstGeom prst="rect">
            <a:avLst/>
          </a:prstGeom>
          <a:noFill/>
          <a:ln>
            <a:noFill/>
          </a:ln>
        </p:spPr>
      </p:pic>
      <p:sp>
        <p:nvSpPr>
          <p:cNvPr id="2" name="Frame 1">
            <a:extLst>
              <a:ext uri="{FF2B5EF4-FFF2-40B4-BE49-F238E27FC236}">
                <a16:creationId xmlns:a16="http://schemas.microsoft.com/office/drawing/2014/main" id="{C57A9455-DB4D-4774-ABB2-4169E4026FB1}"/>
              </a:ext>
            </a:extLst>
          </p:cNvPr>
          <p:cNvSpPr/>
          <p:nvPr/>
        </p:nvSpPr>
        <p:spPr>
          <a:xfrm>
            <a:off x="1335314" y="4281714"/>
            <a:ext cx="580571" cy="493486"/>
          </a:xfrm>
          <a:prstGeom prst="fram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FA3FD6AD-7789-B177-7AFE-EDAD856DC00B}"/>
              </a:ext>
            </a:extLst>
          </p:cNvPr>
          <p:cNvSpPr txBox="1"/>
          <p:nvPr/>
        </p:nvSpPr>
        <p:spPr>
          <a:xfrm>
            <a:off x="4659086" y="2691318"/>
            <a:ext cx="7146508" cy="461665"/>
          </a:xfrm>
          <a:prstGeom prst="rect">
            <a:avLst/>
          </a:prstGeom>
          <a:noFill/>
        </p:spPr>
        <p:txBody>
          <a:bodyPr wrap="none" rtlCol="0">
            <a:spAutoFit/>
          </a:bodyPr>
          <a:lstStyle/>
          <a:p>
            <a:r>
              <a:rPr lang="en-US" sz="2400" dirty="0"/>
              <a:t>First, we need the Z score that corresponds to 0.03</a:t>
            </a:r>
          </a:p>
        </p:txBody>
      </p:sp>
      <p:sp>
        <p:nvSpPr>
          <p:cNvPr id="5" name="TextBox 4">
            <a:extLst>
              <a:ext uri="{FF2B5EF4-FFF2-40B4-BE49-F238E27FC236}">
                <a16:creationId xmlns:a16="http://schemas.microsoft.com/office/drawing/2014/main" id="{191AECE3-B3FF-E872-EDA4-A81BA5741CEA}"/>
              </a:ext>
            </a:extLst>
          </p:cNvPr>
          <p:cNvSpPr txBox="1"/>
          <p:nvPr/>
        </p:nvSpPr>
        <p:spPr>
          <a:xfrm>
            <a:off x="4659086" y="3198167"/>
            <a:ext cx="1423788" cy="461665"/>
          </a:xfrm>
          <a:prstGeom prst="rect">
            <a:avLst/>
          </a:prstGeom>
          <a:noFill/>
        </p:spPr>
        <p:txBody>
          <a:bodyPr wrap="none" rtlCol="0">
            <a:spAutoFit/>
          </a:bodyPr>
          <a:lstStyle/>
          <a:p>
            <a:r>
              <a:rPr lang="en-US" sz="2400" dirty="0"/>
              <a:t>Z = -1.88</a:t>
            </a:r>
          </a:p>
        </p:txBody>
      </p:sp>
      <p:sp>
        <p:nvSpPr>
          <p:cNvPr id="6" name="TextBox 5">
            <a:extLst>
              <a:ext uri="{FF2B5EF4-FFF2-40B4-BE49-F238E27FC236}">
                <a16:creationId xmlns:a16="http://schemas.microsoft.com/office/drawing/2014/main" id="{659FC6E2-B17A-BE3B-0627-61C7ABA35863}"/>
              </a:ext>
            </a:extLst>
          </p:cNvPr>
          <p:cNvSpPr txBox="1"/>
          <p:nvPr/>
        </p:nvSpPr>
        <p:spPr>
          <a:xfrm>
            <a:off x="4659086" y="3723161"/>
            <a:ext cx="7424468" cy="3046988"/>
          </a:xfrm>
          <a:prstGeom prst="rect">
            <a:avLst/>
          </a:prstGeom>
          <a:noFill/>
        </p:spPr>
        <p:txBody>
          <a:bodyPr wrap="none" rtlCol="0">
            <a:spAutoFit/>
          </a:bodyPr>
          <a:lstStyle/>
          <a:p>
            <a:r>
              <a:rPr lang="en-US" sz="2400" dirty="0"/>
              <a:t>Now, we solve for the observation that would give us </a:t>
            </a:r>
          </a:p>
          <a:p>
            <a:r>
              <a:rPr lang="en-US" sz="2400" dirty="0"/>
              <a:t>this Z:</a:t>
            </a:r>
          </a:p>
          <a:p>
            <a:endParaRPr lang="en-US" sz="2400" dirty="0"/>
          </a:p>
          <a:p>
            <a:endParaRPr lang="en-US" sz="2400" dirty="0"/>
          </a:p>
          <a:p>
            <a:endParaRPr lang="en-US" sz="2400" dirty="0"/>
          </a:p>
          <a:p>
            <a:endParaRPr lang="en-US" sz="2400" dirty="0"/>
          </a:p>
          <a:p>
            <a:endParaRPr lang="en-US" sz="2400" dirty="0"/>
          </a:p>
          <a:p>
            <a:r>
              <a:rPr lang="en-US" sz="2400" dirty="0"/>
              <a:t>		x = 96.8</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D03633-5061-F4C9-4A57-036D2ABC13E6}"/>
                  </a:ext>
                </a:extLst>
              </p:cNvPr>
              <p:cNvSpPr txBox="1"/>
              <p:nvPr/>
            </p:nvSpPr>
            <p:spPr>
              <a:xfrm>
                <a:off x="5627166" y="4617487"/>
                <a:ext cx="4219360" cy="8152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3" name="TextBox 2">
                <a:extLst>
                  <a:ext uri="{FF2B5EF4-FFF2-40B4-BE49-F238E27FC236}">
                    <a16:creationId xmlns:a16="http://schemas.microsoft.com/office/drawing/2014/main" id="{18D03633-5061-F4C9-4A57-036D2ABC13E6}"/>
                  </a:ext>
                </a:extLst>
              </p:cNvPr>
              <p:cNvSpPr txBox="1">
                <a:spLocks noRot="1" noChangeAspect="1" noMove="1" noResize="1" noEditPoints="1" noAdjustHandles="1" noChangeArrowheads="1" noChangeShapeType="1" noTextEdit="1"/>
              </p:cNvSpPr>
              <p:nvPr/>
            </p:nvSpPr>
            <p:spPr>
              <a:xfrm>
                <a:off x="5627166" y="4617487"/>
                <a:ext cx="4219360" cy="815223"/>
              </a:xfrm>
              <a:prstGeom prst="rect">
                <a:avLst/>
              </a:prstGeom>
              <a:blipFill>
                <a:blip r:embed="rId4"/>
                <a:stretch>
                  <a:fillRect l="-1502" t="-7692" r="-300"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762918-5A86-821E-574B-5EAC41ECFC67}"/>
                  </a:ext>
                </a:extLst>
              </p:cNvPr>
              <p:cNvSpPr txBox="1"/>
              <p:nvPr/>
            </p:nvSpPr>
            <p:spPr>
              <a:xfrm>
                <a:off x="5627166" y="5559993"/>
                <a:ext cx="2280496" cy="612091"/>
              </a:xfrm>
              <a:prstGeom prst="rect">
                <a:avLst/>
              </a:prstGeom>
              <a:noFill/>
            </p:spPr>
            <p:txBody>
              <a:bodyPr wrap="none" lIns="0" tIns="0" rIns="0" bIns="0" rtlCol="0">
                <a:spAutoFit/>
              </a:bodyPr>
              <a:lstStyle/>
              <a:p>
                <a:r>
                  <a:rPr lang="en-US" sz="2800" b="0" dirty="0"/>
                  <a:t>-1.88 </a:t>
                </a:r>
                <a14:m>
                  <m:oMath xmlns:m="http://schemas.openxmlformats.org/officeDocument/2006/math">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 −98.2</m:t>
                        </m:r>
                      </m:num>
                      <m:den>
                        <m:r>
                          <a:rPr lang="en-US" sz="2800" b="0" i="1" smtClean="0">
                            <a:latin typeface="Cambria Math" panose="02040503050406030204" pitchFamily="18" charset="0"/>
                          </a:rPr>
                          <m:t>0.73</m:t>
                        </m:r>
                      </m:den>
                    </m:f>
                  </m:oMath>
                </a14:m>
                <a:endParaRPr lang="en-US" dirty="0"/>
              </a:p>
            </p:txBody>
          </p:sp>
        </mc:Choice>
        <mc:Fallback xmlns="">
          <p:sp>
            <p:nvSpPr>
              <p:cNvPr id="7" name="TextBox 6">
                <a:extLst>
                  <a:ext uri="{FF2B5EF4-FFF2-40B4-BE49-F238E27FC236}">
                    <a16:creationId xmlns:a16="http://schemas.microsoft.com/office/drawing/2014/main" id="{69762918-5A86-821E-574B-5EAC41ECFC67}"/>
                  </a:ext>
                </a:extLst>
              </p:cNvPr>
              <p:cNvSpPr txBox="1">
                <a:spLocks noRot="1" noChangeAspect="1" noMove="1" noResize="1" noEditPoints="1" noAdjustHandles="1" noChangeArrowheads="1" noChangeShapeType="1" noTextEdit="1"/>
              </p:cNvSpPr>
              <p:nvPr/>
            </p:nvSpPr>
            <p:spPr>
              <a:xfrm>
                <a:off x="5627166" y="5559993"/>
                <a:ext cx="2280496" cy="612091"/>
              </a:xfrm>
              <a:prstGeom prst="rect">
                <a:avLst/>
              </a:prstGeom>
              <a:blipFill>
                <a:blip r:embed="rId5"/>
                <a:stretch>
                  <a:fillRect l="-10000" t="-8163" r="-2778" b="-16327"/>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78594C57-4242-908C-6ABD-7FD6F3594925}"/>
              </a:ext>
            </a:extLst>
          </p:cNvPr>
          <p:cNvSpPr/>
          <p:nvPr/>
        </p:nvSpPr>
        <p:spPr>
          <a:xfrm>
            <a:off x="696686" y="5007932"/>
            <a:ext cx="4064000" cy="159657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t>96.8 degrees F is the cut off for the lowest 3% of human body temperatures.</a:t>
            </a:r>
          </a:p>
        </p:txBody>
      </p:sp>
    </p:spTree>
    <p:extLst>
      <p:ext uri="{BB962C8B-B14F-4D97-AF65-F5344CB8AC3E}">
        <p14:creationId xmlns:p14="http://schemas.microsoft.com/office/powerpoint/2010/main" val="1416498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303" name="Google Shape;303;p49"/>
          <p:cNvSpPr txBox="1">
            <a:spLocks noGrp="1"/>
          </p:cNvSpPr>
          <p:nvPr>
            <p:ph type="body" idx="1"/>
          </p:nvPr>
        </p:nvSpPr>
        <p:spPr>
          <a:xfrm flipH="1">
            <a:off x="1981200" y="1305775"/>
            <a:ext cx="8229600" cy="2279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000" dirty="0">
                <a:solidFill>
                  <a:schemeClr val="accent1"/>
                </a:solidFill>
              </a:rPr>
              <a:t> Body temperatures of healthy humans are distributed nearly normally with mean 98.2</a:t>
            </a:r>
            <a:r>
              <a:rPr lang="en" sz="2000" baseline="30000" dirty="0">
                <a:solidFill>
                  <a:schemeClr val="accent1"/>
                </a:solidFill>
              </a:rPr>
              <a:t>o</a:t>
            </a:r>
            <a:r>
              <a:rPr lang="en" sz="2000" dirty="0">
                <a:solidFill>
                  <a:schemeClr val="accent1"/>
                </a:solidFill>
              </a:rPr>
              <a:t>F and standard deviation 0.73</a:t>
            </a:r>
            <a:r>
              <a:rPr lang="en" sz="2000" baseline="30000" dirty="0">
                <a:solidFill>
                  <a:schemeClr val="accent1"/>
                </a:solidFill>
              </a:rPr>
              <a:t>o</a:t>
            </a:r>
            <a:r>
              <a:rPr lang="en" sz="2000" dirty="0">
                <a:solidFill>
                  <a:schemeClr val="accent1"/>
                </a:solidFill>
              </a:rPr>
              <a:t>F. What is the cutoff for the highest 10% of human body temperatures?</a:t>
            </a:r>
            <a:endParaRPr sz="2000" dirty="0">
              <a:solidFill>
                <a:schemeClr val="dk2"/>
              </a:solidFill>
            </a:endParaRPr>
          </a:p>
          <a:p>
            <a:pPr marL="0" indent="0">
              <a:lnSpc>
                <a:spcPct val="115000"/>
              </a:lnSpc>
              <a:spcBef>
                <a:spcPts val="0"/>
              </a:spcBef>
              <a:buNone/>
            </a:pPr>
            <a:endParaRPr sz="2000" dirty="0">
              <a:solidFill>
                <a:schemeClr val="dk2"/>
              </a:solidFill>
            </a:endParaRPr>
          </a:p>
          <a:p>
            <a:pPr marL="0" indent="0">
              <a:lnSpc>
                <a:spcPct val="115000"/>
              </a:lnSpc>
              <a:spcBef>
                <a:spcPts val="0"/>
              </a:spcBef>
              <a:buNone/>
            </a:pPr>
            <a:r>
              <a:rPr lang="en" sz="2000" dirty="0">
                <a:solidFill>
                  <a:schemeClr val="dk2"/>
                </a:solidFill>
              </a:rPr>
              <a:t>(a) 97.3</a:t>
            </a:r>
            <a:r>
              <a:rPr lang="en" sz="2000" baseline="30000" dirty="0">
                <a:solidFill>
                  <a:schemeClr val="dk2"/>
                </a:solidFill>
              </a:rPr>
              <a:t>o</a:t>
            </a:r>
            <a:r>
              <a:rPr lang="en" sz="2000" dirty="0">
                <a:solidFill>
                  <a:schemeClr val="dk2"/>
                </a:solidFill>
              </a:rPr>
              <a:t>F			(c) 99.4</a:t>
            </a:r>
            <a:r>
              <a:rPr lang="en" sz="2000" baseline="30000" dirty="0">
                <a:solidFill>
                  <a:schemeClr val="dk2"/>
                </a:solidFill>
              </a:rPr>
              <a:t>o</a:t>
            </a:r>
            <a:r>
              <a:rPr lang="en" sz="2000" dirty="0">
                <a:solidFill>
                  <a:schemeClr val="dk2"/>
                </a:solidFill>
              </a:rPr>
              <a:t>F</a:t>
            </a:r>
            <a:endParaRPr sz="2000" dirty="0">
              <a:solidFill>
                <a:schemeClr val="dk2"/>
              </a:solidFill>
            </a:endParaRPr>
          </a:p>
          <a:p>
            <a:pPr marL="0" indent="0">
              <a:lnSpc>
                <a:spcPct val="115000"/>
              </a:lnSpc>
              <a:spcBef>
                <a:spcPts val="0"/>
              </a:spcBef>
              <a:buNone/>
            </a:pPr>
            <a:r>
              <a:rPr lang="en" sz="2000" dirty="0">
                <a:solidFill>
                  <a:schemeClr val="dk2"/>
                </a:solidFill>
              </a:rPr>
              <a:t>(b) 99.1</a:t>
            </a:r>
            <a:r>
              <a:rPr lang="en" sz="2000" baseline="30000" dirty="0">
                <a:solidFill>
                  <a:schemeClr val="dk2"/>
                </a:solidFill>
              </a:rPr>
              <a:t>o</a:t>
            </a:r>
            <a:r>
              <a:rPr lang="en" sz="2000" dirty="0">
                <a:solidFill>
                  <a:schemeClr val="dk2"/>
                </a:solidFill>
              </a:rPr>
              <a:t>F			(d) 99.6</a:t>
            </a:r>
            <a:r>
              <a:rPr lang="en" sz="2000" baseline="30000" dirty="0">
                <a:solidFill>
                  <a:schemeClr val="dk2"/>
                </a:solidFill>
              </a:rPr>
              <a:t>o</a:t>
            </a:r>
            <a:r>
              <a:rPr lang="en" sz="2000" dirty="0">
                <a:solidFill>
                  <a:schemeClr val="dk2"/>
                </a:solidFill>
              </a:rPr>
              <a:t>F</a:t>
            </a:r>
            <a:endParaRPr sz="2000" dirty="0">
              <a:solidFill>
                <a:schemeClr val="accent1"/>
              </a:solidFill>
            </a:endParaRPr>
          </a:p>
        </p:txBody>
      </p:sp>
      <p:sp>
        <p:nvSpPr>
          <p:cNvPr id="2" name="TextBox 1">
            <a:extLst>
              <a:ext uri="{FF2B5EF4-FFF2-40B4-BE49-F238E27FC236}">
                <a16:creationId xmlns:a16="http://schemas.microsoft.com/office/drawing/2014/main" id="{D16CA6B8-25E4-2EEA-C651-617F8F37A1E1}"/>
              </a:ext>
            </a:extLst>
          </p:cNvPr>
          <p:cNvSpPr txBox="1"/>
          <p:nvPr/>
        </p:nvSpPr>
        <p:spPr>
          <a:xfrm>
            <a:off x="2162629" y="3954061"/>
            <a:ext cx="7164141" cy="461665"/>
          </a:xfrm>
          <a:prstGeom prst="rect">
            <a:avLst/>
          </a:prstGeom>
          <a:noFill/>
        </p:spPr>
        <p:txBody>
          <a:bodyPr wrap="none" rtlCol="0">
            <a:spAutoFit/>
          </a:bodyPr>
          <a:lstStyle/>
          <a:p>
            <a:r>
              <a:rPr lang="en-US" sz="2400" dirty="0"/>
              <a:t>First, we need the Z score that corresponds to 90%</a:t>
            </a:r>
          </a:p>
        </p:txBody>
      </p:sp>
      <p:sp>
        <p:nvSpPr>
          <p:cNvPr id="3" name="TextBox 2">
            <a:extLst>
              <a:ext uri="{FF2B5EF4-FFF2-40B4-BE49-F238E27FC236}">
                <a16:creationId xmlns:a16="http://schemas.microsoft.com/office/drawing/2014/main" id="{DFD37EFB-D845-4C9E-BEEF-5137409C4813}"/>
              </a:ext>
            </a:extLst>
          </p:cNvPr>
          <p:cNvSpPr txBox="1"/>
          <p:nvPr/>
        </p:nvSpPr>
        <p:spPr>
          <a:xfrm>
            <a:off x="2162629" y="4460910"/>
            <a:ext cx="1064715" cy="461665"/>
          </a:xfrm>
          <a:prstGeom prst="rect">
            <a:avLst/>
          </a:prstGeom>
          <a:noFill/>
        </p:spPr>
        <p:txBody>
          <a:bodyPr wrap="none" rtlCol="0">
            <a:spAutoFit/>
          </a:bodyPr>
          <a:lstStyle/>
          <a:p>
            <a:r>
              <a:rPr lang="en-US" sz="2400" dirty="0"/>
              <a:t>Z = ??</a:t>
            </a:r>
          </a:p>
        </p:txBody>
      </p:sp>
      <p:sp>
        <p:nvSpPr>
          <p:cNvPr id="5" name="TextBox 4">
            <a:extLst>
              <a:ext uri="{FF2B5EF4-FFF2-40B4-BE49-F238E27FC236}">
                <a16:creationId xmlns:a16="http://schemas.microsoft.com/office/drawing/2014/main" id="{7D0EB089-ECE8-1B13-EFD7-28DAD7423B07}"/>
              </a:ext>
            </a:extLst>
          </p:cNvPr>
          <p:cNvSpPr txBox="1"/>
          <p:nvPr/>
        </p:nvSpPr>
        <p:spPr>
          <a:xfrm>
            <a:off x="2162629" y="5020305"/>
            <a:ext cx="9920925" cy="830997"/>
          </a:xfrm>
          <a:prstGeom prst="rect">
            <a:avLst/>
          </a:prstGeom>
          <a:noFill/>
        </p:spPr>
        <p:txBody>
          <a:bodyPr wrap="square" rtlCol="0">
            <a:spAutoFit/>
          </a:bodyPr>
          <a:lstStyle/>
          <a:p>
            <a:r>
              <a:rPr lang="en-US" sz="2400" dirty="0"/>
              <a:t>Then, solve for the observation that would give us this Z:</a:t>
            </a:r>
          </a:p>
          <a:p>
            <a:endParaRPr lang="en-US"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3A6D4A-1051-7690-2F4C-248980077297}"/>
                  </a:ext>
                </a:extLst>
              </p:cNvPr>
              <p:cNvSpPr txBox="1"/>
              <p:nvPr/>
            </p:nvSpPr>
            <p:spPr>
              <a:xfrm>
                <a:off x="3276946" y="5637644"/>
                <a:ext cx="5638108" cy="8182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6" name="TextBox 5">
                <a:extLst>
                  <a:ext uri="{FF2B5EF4-FFF2-40B4-BE49-F238E27FC236}">
                    <a16:creationId xmlns:a16="http://schemas.microsoft.com/office/drawing/2014/main" id="{BC3A6D4A-1051-7690-2F4C-248980077297}"/>
                  </a:ext>
                </a:extLst>
              </p:cNvPr>
              <p:cNvSpPr txBox="1">
                <a:spLocks noRot="1" noChangeAspect="1" noMove="1" noResize="1" noEditPoints="1" noAdjustHandles="1" noChangeArrowheads="1" noChangeShapeType="1" noTextEdit="1"/>
              </p:cNvSpPr>
              <p:nvPr/>
            </p:nvSpPr>
            <p:spPr>
              <a:xfrm>
                <a:off x="3276946" y="5637644"/>
                <a:ext cx="5638108" cy="818237"/>
              </a:xfrm>
              <a:prstGeom prst="rect">
                <a:avLst/>
              </a:prstGeom>
              <a:blipFill>
                <a:blip r:embed="rId3"/>
                <a:stretch>
                  <a:fillRect t="-9231" b="-15385"/>
                </a:stretch>
              </a:blipFill>
            </p:spPr>
            <p:txBody>
              <a:bodyPr/>
              <a:lstStyle/>
              <a:p>
                <a:r>
                  <a:rPr 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9"/>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
        <p:nvSpPr>
          <p:cNvPr id="2" name="TextBox 1">
            <a:extLst>
              <a:ext uri="{FF2B5EF4-FFF2-40B4-BE49-F238E27FC236}">
                <a16:creationId xmlns:a16="http://schemas.microsoft.com/office/drawing/2014/main" id="{D16CA6B8-25E4-2EEA-C651-617F8F37A1E1}"/>
              </a:ext>
            </a:extLst>
          </p:cNvPr>
          <p:cNvSpPr txBox="1"/>
          <p:nvPr/>
        </p:nvSpPr>
        <p:spPr>
          <a:xfrm>
            <a:off x="2162629" y="3954061"/>
            <a:ext cx="7164141" cy="461665"/>
          </a:xfrm>
          <a:prstGeom prst="rect">
            <a:avLst/>
          </a:prstGeom>
          <a:noFill/>
        </p:spPr>
        <p:txBody>
          <a:bodyPr wrap="none" rtlCol="0">
            <a:spAutoFit/>
          </a:bodyPr>
          <a:lstStyle/>
          <a:p>
            <a:r>
              <a:rPr lang="en-US" sz="2400" dirty="0"/>
              <a:t>First, we need the Z score that corresponds to 90%</a:t>
            </a:r>
          </a:p>
        </p:txBody>
      </p:sp>
      <p:sp>
        <p:nvSpPr>
          <p:cNvPr id="3" name="TextBox 2">
            <a:extLst>
              <a:ext uri="{FF2B5EF4-FFF2-40B4-BE49-F238E27FC236}">
                <a16:creationId xmlns:a16="http://schemas.microsoft.com/office/drawing/2014/main" id="{DFD37EFB-D845-4C9E-BEEF-5137409C4813}"/>
              </a:ext>
            </a:extLst>
          </p:cNvPr>
          <p:cNvSpPr txBox="1"/>
          <p:nvPr/>
        </p:nvSpPr>
        <p:spPr>
          <a:xfrm>
            <a:off x="2162629" y="4460910"/>
            <a:ext cx="1064715" cy="461665"/>
          </a:xfrm>
          <a:prstGeom prst="rect">
            <a:avLst/>
          </a:prstGeom>
          <a:noFill/>
        </p:spPr>
        <p:txBody>
          <a:bodyPr wrap="none" rtlCol="0">
            <a:spAutoFit/>
          </a:bodyPr>
          <a:lstStyle/>
          <a:p>
            <a:r>
              <a:rPr lang="en-US" sz="2400" dirty="0"/>
              <a:t>Z = ??</a:t>
            </a:r>
          </a:p>
        </p:txBody>
      </p:sp>
      <p:sp>
        <p:nvSpPr>
          <p:cNvPr id="5" name="TextBox 4">
            <a:extLst>
              <a:ext uri="{FF2B5EF4-FFF2-40B4-BE49-F238E27FC236}">
                <a16:creationId xmlns:a16="http://schemas.microsoft.com/office/drawing/2014/main" id="{7D0EB089-ECE8-1B13-EFD7-28DAD7423B07}"/>
              </a:ext>
            </a:extLst>
          </p:cNvPr>
          <p:cNvSpPr txBox="1"/>
          <p:nvPr/>
        </p:nvSpPr>
        <p:spPr>
          <a:xfrm>
            <a:off x="2162629" y="5020305"/>
            <a:ext cx="9920925" cy="830997"/>
          </a:xfrm>
          <a:prstGeom prst="rect">
            <a:avLst/>
          </a:prstGeom>
          <a:noFill/>
        </p:spPr>
        <p:txBody>
          <a:bodyPr wrap="square" rtlCol="0">
            <a:spAutoFit/>
          </a:bodyPr>
          <a:lstStyle/>
          <a:p>
            <a:r>
              <a:rPr lang="en-US" sz="2400" dirty="0"/>
              <a:t>Then, solve for the observation that would give us this Z:</a:t>
            </a:r>
          </a:p>
          <a:p>
            <a:endParaRPr lang="en-US"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3A6D4A-1051-7690-2F4C-248980077297}"/>
                  </a:ext>
                </a:extLst>
              </p:cNvPr>
              <p:cNvSpPr txBox="1"/>
              <p:nvPr/>
            </p:nvSpPr>
            <p:spPr>
              <a:xfrm>
                <a:off x="3276946" y="5637644"/>
                <a:ext cx="5638108" cy="8182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𝑍</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𝑜𝑏𝑠𝑒𝑟𝑣𝑎𝑡𝑖𝑜𝑛</m:t>
                          </m:r>
                          <m:r>
                            <a:rPr lang="en-US" sz="2800" b="0" i="1" smtClean="0">
                              <a:latin typeface="Cambria Math" panose="02040503050406030204" pitchFamily="18" charset="0"/>
                            </a:rPr>
                            <m:t> −</m:t>
                          </m:r>
                          <m:r>
                            <a:rPr lang="en-US" sz="2800" b="0" i="1" smtClean="0">
                              <a:latin typeface="Cambria Math" panose="02040503050406030204" pitchFamily="18" charset="0"/>
                            </a:rPr>
                            <m:t>𝑚𝑒𝑎𝑛</m:t>
                          </m:r>
                        </m:num>
                        <m:den>
                          <m:r>
                            <a:rPr lang="en-US" sz="2800" b="0" i="1" smtClean="0">
                              <a:latin typeface="Cambria Math" panose="02040503050406030204" pitchFamily="18" charset="0"/>
                            </a:rPr>
                            <m:t>𝑆𝐷</m:t>
                          </m:r>
                        </m:den>
                      </m:f>
                    </m:oMath>
                  </m:oMathPara>
                </a14:m>
                <a:endParaRPr lang="en-US" dirty="0"/>
              </a:p>
            </p:txBody>
          </p:sp>
        </mc:Choice>
        <mc:Fallback xmlns="">
          <p:sp>
            <p:nvSpPr>
              <p:cNvPr id="6" name="TextBox 5">
                <a:extLst>
                  <a:ext uri="{FF2B5EF4-FFF2-40B4-BE49-F238E27FC236}">
                    <a16:creationId xmlns:a16="http://schemas.microsoft.com/office/drawing/2014/main" id="{BC3A6D4A-1051-7690-2F4C-248980077297}"/>
                  </a:ext>
                </a:extLst>
              </p:cNvPr>
              <p:cNvSpPr txBox="1">
                <a:spLocks noRot="1" noChangeAspect="1" noMove="1" noResize="1" noEditPoints="1" noAdjustHandles="1" noChangeArrowheads="1" noChangeShapeType="1" noTextEdit="1"/>
              </p:cNvSpPr>
              <p:nvPr/>
            </p:nvSpPr>
            <p:spPr>
              <a:xfrm>
                <a:off x="3276946" y="5637644"/>
                <a:ext cx="5638108" cy="818237"/>
              </a:xfrm>
              <a:prstGeom prst="rect">
                <a:avLst/>
              </a:prstGeom>
              <a:blipFill>
                <a:blip r:embed="rId3"/>
                <a:stretch>
                  <a:fillRect t="-9231" b="-15385"/>
                </a:stretch>
              </a:blipFill>
            </p:spPr>
            <p:txBody>
              <a:bodyPr/>
              <a:lstStyle/>
              <a:p>
                <a:r>
                  <a:rPr lang="en-US">
                    <a:noFill/>
                  </a:rPr>
                  <a:t> </a:t>
                </a:r>
              </a:p>
            </p:txBody>
          </p:sp>
        </mc:Fallback>
      </mc:AlternateContent>
      <p:sp>
        <p:nvSpPr>
          <p:cNvPr id="8" name="Google Shape;309;p50">
            <a:extLst>
              <a:ext uri="{FF2B5EF4-FFF2-40B4-BE49-F238E27FC236}">
                <a16:creationId xmlns:a16="http://schemas.microsoft.com/office/drawing/2014/main" id="{EF1DA083-EB2E-E794-5A9D-33F9C0423A48}"/>
              </a:ext>
            </a:extLst>
          </p:cNvPr>
          <p:cNvSpPr txBox="1">
            <a:spLocks/>
          </p:cNvSpPr>
          <p:nvPr/>
        </p:nvSpPr>
        <p:spPr>
          <a:xfrm flipH="1">
            <a:off x="1981200" y="1305775"/>
            <a:ext cx="8229600" cy="228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defTabSz="914400">
              <a:lnSpc>
                <a:spcPct val="115000"/>
              </a:lnSpc>
              <a:spcBef>
                <a:spcPts val="0"/>
              </a:spcBef>
              <a:buFont typeface="Arial"/>
              <a:buNone/>
            </a:pPr>
            <a:r>
              <a:rPr lang="en-US" sz="2000" kern="0">
                <a:solidFill>
                  <a:schemeClr val="accent1"/>
                </a:solidFill>
              </a:rPr>
              <a:t> Body temperatures of healthy humans are distributed nearly normally with mean 98.2</a:t>
            </a:r>
            <a:r>
              <a:rPr lang="en-US" sz="2000" kern="0" baseline="30000">
                <a:solidFill>
                  <a:schemeClr val="accent1"/>
                </a:solidFill>
              </a:rPr>
              <a:t>o</a:t>
            </a:r>
            <a:r>
              <a:rPr lang="en-US" sz="2000" kern="0">
                <a:solidFill>
                  <a:schemeClr val="accent1"/>
                </a:solidFill>
              </a:rPr>
              <a:t>F and standard deviation 0.73</a:t>
            </a:r>
            <a:r>
              <a:rPr lang="en-US" sz="2000" kern="0" baseline="30000">
                <a:solidFill>
                  <a:schemeClr val="accent1"/>
                </a:solidFill>
              </a:rPr>
              <a:t>o</a:t>
            </a:r>
            <a:r>
              <a:rPr lang="en-US" sz="2000" kern="0">
                <a:solidFill>
                  <a:schemeClr val="accent1"/>
                </a:solidFill>
              </a:rPr>
              <a:t>F. What is the cutoff for the highest 10% of human body temperatures?</a:t>
            </a:r>
            <a:endParaRPr lang="en-US" sz="2000" kern="0">
              <a:solidFill>
                <a:schemeClr val="dk2"/>
              </a:solidFill>
            </a:endParaRPr>
          </a:p>
          <a:p>
            <a:pPr marL="0" indent="0" defTabSz="914400">
              <a:lnSpc>
                <a:spcPct val="115000"/>
              </a:lnSpc>
              <a:spcBef>
                <a:spcPts val="0"/>
              </a:spcBef>
              <a:buFont typeface="Arial"/>
              <a:buNone/>
            </a:pPr>
            <a:endParaRPr lang="en-US" sz="2000" kern="0">
              <a:solidFill>
                <a:schemeClr val="dk2"/>
              </a:solidFill>
            </a:endParaRPr>
          </a:p>
          <a:p>
            <a:pPr marL="0" indent="0" defTabSz="914400">
              <a:lnSpc>
                <a:spcPct val="115000"/>
              </a:lnSpc>
              <a:spcBef>
                <a:spcPts val="0"/>
              </a:spcBef>
              <a:buFont typeface="Arial"/>
              <a:buNone/>
            </a:pPr>
            <a:r>
              <a:rPr lang="en-US" sz="2000" kern="0">
                <a:solidFill>
                  <a:schemeClr val="dk2"/>
                </a:solidFill>
              </a:rPr>
              <a:t>(a) 97.3</a:t>
            </a:r>
            <a:r>
              <a:rPr lang="en-US" sz="2000" kern="0" baseline="30000">
                <a:solidFill>
                  <a:schemeClr val="dk2"/>
                </a:solidFill>
              </a:rPr>
              <a:t>o</a:t>
            </a:r>
            <a:r>
              <a:rPr lang="en-US" sz="2000" kern="0">
                <a:solidFill>
                  <a:schemeClr val="dk2"/>
                </a:solidFill>
              </a:rPr>
              <a:t>F			(c) 99.4</a:t>
            </a:r>
            <a:r>
              <a:rPr lang="en-US" sz="2000" kern="0" baseline="30000">
                <a:solidFill>
                  <a:schemeClr val="dk2"/>
                </a:solidFill>
              </a:rPr>
              <a:t>o</a:t>
            </a:r>
            <a:r>
              <a:rPr lang="en-US" sz="2000" kern="0">
                <a:solidFill>
                  <a:schemeClr val="dk2"/>
                </a:solidFill>
              </a:rPr>
              <a:t>F</a:t>
            </a:r>
          </a:p>
          <a:p>
            <a:pPr marL="0" indent="0" defTabSz="914400">
              <a:lnSpc>
                <a:spcPct val="115000"/>
              </a:lnSpc>
              <a:spcBef>
                <a:spcPts val="0"/>
              </a:spcBef>
              <a:buFont typeface="Arial"/>
              <a:buNone/>
            </a:pPr>
            <a:r>
              <a:rPr lang="en-US" sz="2000" i="1" kern="0">
                <a:solidFill>
                  <a:srgbClr val="E69138"/>
                </a:solidFill>
              </a:rPr>
              <a:t>(b) 99.1</a:t>
            </a:r>
            <a:r>
              <a:rPr lang="en-US" sz="2000" i="1" kern="0" baseline="30000">
                <a:solidFill>
                  <a:srgbClr val="E69138"/>
                </a:solidFill>
              </a:rPr>
              <a:t>o</a:t>
            </a:r>
            <a:r>
              <a:rPr lang="en-US" sz="2000" i="1" kern="0">
                <a:solidFill>
                  <a:srgbClr val="E69138"/>
                </a:solidFill>
              </a:rPr>
              <a:t>F</a:t>
            </a:r>
            <a:r>
              <a:rPr lang="en-US" sz="2000" kern="0">
                <a:solidFill>
                  <a:schemeClr val="dk2"/>
                </a:solidFill>
              </a:rPr>
              <a:t>			(d) 99.6</a:t>
            </a:r>
            <a:r>
              <a:rPr lang="en-US" sz="2000" kern="0" baseline="30000">
                <a:solidFill>
                  <a:schemeClr val="dk2"/>
                </a:solidFill>
              </a:rPr>
              <a:t>o</a:t>
            </a:r>
            <a:r>
              <a:rPr lang="en-US" sz="2000" kern="0">
                <a:solidFill>
                  <a:schemeClr val="dk2"/>
                </a:solidFill>
              </a:rPr>
              <a:t>F</a:t>
            </a:r>
            <a:endParaRPr lang="en-US" sz="2000" kern="0" dirty="0">
              <a:solidFill>
                <a:schemeClr val="accent1"/>
              </a:solidFill>
            </a:endParaRPr>
          </a:p>
        </p:txBody>
      </p:sp>
    </p:spTree>
    <p:extLst>
      <p:ext uri="{BB962C8B-B14F-4D97-AF65-F5344CB8AC3E}">
        <p14:creationId xmlns:p14="http://schemas.microsoft.com/office/powerpoint/2010/main" val="23289359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5"/>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68-95-99.7 Rule</a:t>
            </a:r>
            <a:endParaRPr>
              <a:solidFill>
                <a:schemeClr val="accent1"/>
              </a:solidFill>
            </a:endParaRPr>
          </a:p>
        </p:txBody>
      </p:sp>
      <p:sp>
        <p:nvSpPr>
          <p:cNvPr id="346" name="Google Shape;346;p55"/>
          <p:cNvSpPr txBox="1">
            <a:spLocks noGrp="1"/>
          </p:cNvSpPr>
          <p:nvPr>
            <p:ph type="body" idx="1"/>
          </p:nvPr>
        </p:nvSpPr>
        <p:spPr>
          <a:xfrm flipH="1">
            <a:off x="1981200" y="1305775"/>
            <a:ext cx="8229600" cy="10353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700"/>
              <a:t>For nearly normally distributed data,</a:t>
            </a:r>
            <a:endParaRPr sz="1700"/>
          </a:p>
          <a:p>
            <a:pPr indent="-336550">
              <a:lnSpc>
                <a:spcPct val="115000"/>
              </a:lnSpc>
              <a:spcBef>
                <a:spcPts val="0"/>
              </a:spcBef>
              <a:buSzPts val="1700"/>
            </a:pPr>
            <a:r>
              <a:rPr lang="en" sz="1700"/>
              <a:t>about 68% falls within 1 SD of the mean,</a:t>
            </a:r>
            <a:endParaRPr sz="1700"/>
          </a:p>
          <a:p>
            <a:pPr indent="-336550">
              <a:lnSpc>
                <a:spcPct val="115000"/>
              </a:lnSpc>
              <a:spcBef>
                <a:spcPts val="0"/>
              </a:spcBef>
              <a:buSzPts val="1700"/>
            </a:pPr>
            <a:r>
              <a:rPr lang="en" sz="1700"/>
              <a:t>about 95% falls within 2 SD of the mean,</a:t>
            </a:r>
            <a:endParaRPr sz="1700"/>
          </a:p>
          <a:p>
            <a:pPr indent="-336550">
              <a:lnSpc>
                <a:spcPct val="115000"/>
              </a:lnSpc>
              <a:spcBef>
                <a:spcPts val="0"/>
              </a:spcBef>
              <a:buSzPts val="1700"/>
            </a:pPr>
            <a:r>
              <a:rPr lang="en" sz="1700"/>
              <a:t>about 99.7% falls within 3 SD of the mean.</a:t>
            </a:r>
            <a:endParaRPr sz="1700"/>
          </a:p>
          <a:p>
            <a:pPr marL="0" indent="0">
              <a:lnSpc>
                <a:spcPct val="115000"/>
              </a:lnSpc>
              <a:spcBef>
                <a:spcPts val="0"/>
              </a:spcBef>
              <a:buNone/>
            </a:pPr>
            <a:r>
              <a:rPr lang="en" sz="1700"/>
              <a:t>It is possible for observations to fall 4, 5, or more standard deviations away from the mean, but these occurrences are very rare if the data are nearly normal.</a:t>
            </a:r>
            <a:endParaRPr sz="1700"/>
          </a:p>
        </p:txBody>
      </p:sp>
      <p:pic>
        <p:nvPicPr>
          <p:cNvPr id="347" name="Google Shape;347;p55"/>
          <p:cNvPicPr preferRelativeResize="0"/>
          <p:nvPr/>
        </p:nvPicPr>
        <p:blipFill>
          <a:blip r:embed="rId3">
            <a:alphaModFix/>
          </a:blip>
          <a:stretch>
            <a:fillRect/>
          </a:stretch>
        </p:blipFill>
        <p:spPr>
          <a:xfrm>
            <a:off x="2832249" y="3201549"/>
            <a:ext cx="6069974" cy="30307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53" name="Google Shape;353;p56"/>
          <p:cNvSpPr txBox="1">
            <a:spLocks noGrp="1"/>
          </p:cNvSpPr>
          <p:nvPr>
            <p:ph type="body" idx="1"/>
          </p:nvPr>
        </p:nvSpPr>
        <p:spPr>
          <a:xfrm flipH="1">
            <a:off x="1981200" y="1305775"/>
            <a:ext cx="8229600" cy="60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700"/>
              <a:t>SAT scores are distributed nearly normally with mean 1500 and standard deviation 300.</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1981200" y="234563"/>
            <a:ext cx="8229600" cy="1143000"/>
          </a:xfrm>
          <a:prstGeom prst="rect">
            <a:avLst/>
          </a:prstGeom>
        </p:spPr>
        <p:txBody>
          <a:bodyPr spcFirstLastPara="1" wrap="square" lIns="91425" tIns="91425" rIns="91425" bIns="91425" anchor="b" anchorCtr="0">
            <a:noAutofit/>
          </a:bodyPr>
          <a:lstStyle/>
          <a:p>
            <a:r>
              <a:rPr lang="en">
                <a:solidFill>
                  <a:schemeClr val="accent1"/>
                </a:solidFill>
              </a:rPr>
              <a:t>Normal distributions</a:t>
            </a:r>
            <a:br>
              <a:rPr lang="en">
                <a:solidFill>
                  <a:schemeClr val="accent1"/>
                </a:solidFill>
              </a:rPr>
            </a:br>
            <a:r>
              <a:rPr lang="en">
                <a:solidFill>
                  <a:schemeClr val="accent1"/>
                </a:solidFill>
              </a:rPr>
              <a:t>with different parameters</a:t>
            </a:r>
            <a:endParaRPr>
              <a:solidFill>
                <a:schemeClr val="accent1"/>
              </a:solidFill>
            </a:endParaRPr>
          </a:p>
        </p:txBody>
      </p:sp>
      <p:pic>
        <p:nvPicPr>
          <p:cNvPr id="93" name="Google Shape;93;p22"/>
          <p:cNvPicPr preferRelativeResize="0"/>
          <p:nvPr/>
        </p:nvPicPr>
        <p:blipFill>
          <a:blip r:embed="rId3">
            <a:alphaModFix/>
          </a:blip>
          <a:stretch>
            <a:fillRect/>
          </a:stretch>
        </p:blipFill>
        <p:spPr>
          <a:xfrm>
            <a:off x="3682351" y="1586851"/>
            <a:ext cx="5047775" cy="46604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7"/>
          <p:cNvSpPr txBox="1">
            <a:spLocks noGrp="1"/>
          </p:cNvSpPr>
          <p:nvPr>
            <p:ph type="body" idx="1"/>
          </p:nvPr>
        </p:nvSpPr>
        <p:spPr>
          <a:xfrm flipH="1">
            <a:off x="1981200" y="1908475"/>
            <a:ext cx="8229600" cy="679200"/>
          </a:xfrm>
          <a:prstGeom prst="rect">
            <a:avLst/>
          </a:prstGeom>
        </p:spPr>
        <p:txBody>
          <a:bodyPr spcFirstLastPara="1" wrap="square" lIns="91425" tIns="91425" rIns="91425" bIns="91425" anchor="t" anchorCtr="0">
            <a:noAutofit/>
          </a:bodyPr>
          <a:lstStyle/>
          <a:p>
            <a:pPr indent="-336550">
              <a:lnSpc>
                <a:spcPct val="115000"/>
              </a:lnSpc>
              <a:spcBef>
                <a:spcPts val="0"/>
              </a:spcBef>
              <a:buSzPts val="1700"/>
            </a:pPr>
            <a:r>
              <a:rPr lang="en" sz="1700"/>
              <a:t>~68% of students score between 1200 and 1800 on the SAT.</a:t>
            </a:r>
            <a:endParaRPr sz="1700"/>
          </a:p>
          <a:p>
            <a:pPr indent="-336550">
              <a:lnSpc>
                <a:spcPct val="115000"/>
              </a:lnSpc>
              <a:spcBef>
                <a:spcPts val="0"/>
              </a:spcBef>
              <a:buSzPts val="1700"/>
            </a:pPr>
            <a:r>
              <a:rPr lang="en" sz="1700"/>
              <a:t>~95% of students score between 900 and 2100 on the SAT.</a:t>
            </a:r>
            <a:endParaRPr sz="1700"/>
          </a:p>
          <a:p>
            <a:pPr indent="-336550">
              <a:lnSpc>
                <a:spcPct val="115000"/>
              </a:lnSpc>
              <a:spcBef>
                <a:spcPts val="0"/>
              </a:spcBef>
              <a:buSzPts val="1700"/>
            </a:pPr>
            <a:r>
              <a:rPr lang="en" sz="1700"/>
              <a:t>~$99.7% of students score between 600 and 2400 on the SAT.</a:t>
            </a:r>
            <a:endParaRPr sz="1700"/>
          </a:p>
        </p:txBody>
      </p:sp>
      <p:sp>
        <p:nvSpPr>
          <p:cNvPr id="359" name="Google Shape;359;p57"/>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60" name="Google Shape;360;p57"/>
          <p:cNvSpPr txBox="1">
            <a:spLocks noGrp="1"/>
          </p:cNvSpPr>
          <p:nvPr>
            <p:ph type="body" idx="1"/>
          </p:nvPr>
        </p:nvSpPr>
        <p:spPr>
          <a:xfrm flipH="1">
            <a:off x="1981200" y="1305775"/>
            <a:ext cx="8229600" cy="6027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700"/>
              <a:t>SAT scores are distributed nearly normally with mean 1500 and standard deviation 300.</a:t>
            </a:r>
            <a:endParaRPr sz="1700"/>
          </a:p>
        </p:txBody>
      </p:sp>
      <p:pic>
        <p:nvPicPr>
          <p:cNvPr id="361" name="Google Shape;361;p57"/>
          <p:cNvPicPr preferRelativeResize="0"/>
          <p:nvPr/>
        </p:nvPicPr>
        <p:blipFill>
          <a:blip r:embed="rId3">
            <a:alphaModFix/>
          </a:blip>
          <a:stretch>
            <a:fillRect/>
          </a:stretch>
        </p:blipFill>
        <p:spPr>
          <a:xfrm>
            <a:off x="3429000" y="2958675"/>
            <a:ext cx="5357474" cy="33130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8"/>
          <p:cNvSpPr txBox="1">
            <a:spLocks noGrp="1"/>
          </p:cNvSpPr>
          <p:nvPr>
            <p:ph type="body" idx="1"/>
          </p:nvPr>
        </p:nvSpPr>
        <p:spPr>
          <a:xfrm flipH="1">
            <a:off x="1981200" y="5127600"/>
            <a:ext cx="8229600" cy="14502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Mean = 6.88 hours, SD = 0.92 hrs</a:t>
            </a:r>
            <a:endParaRPr sz="2400"/>
          </a:p>
          <a:p>
            <a:pPr marL="0" indent="0">
              <a:lnSpc>
                <a:spcPct val="115000"/>
              </a:lnSpc>
              <a:spcBef>
                <a:spcPts val="0"/>
              </a:spcBef>
              <a:buNone/>
            </a:pPr>
            <a:endParaRPr sz="1700"/>
          </a:p>
        </p:txBody>
      </p:sp>
      <p:sp>
        <p:nvSpPr>
          <p:cNvPr id="367" name="Google Shape;367;p58"/>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pic>
        <p:nvPicPr>
          <p:cNvPr id="368" name="Google Shape;368;p58"/>
          <p:cNvPicPr preferRelativeResize="0"/>
          <p:nvPr/>
        </p:nvPicPr>
        <p:blipFill>
          <a:blip r:embed="rId3">
            <a:alphaModFix/>
          </a:blip>
          <a:stretch>
            <a:fillRect/>
          </a:stretch>
        </p:blipFill>
        <p:spPr>
          <a:xfrm>
            <a:off x="2921201" y="1247775"/>
            <a:ext cx="5993625" cy="37915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9"/>
          <p:cNvSpPr txBox="1">
            <a:spLocks noGrp="1"/>
          </p:cNvSpPr>
          <p:nvPr>
            <p:ph type="body" idx="1"/>
          </p:nvPr>
        </p:nvSpPr>
        <p:spPr>
          <a:xfrm flipH="1">
            <a:off x="1981325" y="5127600"/>
            <a:ext cx="8489400" cy="14502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Mean = 6.88 hours, SD = 0.92 hrs</a:t>
            </a:r>
            <a:endParaRPr sz="2400"/>
          </a:p>
          <a:p>
            <a:pPr indent="-381000">
              <a:lnSpc>
                <a:spcPct val="115000"/>
              </a:lnSpc>
              <a:spcBef>
                <a:spcPts val="0"/>
              </a:spcBef>
              <a:buSzPts val="2400"/>
            </a:pPr>
            <a:r>
              <a:rPr lang="en" sz="2400"/>
              <a:t>72% of the data are within 1 SD of the mean: 6.88 ± 0.93</a:t>
            </a:r>
            <a:endParaRPr sz="2400"/>
          </a:p>
          <a:p>
            <a:pPr marL="0" indent="0">
              <a:lnSpc>
                <a:spcPct val="115000"/>
              </a:lnSpc>
              <a:spcBef>
                <a:spcPts val="0"/>
              </a:spcBef>
              <a:buNone/>
            </a:pPr>
            <a:endParaRPr sz="1700"/>
          </a:p>
        </p:txBody>
      </p:sp>
      <p:sp>
        <p:nvSpPr>
          <p:cNvPr id="374" name="Google Shape;374;p59"/>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pic>
        <p:nvPicPr>
          <p:cNvPr id="375" name="Google Shape;375;p59"/>
          <p:cNvPicPr preferRelativeResize="0"/>
          <p:nvPr/>
        </p:nvPicPr>
        <p:blipFill>
          <a:blip r:embed="rId3">
            <a:alphaModFix/>
          </a:blip>
          <a:stretch>
            <a:fillRect/>
          </a:stretch>
        </p:blipFill>
        <p:spPr>
          <a:xfrm>
            <a:off x="2921200" y="1254525"/>
            <a:ext cx="5993626" cy="37780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0"/>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sp>
        <p:nvSpPr>
          <p:cNvPr id="381" name="Google Shape;381;p60"/>
          <p:cNvSpPr txBox="1">
            <a:spLocks noGrp="1"/>
          </p:cNvSpPr>
          <p:nvPr>
            <p:ph type="body" idx="1"/>
          </p:nvPr>
        </p:nvSpPr>
        <p:spPr>
          <a:xfrm flipH="1">
            <a:off x="1663050" y="5127600"/>
            <a:ext cx="8859900" cy="14502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 sz="2400"/>
              <a:t>Mean = 6.88 hours, SD = 0.92 hrs</a:t>
            </a:r>
            <a:endParaRPr sz="2400"/>
          </a:p>
          <a:p>
            <a:pPr indent="-381000">
              <a:lnSpc>
                <a:spcPct val="115000"/>
              </a:lnSpc>
              <a:spcBef>
                <a:spcPts val="0"/>
              </a:spcBef>
              <a:buSzPts val="2400"/>
            </a:pPr>
            <a:r>
              <a:rPr lang="en" sz="2400"/>
              <a:t>72% of the data are within 1 SD of the mean: 6.88 ± 0.93</a:t>
            </a:r>
            <a:endParaRPr sz="2400"/>
          </a:p>
          <a:p>
            <a:pPr indent="-381000">
              <a:lnSpc>
                <a:spcPct val="115000"/>
              </a:lnSpc>
              <a:spcBef>
                <a:spcPts val="0"/>
              </a:spcBef>
              <a:buSzPts val="2400"/>
            </a:pPr>
            <a:r>
              <a:rPr lang="en" sz="2400"/>
              <a:t>92% of the data are within 1 SD of the mean: 6.88 ± 2 x 0.93</a:t>
            </a:r>
            <a:endParaRPr sz="2400"/>
          </a:p>
          <a:p>
            <a:pPr marL="0" indent="0">
              <a:lnSpc>
                <a:spcPct val="115000"/>
              </a:lnSpc>
              <a:spcBef>
                <a:spcPts val="0"/>
              </a:spcBef>
              <a:buNone/>
            </a:pPr>
            <a:endParaRPr sz="1700"/>
          </a:p>
          <a:p>
            <a:pPr marL="0" indent="0">
              <a:lnSpc>
                <a:spcPct val="115000"/>
              </a:lnSpc>
              <a:spcBef>
                <a:spcPts val="0"/>
              </a:spcBef>
              <a:buNone/>
            </a:pPr>
            <a:endParaRPr sz="1700"/>
          </a:p>
        </p:txBody>
      </p:sp>
      <p:pic>
        <p:nvPicPr>
          <p:cNvPr id="382" name="Google Shape;382;p60"/>
          <p:cNvPicPr preferRelativeResize="0"/>
          <p:nvPr/>
        </p:nvPicPr>
        <p:blipFill>
          <a:blip r:embed="rId3">
            <a:alphaModFix/>
          </a:blip>
          <a:stretch>
            <a:fillRect/>
          </a:stretch>
        </p:blipFill>
        <p:spPr>
          <a:xfrm>
            <a:off x="2903913" y="1247776"/>
            <a:ext cx="6028212" cy="37915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1"/>
          <p:cNvSpPr txBox="1">
            <a:spLocks noGrp="1"/>
          </p:cNvSpPr>
          <p:nvPr>
            <p:ph type="title"/>
          </p:nvPr>
        </p:nvSpPr>
        <p:spPr>
          <a:xfrm>
            <a:off x="1981200" y="162763"/>
            <a:ext cx="8229600" cy="1143000"/>
          </a:xfrm>
          <a:prstGeom prst="rect">
            <a:avLst/>
          </a:prstGeom>
        </p:spPr>
        <p:txBody>
          <a:bodyPr spcFirstLastPara="1" wrap="square" lIns="91425" tIns="91425" rIns="91425" bIns="91425" anchor="b" anchorCtr="0">
            <a:noAutofit/>
          </a:bodyPr>
          <a:lstStyle/>
          <a:p>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sp>
        <p:nvSpPr>
          <p:cNvPr id="388" name="Google Shape;388;p61"/>
          <p:cNvSpPr txBox="1">
            <a:spLocks noGrp="1"/>
          </p:cNvSpPr>
          <p:nvPr>
            <p:ph type="body" idx="1"/>
          </p:nvPr>
        </p:nvSpPr>
        <p:spPr>
          <a:xfrm flipH="1">
            <a:off x="1981200" y="5127600"/>
            <a:ext cx="8229600" cy="1450200"/>
          </a:xfrm>
          <a:prstGeom prst="rect">
            <a:avLst/>
          </a:prstGeom>
        </p:spPr>
        <p:txBody>
          <a:bodyPr spcFirstLastPara="1" wrap="square" lIns="91425" tIns="91425" rIns="91425" bIns="91425" anchor="t" anchorCtr="0">
            <a:noAutofit/>
          </a:bodyPr>
          <a:lstStyle/>
          <a:p>
            <a:pPr indent="-368300">
              <a:lnSpc>
                <a:spcPct val="115000"/>
              </a:lnSpc>
              <a:spcBef>
                <a:spcPts val="0"/>
              </a:spcBef>
              <a:buSzPts val="2200"/>
            </a:pPr>
            <a:r>
              <a:rPr lang="en" sz="2200"/>
              <a:t>Mean = 6.88 hours, SD = 0.92 hrs</a:t>
            </a:r>
            <a:endParaRPr sz="2200"/>
          </a:p>
          <a:p>
            <a:pPr indent="-368300">
              <a:lnSpc>
                <a:spcPct val="115000"/>
              </a:lnSpc>
              <a:spcBef>
                <a:spcPts val="0"/>
              </a:spcBef>
              <a:buSzPts val="2200"/>
            </a:pPr>
            <a:r>
              <a:rPr lang="en" sz="2200"/>
              <a:t>72% of the data are within 1 SD of the mean: 6.88 ± 0.93</a:t>
            </a:r>
            <a:endParaRPr sz="2200"/>
          </a:p>
          <a:p>
            <a:pPr indent="-368300">
              <a:lnSpc>
                <a:spcPct val="115000"/>
              </a:lnSpc>
              <a:spcBef>
                <a:spcPts val="0"/>
              </a:spcBef>
              <a:buSzPts val="2200"/>
            </a:pPr>
            <a:r>
              <a:rPr lang="en" sz="2200"/>
              <a:t>92% of the data are within 1 SD of the mean: 6.88 ± 2 x 0.93</a:t>
            </a:r>
            <a:endParaRPr sz="2200"/>
          </a:p>
          <a:p>
            <a:pPr indent="-368300">
              <a:lnSpc>
                <a:spcPct val="115000"/>
              </a:lnSpc>
              <a:spcBef>
                <a:spcPts val="0"/>
              </a:spcBef>
              <a:buSzPts val="2200"/>
            </a:pPr>
            <a:r>
              <a:rPr lang="en" sz="2200"/>
              <a:t>99% of the data are within 1 SD of the mean: 6.88 ± 3 x 0.93</a:t>
            </a:r>
            <a:endParaRPr sz="2200"/>
          </a:p>
          <a:p>
            <a:pPr marL="0" indent="0">
              <a:lnSpc>
                <a:spcPct val="115000"/>
              </a:lnSpc>
              <a:spcBef>
                <a:spcPts val="0"/>
              </a:spcBef>
              <a:buNone/>
            </a:pPr>
            <a:endParaRPr sz="1700"/>
          </a:p>
        </p:txBody>
      </p:sp>
      <p:pic>
        <p:nvPicPr>
          <p:cNvPr id="389" name="Google Shape;389;p61"/>
          <p:cNvPicPr preferRelativeResize="0"/>
          <p:nvPr/>
        </p:nvPicPr>
        <p:blipFill>
          <a:blip r:embed="rId3">
            <a:alphaModFix/>
          </a:blip>
          <a:stretch>
            <a:fillRect/>
          </a:stretch>
        </p:blipFill>
        <p:spPr>
          <a:xfrm>
            <a:off x="2921200" y="1247776"/>
            <a:ext cx="6249776" cy="37915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2"/>
          <p:cNvSpPr txBox="1">
            <a:spLocks noGrp="1"/>
          </p:cNvSpPr>
          <p:nvPr>
            <p:ph type="body" idx="1"/>
          </p:nvPr>
        </p:nvSpPr>
        <p:spPr>
          <a:xfrm flipH="1">
            <a:off x="1981200" y="1224457"/>
            <a:ext cx="8229600" cy="33306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indent="-368300">
              <a:lnSpc>
                <a:spcPct val="115000"/>
              </a:lnSpc>
              <a:spcBef>
                <a:spcPts val="0"/>
              </a:spcBef>
              <a:buSzPts val="2200"/>
              <a:buAutoNum type="alphaUcPeriod"/>
            </a:pPr>
            <a:r>
              <a:rPr lang="en" sz="2200"/>
              <a:t>Majority of Z scores in a right skewed distribution are negative.</a:t>
            </a:r>
            <a:endParaRPr sz="2200"/>
          </a:p>
          <a:p>
            <a:pPr indent="-368300">
              <a:lnSpc>
                <a:spcPct val="115000"/>
              </a:lnSpc>
              <a:spcBef>
                <a:spcPts val="0"/>
              </a:spcBef>
              <a:buSzPts val="2200"/>
              <a:buAutoNum type="alphaUcPeriod"/>
            </a:pPr>
            <a:r>
              <a:rPr lang="en" sz="2200"/>
              <a:t>In skewed distributions the Z score of the mean might be different than 0.</a:t>
            </a:r>
            <a:endParaRPr sz="2200"/>
          </a:p>
          <a:p>
            <a:pPr indent="-368300">
              <a:lnSpc>
                <a:spcPct val="115000"/>
              </a:lnSpc>
              <a:spcBef>
                <a:spcPts val="0"/>
              </a:spcBef>
              <a:buSzPts val="2200"/>
              <a:buAutoNum type="alphaUcPeriod"/>
            </a:pPr>
            <a:r>
              <a:rPr lang="en" sz="2200"/>
              <a:t>For a normal distribution, IQR is less than 2 x SD.</a:t>
            </a:r>
            <a:endParaRPr sz="2200"/>
          </a:p>
          <a:p>
            <a:pPr indent="-368300">
              <a:lnSpc>
                <a:spcPct val="115000"/>
              </a:lnSpc>
              <a:spcBef>
                <a:spcPts val="0"/>
              </a:spcBef>
              <a:buSzPts val="2200"/>
              <a:buAutoNum type="alphaUcPeriod"/>
            </a:pPr>
            <a:r>
              <a:rPr lang="en" sz="2200"/>
              <a:t>Z scores are helpful for determining how unusual a data point is compared to the rest of the data in the distribution.</a:t>
            </a:r>
            <a:endParaRPr sz="2200"/>
          </a:p>
        </p:txBody>
      </p:sp>
      <p:sp>
        <p:nvSpPr>
          <p:cNvPr id="395" name="Google Shape;395;p62"/>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3"/>
          <p:cNvSpPr txBox="1">
            <a:spLocks noGrp="1"/>
          </p:cNvSpPr>
          <p:nvPr>
            <p:ph type="body" idx="1"/>
          </p:nvPr>
        </p:nvSpPr>
        <p:spPr>
          <a:xfrm flipH="1">
            <a:off x="1981200" y="1224457"/>
            <a:ext cx="8229600" cy="33306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indent="-368300">
              <a:lnSpc>
                <a:spcPct val="115000"/>
              </a:lnSpc>
              <a:spcBef>
                <a:spcPts val="0"/>
              </a:spcBef>
              <a:buSzPts val="2200"/>
              <a:buAutoNum type="alphaUcPeriod"/>
            </a:pPr>
            <a:r>
              <a:rPr lang="en" sz="2200"/>
              <a:t>Majority of Z scores in a right skewed distribution are negative.</a:t>
            </a:r>
            <a:endParaRPr sz="2200"/>
          </a:p>
          <a:p>
            <a:pPr indent="-368300">
              <a:lnSpc>
                <a:spcPct val="115000"/>
              </a:lnSpc>
              <a:spcBef>
                <a:spcPts val="0"/>
              </a:spcBef>
              <a:buClr>
                <a:srgbClr val="FF9900"/>
              </a:buClr>
              <a:buSzPts val="2200"/>
              <a:buAutoNum type="alphaUcPeriod"/>
            </a:pPr>
            <a:r>
              <a:rPr lang="en" sz="2200" i="1">
                <a:solidFill>
                  <a:srgbClr val="FF9900"/>
                </a:solidFill>
              </a:rPr>
              <a:t>In skewed distributions the Z score of the mean might be different than 0.</a:t>
            </a:r>
            <a:endParaRPr sz="2200" i="1">
              <a:solidFill>
                <a:srgbClr val="FF9900"/>
              </a:solidFill>
            </a:endParaRPr>
          </a:p>
          <a:p>
            <a:pPr indent="-368300">
              <a:lnSpc>
                <a:spcPct val="115000"/>
              </a:lnSpc>
              <a:spcBef>
                <a:spcPts val="0"/>
              </a:spcBef>
              <a:buSzPts val="2200"/>
              <a:buAutoNum type="alphaUcPeriod"/>
            </a:pPr>
            <a:r>
              <a:rPr lang="en" sz="2200"/>
              <a:t>For a normal distribution, IQR is less than 2 x SD.</a:t>
            </a:r>
            <a:endParaRPr sz="2200"/>
          </a:p>
          <a:p>
            <a:pPr indent="-368300">
              <a:lnSpc>
                <a:spcPct val="115000"/>
              </a:lnSpc>
              <a:spcBef>
                <a:spcPts val="0"/>
              </a:spcBef>
              <a:buSzPts val="2200"/>
              <a:buAutoNum type="alphaUcPeriod"/>
            </a:pPr>
            <a:r>
              <a:rPr lang="en" sz="2200"/>
              <a:t>Z scores are helpful for determining how unusual a data point is compared to the rest of the data in the distribution.</a:t>
            </a:r>
            <a:endParaRPr sz="2200"/>
          </a:p>
        </p:txBody>
      </p:sp>
      <p:sp>
        <p:nvSpPr>
          <p:cNvPr id="401" name="Google Shape;401;p63"/>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a:solidFill>
                  <a:schemeClr val="accent1"/>
                </a:solidFill>
              </a:rPr>
              <a:t>Practice</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DCEE-02AA-54F5-1125-3D71DEAC57FB}"/>
              </a:ext>
            </a:extLst>
          </p:cNvPr>
          <p:cNvSpPr>
            <a:spLocks noGrp="1"/>
          </p:cNvSpPr>
          <p:nvPr>
            <p:ph type="title"/>
          </p:nvPr>
        </p:nvSpPr>
        <p:spPr/>
        <p:txBody>
          <a:bodyPr/>
          <a:lstStyle/>
          <a:p>
            <a:r>
              <a:rPr lang="en-US" dirty="0"/>
              <a:t>Practice</a:t>
            </a:r>
          </a:p>
        </p:txBody>
      </p:sp>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A5B93749-D7BF-53F5-ECAA-50890B1A2C79}"/>
                  </a:ext>
                </a:extLst>
              </p:cNvPr>
              <p:cNvSpPr/>
              <p:nvPr/>
            </p:nvSpPr>
            <p:spPr>
              <a:xfrm>
                <a:off x="4255477" y="1594338"/>
                <a:ext cx="6224954" cy="273147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800" dirty="0"/>
                  <a:t>Find a group. Draw the following normal distributions on the board: </a:t>
                </a:r>
              </a:p>
              <a:p>
                <a:pPr marL="514350" indent="-514350" algn="ctr">
                  <a:buFont typeface="+mj-lt"/>
                  <a:buAutoNum type="alphaLcParenR"/>
                </a:pPr>
                <a14:m>
                  <m:oMath xmlns:m="http://schemas.openxmlformats.org/officeDocument/2006/math">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=10</m:t>
                        </m:r>
                      </m:e>
                    </m:d>
                  </m:oMath>
                </a14:m>
                <a:endParaRPr lang="en-US" sz="2800" b="0" dirty="0">
                  <a:ea typeface="Cambria Math" panose="02040503050406030204" pitchFamily="18" charset="0"/>
                </a:endParaRPr>
              </a:p>
              <a:p>
                <a:pPr marL="514350" indent="-514350" algn="ctr">
                  <a:buFont typeface="+mj-lt"/>
                  <a:buAutoNum type="alphaLcParenR"/>
                </a:pPr>
                <a14:m>
                  <m:oMath xmlns:m="http://schemas.openxmlformats.org/officeDocument/2006/math">
                    <m:r>
                      <a:rPr lang="en-US" sz="2800" b="0" i="1" smtClean="0">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=10, </m:t>
                    </m:r>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=5)</m:t>
                    </m:r>
                  </m:oMath>
                </a14:m>
                <a:endParaRPr lang="en-US" sz="2800" dirty="0"/>
              </a:p>
              <a:p>
                <a:pPr marL="514350" indent="-514350" algn="ctr">
                  <a:buFont typeface="+mj-lt"/>
                  <a:buAutoNum type="alphaLcParenR"/>
                </a:pPr>
                <a14:m>
                  <m:oMath xmlns:m="http://schemas.openxmlformats.org/officeDocument/2006/math">
                    <m:r>
                      <a:rPr lang="en-US" sz="2800" b="0" i="1" smtClean="0">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𝜇</m:t>
                    </m:r>
                    <m:r>
                      <a:rPr lang="en-US" sz="2800" b="0" i="1" smtClean="0">
                        <a:latin typeface="Cambria Math" panose="02040503050406030204" pitchFamily="18" charset="0"/>
                        <a:ea typeface="Cambria Math" panose="02040503050406030204" pitchFamily="18" charset="0"/>
                      </a:rPr>
                      <m:t>=85, </m:t>
                    </m:r>
                    <m:r>
                      <a:rPr lang="en-US" sz="2800" b="0" i="1" smtClean="0">
                        <a:latin typeface="Cambria Math" panose="02040503050406030204" pitchFamily="18" charset="0"/>
                        <a:ea typeface="Cambria Math" panose="02040503050406030204" pitchFamily="18" charset="0"/>
                      </a:rPr>
                      <m:t>𝜎</m:t>
                    </m:r>
                    <m:r>
                      <a:rPr lang="en-US" sz="2800" b="0" i="1" smtClean="0">
                        <a:latin typeface="Cambria Math" panose="02040503050406030204" pitchFamily="18" charset="0"/>
                        <a:ea typeface="Cambria Math" panose="02040503050406030204" pitchFamily="18" charset="0"/>
                      </a:rPr>
                      <m:t>=2)</m:t>
                    </m:r>
                  </m:oMath>
                </a14:m>
                <a:endParaRPr lang="en-US" sz="2800" dirty="0"/>
              </a:p>
              <a:p>
                <a:pPr marL="514350" indent="-514350" algn="ctr">
                  <a:buFont typeface="+mj-lt"/>
                  <a:buAutoNum type="alphaLcParenR"/>
                </a:pPr>
                <a:endParaRPr lang="en-US" sz="2800" dirty="0"/>
              </a:p>
            </p:txBody>
          </p:sp>
        </mc:Choice>
        <mc:Fallback xmlns="">
          <p:sp>
            <p:nvSpPr>
              <p:cNvPr id="4" name="Rounded Rectangle 3">
                <a:extLst>
                  <a:ext uri="{FF2B5EF4-FFF2-40B4-BE49-F238E27FC236}">
                    <a16:creationId xmlns:a16="http://schemas.microsoft.com/office/drawing/2014/main" id="{A5B93749-D7BF-53F5-ECAA-50890B1A2C79}"/>
                  </a:ext>
                </a:extLst>
              </p:cNvPr>
              <p:cNvSpPr>
                <a:spLocks noRot="1" noChangeAspect="1" noMove="1" noResize="1" noEditPoints="1" noAdjustHandles="1" noChangeArrowheads="1" noChangeShapeType="1" noTextEdit="1"/>
              </p:cNvSpPr>
              <p:nvPr/>
            </p:nvSpPr>
            <p:spPr>
              <a:xfrm>
                <a:off x="4255477" y="1594338"/>
                <a:ext cx="6224954" cy="2731477"/>
              </a:xfrm>
              <a:prstGeom prst="roundRect">
                <a:avLst/>
              </a:prstGeom>
              <a:blipFill>
                <a:blip r:embed="rId2"/>
                <a:stretch>
                  <a:fillRect t="-922"/>
                </a:stretch>
              </a:blipFill>
            </p:spPr>
            <p:txBody>
              <a:bodyPr/>
              <a:lstStyle/>
              <a:p>
                <a:r>
                  <a:rPr lang="en-US">
                    <a:noFill/>
                  </a:rPr>
                  <a:t> </a:t>
                </a:r>
              </a:p>
            </p:txBody>
          </p:sp>
        </mc:Fallback>
      </mc:AlternateContent>
    </p:spTree>
    <p:extLst>
      <p:ext uri="{BB962C8B-B14F-4D97-AF65-F5344CB8AC3E}">
        <p14:creationId xmlns:p14="http://schemas.microsoft.com/office/powerpoint/2010/main" val="129571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itle 1">
            <a:extLst>
              <a:ext uri="{FF2B5EF4-FFF2-40B4-BE49-F238E27FC236}">
                <a16:creationId xmlns:a16="http://schemas.microsoft.com/office/drawing/2014/main" id="{0290B6F0-AC84-2B42-7097-6795FC47BC9D}"/>
              </a:ext>
            </a:extLst>
          </p:cNvPr>
          <p:cNvSpPr>
            <a:spLocks noGrp="1"/>
          </p:cNvSpPr>
          <p:nvPr>
            <p:ph type="title"/>
          </p:nvPr>
        </p:nvSpPr>
        <p:spPr/>
        <p:txBody>
          <a:bodyPr/>
          <a:lstStyle/>
          <a:p>
            <a:r>
              <a:rPr lang="en-US" dirty="0"/>
              <a:t>Comparisons</a:t>
            </a:r>
          </a:p>
        </p:txBody>
      </p:sp>
      <p:sp>
        <p:nvSpPr>
          <p:cNvPr id="98" name="Google Shape;98;p23"/>
          <p:cNvSpPr txBox="1">
            <a:spLocks noGrp="1"/>
          </p:cNvSpPr>
          <p:nvPr>
            <p:ph idx="1"/>
          </p:nvPr>
        </p:nvSpPr>
        <p:spPr>
          <a:xfrm>
            <a:off x="3798930" y="207615"/>
            <a:ext cx="7315200" cy="5120640"/>
          </a:xfrm>
          <a:prstGeom prst="rect">
            <a:avLst/>
          </a:prstGeom>
        </p:spPr>
        <p:txBody>
          <a:bodyPr spcFirstLastPara="1" wrap="square" lIns="91425" tIns="91425" rIns="91425" bIns="91425" anchor="t" anchorCtr="0">
            <a:noAutofit/>
          </a:bodyPr>
          <a:lstStyle/>
          <a:p>
            <a:pPr marL="0" indent="0">
              <a:buNone/>
            </a:pPr>
            <a:r>
              <a:rPr lang="en" sz="2200" dirty="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dirty="0">
              <a:solidFill>
                <a:schemeClr val="accent1"/>
              </a:solidFill>
            </a:endParaRPr>
          </a:p>
        </p:txBody>
      </p:sp>
      <p:pic>
        <p:nvPicPr>
          <p:cNvPr id="99" name="Google Shape;99;p23"/>
          <p:cNvPicPr preferRelativeResize="0"/>
          <p:nvPr/>
        </p:nvPicPr>
        <p:blipFill>
          <a:blip r:embed="rId3">
            <a:alphaModFix/>
          </a:blip>
          <a:stretch>
            <a:fillRect/>
          </a:stretch>
        </p:blipFill>
        <p:spPr>
          <a:xfrm>
            <a:off x="3645877" y="2846055"/>
            <a:ext cx="8125360" cy="3130550"/>
          </a:xfrm>
          <a:prstGeom prst="rect">
            <a:avLst/>
          </a:prstGeom>
          <a:noFill/>
          <a:ln>
            <a:noFill/>
          </a:ln>
        </p:spPr>
      </p:pic>
      <p:sp>
        <p:nvSpPr>
          <p:cNvPr id="3" name="Rectangle 2">
            <a:extLst>
              <a:ext uri="{FF2B5EF4-FFF2-40B4-BE49-F238E27FC236}">
                <a16:creationId xmlns:a16="http://schemas.microsoft.com/office/drawing/2014/main" id="{1C702DB8-D940-7079-833A-D8BAD1495413}"/>
              </a:ext>
            </a:extLst>
          </p:cNvPr>
          <p:cNvSpPr/>
          <p:nvPr/>
        </p:nvSpPr>
        <p:spPr>
          <a:xfrm>
            <a:off x="4985779" y="5851212"/>
            <a:ext cx="135293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SAT</a:t>
            </a:r>
          </a:p>
        </p:txBody>
      </p:sp>
      <p:sp>
        <p:nvSpPr>
          <p:cNvPr id="4" name="Rectangle 3">
            <a:extLst>
              <a:ext uri="{FF2B5EF4-FFF2-40B4-BE49-F238E27FC236}">
                <a16:creationId xmlns:a16="http://schemas.microsoft.com/office/drawing/2014/main" id="{AA11CEBD-7851-5525-1B6C-407318E5317A}"/>
              </a:ext>
            </a:extLst>
          </p:cNvPr>
          <p:cNvSpPr/>
          <p:nvPr/>
        </p:nvSpPr>
        <p:spPr>
          <a:xfrm>
            <a:off x="8942771" y="5848548"/>
            <a:ext cx="141064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body" idx="1"/>
          </p:nvPr>
        </p:nvSpPr>
        <p:spPr>
          <a:xfrm flipH="1">
            <a:off x="1981200" y="1305775"/>
            <a:ext cx="8229600" cy="2047200"/>
          </a:xfrm>
          <a:prstGeom prst="rect">
            <a:avLst/>
          </a:prstGeom>
        </p:spPr>
        <p:txBody>
          <a:bodyPr spcFirstLastPara="1" wrap="square" lIns="91425" tIns="91425" rIns="91425" bIns="91425" anchor="t" anchorCtr="0">
            <a:noAutofit/>
          </a:bodyPr>
          <a:lstStyle/>
          <a:p>
            <a:pPr marL="0" indent="0">
              <a:lnSpc>
                <a:spcPct val="115000"/>
              </a:lnSpc>
              <a:spcBef>
                <a:spcPts val="0"/>
              </a:spcBef>
              <a:buNone/>
            </a:pPr>
            <a:r>
              <a:rPr lang="en" sz="1900" dirty="0"/>
              <a:t>Since we cannot just compare these two raw scores, we instead compare how many standard deviations beyond the mean each observation is.</a:t>
            </a:r>
            <a:endParaRPr sz="1900" dirty="0"/>
          </a:p>
          <a:p>
            <a:pPr indent="-349250">
              <a:lnSpc>
                <a:spcPct val="115000"/>
              </a:lnSpc>
              <a:spcBef>
                <a:spcPts val="0"/>
              </a:spcBef>
              <a:buSzPts val="1900"/>
            </a:pPr>
            <a:r>
              <a:rPr lang="en" sz="1900" dirty="0"/>
              <a:t>Pam's score is (1800 - 1500) / 300 = 1 standard deviation above the mean.</a:t>
            </a:r>
            <a:endParaRPr sz="1900" dirty="0"/>
          </a:p>
        </p:txBody>
      </p:sp>
      <p:sp>
        <p:nvSpPr>
          <p:cNvPr id="105" name="Google Shape;105;p24"/>
          <p:cNvSpPr txBox="1">
            <a:spLocks noGrp="1"/>
          </p:cNvSpPr>
          <p:nvPr>
            <p:ph type="title"/>
          </p:nvPr>
        </p:nvSpPr>
        <p:spPr>
          <a:xfrm>
            <a:off x="1981200" y="-12"/>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Comparisons</a:t>
            </a:r>
            <a:endParaRPr dirty="0">
              <a:solidFill>
                <a:schemeClr val="accent1"/>
              </a:solidFill>
            </a:endParaRPr>
          </a:p>
        </p:txBody>
      </p:sp>
      <p:pic>
        <p:nvPicPr>
          <p:cNvPr id="2" name="Google Shape;99;p23">
            <a:extLst>
              <a:ext uri="{FF2B5EF4-FFF2-40B4-BE49-F238E27FC236}">
                <a16:creationId xmlns:a16="http://schemas.microsoft.com/office/drawing/2014/main" id="{BF01B7EA-223B-35D0-AAA0-9407E4263AD8}"/>
              </a:ext>
            </a:extLst>
          </p:cNvPr>
          <p:cNvPicPr preferRelativeResize="0"/>
          <p:nvPr/>
        </p:nvPicPr>
        <p:blipFill rotWithShape="1">
          <a:blip r:embed="rId3">
            <a:alphaModFix/>
          </a:blip>
          <a:srcRect r="49792"/>
          <a:stretch/>
        </p:blipFill>
        <p:spPr>
          <a:xfrm>
            <a:off x="3892061" y="3250541"/>
            <a:ext cx="4079631" cy="3130550"/>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192154-E0C3-549A-A151-564B5F56F2CE}"/>
                  </a:ext>
                </a:extLst>
              </p:cNvPr>
              <p:cNvSpPr txBox="1"/>
              <p:nvPr/>
            </p:nvSpPr>
            <p:spPr>
              <a:xfrm>
                <a:off x="7502769" y="3832419"/>
                <a:ext cx="3751385" cy="830997"/>
              </a:xfrm>
              <a:prstGeom prst="rect">
                <a:avLst/>
              </a:prstGeom>
              <a:noFill/>
            </p:spPr>
            <p:txBody>
              <a:bodyPr wrap="square">
                <a:spAutoFit/>
              </a:bodyPr>
              <a:lstStyle/>
              <a:p>
                <a:pPr algn="ctr"/>
                <a:r>
                  <a:rPr lang="en-US" sz="2400" b="1" dirty="0">
                    <a:cs typeface="Calibri" panose="020F0502020204030204" pitchFamily="34" charset="0"/>
                  </a:rPr>
                  <a:t>SAT</a:t>
                </a:r>
              </a:p>
              <a:p>
                <a:pPr algn="ct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=1500,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=300</m:t>
                          </m:r>
                        </m:e>
                      </m:d>
                    </m:oMath>
                  </m:oMathPara>
                </a14:m>
                <a:endParaRPr lang="en-US" sz="2400" b="0"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CE192154-E0C3-549A-A151-564B5F56F2CE}"/>
                  </a:ext>
                </a:extLst>
              </p:cNvPr>
              <p:cNvSpPr txBox="1">
                <a:spLocks noRot="1" noChangeAspect="1" noMove="1" noResize="1" noEditPoints="1" noAdjustHandles="1" noChangeArrowheads="1" noChangeShapeType="1" noTextEdit="1"/>
              </p:cNvSpPr>
              <p:nvPr/>
            </p:nvSpPr>
            <p:spPr>
              <a:xfrm>
                <a:off x="7502769" y="3832419"/>
                <a:ext cx="3751385" cy="830997"/>
              </a:xfrm>
              <a:prstGeom prst="rect">
                <a:avLst/>
              </a:prstGeom>
              <a:blipFill>
                <a:blip r:embed="rId4"/>
                <a:stretch>
                  <a:fillRect t="-4478" b="-4478"/>
                </a:stretch>
              </a:blipFill>
            </p:spPr>
            <p:txBody>
              <a:bodyPr/>
              <a:lstStyle/>
              <a:p>
                <a:r>
                  <a:rPr lang="en-US">
                    <a:noFill/>
                  </a:rPr>
                  <a:t> </a:t>
                </a:r>
              </a:p>
            </p:txBody>
          </p:sp>
        </mc:Fallback>
      </mc:AlternateContent>
      <p:sp>
        <p:nvSpPr>
          <p:cNvPr id="5" name="Rounded Rectangular Callout 4">
            <a:extLst>
              <a:ext uri="{FF2B5EF4-FFF2-40B4-BE49-F238E27FC236}">
                <a16:creationId xmlns:a16="http://schemas.microsoft.com/office/drawing/2014/main" id="{835BAEB5-47A4-24EA-51B7-2F5F22F9491E}"/>
              </a:ext>
            </a:extLst>
          </p:cNvPr>
          <p:cNvSpPr/>
          <p:nvPr/>
        </p:nvSpPr>
        <p:spPr>
          <a:xfrm>
            <a:off x="3112477" y="2742214"/>
            <a:ext cx="1066800" cy="773548"/>
          </a:xfrm>
          <a:prstGeom prst="wedgeRoundRectCallout">
            <a:avLst>
              <a:gd name="adj1" fmla="val 73672"/>
              <a:gd name="adj2" fmla="val -9814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Pam’s score</a:t>
            </a:r>
          </a:p>
        </p:txBody>
      </p:sp>
      <mc:AlternateContent xmlns:mc="http://schemas.openxmlformats.org/markup-compatibility/2006" xmlns:a14="http://schemas.microsoft.com/office/drawing/2010/main">
        <mc:Choice Requires="a14">
          <p:sp>
            <p:nvSpPr>
              <p:cNvPr id="6" name="Rounded Rectangular Callout 5">
                <a:extLst>
                  <a:ext uri="{FF2B5EF4-FFF2-40B4-BE49-F238E27FC236}">
                    <a16:creationId xmlns:a16="http://schemas.microsoft.com/office/drawing/2014/main" id="{752CEE01-6BD3-5119-E77E-5760963CF1C6}"/>
                  </a:ext>
                </a:extLst>
              </p:cNvPr>
              <p:cNvSpPr/>
              <p:nvPr/>
            </p:nvSpPr>
            <p:spPr>
              <a:xfrm>
                <a:off x="4349261" y="2705553"/>
                <a:ext cx="1066800" cy="773548"/>
              </a:xfrm>
              <a:prstGeom prst="wedgeRoundRectCallout">
                <a:avLst>
                  <a:gd name="adj1" fmla="val 27518"/>
                  <a:gd name="adj2" fmla="val -9965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mean (</a:t>
                </a:r>
                <a14:m>
                  <m:oMath xmlns:m="http://schemas.openxmlformats.org/officeDocument/2006/math">
                    <m:r>
                      <a:rPr lang="en-US" sz="1800" b="0" i="1" smtClean="0">
                        <a:latin typeface="Cambria Math" panose="02040503050406030204" pitchFamily="18" charset="0"/>
                        <a:ea typeface="Cambria Math" panose="02040503050406030204" pitchFamily="18" charset="0"/>
                      </a:rPr>
                      <m:t>𝜇</m:t>
                    </m:r>
                  </m:oMath>
                </a14:m>
                <a:r>
                  <a:rPr lang="en-US" dirty="0"/>
                  <a:t>)</a:t>
                </a:r>
              </a:p>
            </p:txBody>
          </p:sp>
        </mc:Choice>
        <mc:Fallback xmlns="">
          <p:sp>
            <p:nvSpPr>
              <p:cNvPr id="6" name="Rounded Rectangular Callout 5">
                <a:extLst>
                  <a:ext uri="{FF2B5EF4-FFF2-40B4-BE49-F238E27FC236}">
                    <a16:creationId xmlns:a16="http://schemas.microsoft.com/office/drawing/2014/main" id="{752CEE01-6BD3-5119-E77E-5760963CF1C6}"/>
                  </a:ext>
                </a:extLst>
              </p:cNvPr>
              <p:cNvSpPr>
                <a:spLocks noRot="1" noChangeAspect="1" noMove="1" noResize="1" noEditPoints="1" noAdjustHandles="1" noChangeArrowheads="1" noChangeShapeType="1" noTextEdit="1"/>
              </p:cNvSpPr>
              <p:nvPr/>
            </p:nvSpPr>
            <p:spPr>
              <a:xfrm>
                <a:off x="4349261" y="2705553"/>
                <a:ext cx="1066800" cy="773548"/>
              </a:xfrm>
              <a:prstGeom prst="wedgeRoundRectCallout">
                <a:avLst>
                  <a:gd name="adj1" fmla="val 27518"/>
                  <a:gd name="adj2" fmla="val -99658"/>
                  <a:gd name="adj3" fmla="val 16667"/>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ular Callout 6">
                <a:extLst>
                  <a:ext uri="{FF2B5EF4-FFF2-40B4-BE49-F238E27FC236}">
                    <a16:creationId xmlns:a16="http://schemas.microsoft.com/office/drawing/2014/main" id="{4D4C249E-77FC-2ECA-2872-B7FDE83EB4A2}"/>
                  </a:ext>
                </a:extLst>
              </p:cNvPr>
              <p:cNvSpPr/>
              <p:nvPr/>
            </p:nvSpPr>
            <p:spPr>
              <a:xfrm>
                <a:off x="6447692" y="2642490"/>
                <a:ext cx="1600200" cy="773548"/>
              </a:xfrm>
              <a:prstGeom prst="wedgeRoundRectCallout">
                <a:avLst>
                  <a:gd name="adj1" fmla="val -82372"/>
                  <a:gd name="adj2" fmla="val -9208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standard deviation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a:t>
                </a:r>
              </a:p>
            </p:txBody>
          </p:sp>
        </mc:Choice>
        <mc:Fallback xmlns="">
          <p:sp>
            <p:nvSpPr>
              <p:cNvPr id="7" name="Rounded Rectangular Callout 6">
                <a:extLst>
                  <a:ext uri="{FF2B5EF4-FFF2-40B4-BE49-F238E27FC236}">
                    <a16:creationId xmlns:a16="http://schemas.microsoft.com/office/drawing/2014/main" id="{4D4C249E-77FC-2ECA-2872-B7FDE83EB4A2}"/>
                  </a:ext>
                </a:extLst>
              </p:cNvPr>
              <p:cNvSpPr>
                <a:spLocks noRot="1" noChangeAspect="1" noMove="1" noResize="1" noEditPoints="1" noAdjustHandles="1" noChangeArrowheads="1" noChangeShapeType="1" noTextEdit="1"/>
              </p:cNvSpPr>
              <p:nvPr/>
            </p:nvSpPr>
            <p:spPr>
              <a:xfrm>
                <a:off x="6447692" y="2642490"/>
                <a:ext cx="1600200" cy="773548"/>
              </a:xfrm>
              <a:prstGeom prst="wedgeRoundRectCallout">
                <a:avLst>
                  <a:gd name="adj1" fmla="val -82372"/>
                  <a:gd name="adj2" fmla="val -92081"/>
                  <a:gd name="adj3" fmla="val 16667"/>
                </a:avLst>
              </a:prstGeom>
              <a:blipFill>
                <a:blip r:embed="rId6"/>
                <a:stretch>
                  <a:fillRect b="-2222"/>
                </a:stretch>
              </a:blipFill>
            </p:spPr>
            <p:txBody>
              <a:bodyPr/>
              <a:lstStyle/>
              <a:p>
                <a:r>
                  <a:rPr lang="en-US">
                    <a:noFill/>
                  </a:rPr>
                  <a:t> </a:t>
                </a:r>
              </a:p>
            </p:txBody>
          </p:sp>
        </mc:Fallback>
      </mc:AlternateContent>
    </p:spTree>
    <p:extLst>
      <p:ext uri="{BB962C8B-B14F-4D97-AF65-F5344CB8AC3E}">
        <p14:creationId xmlns:p14="http://schemas.microsoft.com/office/powerpoint/2010/main" val="3760134169"/>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Custom">
  <a:themeElements>
    <a:clrScheme name="Custom 1">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{44CAA6D2-73C3-084C-8F3A-B537DB3AE7AC}tf10001124</Template>
  <TotalTime>81</TotalTime>
  <Words>3965</Words>
  <Application>Microsoft Macintosh PowerPoint</Application>
  <PresentationFormat>Widescreen</PresentationFormat>
  <Paragraphs>291</Paragraphs>
  <Slides>56</Slides>
  <Notes>52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Arial</vt:lpstr>
      <vt:lpstr>Calibri</vt:lpstr>
      <vt:lpstr>Cambria Math</vt:lpstr>
      <vt:lpstr>Corbel</vt:lpstr>
      <vt:lpstr>Wingdings 2</vt:lpstr>
      <vt:lpstr>Frame</vt:lpstr>
      <vt:lpstr>Custom</vt:lpstr>
      <vt:lpstr>PowerPoint Presentation</vt:lpstr>
      <vt:lpstr>Assessing Continuous Data: Normal Distribution</vt:lpstr>
      <vt:lpstr>Plan for Today</vt:lpstr>
      <vt:lpstr>Normal Distribution</vt:lpstr>
      <vt:lpstr>Normal distributions with different parameters</vt:lpstr>
      <vt:lpstr>Practice</vt:lpstr>
      <vt:lpstr>Comparisons</vt:lpstr>
      <vt:lpstr>Comparisons</vt:lpstr>
      <vt:lpstr>Comparisons</vt:lpstr>
      <vt:lpstr>Comparisons</vt:lpstr>
      <vt:lpstr>Comparisons</vt:lpstr>
      <vt:lpstr>Comparisons</vt:lpstr>
      <vt:lpstr>Comparisons</vt:lpstr>
      <vt:lpstr>Comparisons</vt:lpstr>
      <vt:lpstr>Standardizing with Z scores</vt:lpstr>
      <vt:lpstr>Percentiles</vt:lpstr>
      <vt:lpstr>Calculating percentiles - using tables</vt:lpstr>
      <vt:lpstr>Calculating percentiles - using tables</vt:lpstr>
      <vt:lpstr>Quality control</vt:lpstr>
      <vt:lpstr>Quality control</vt:lpstr>
      <vt:lpstr>Quality control</vt:lpstr>
      <vt:lpstr>Quality control</vt:lpstr>
      <vt:lpstr>Quality control</vt:lpstr>
      <vt:lpstr>Quality control</vt:lpstr>
      <vt:lpstr>Quality control</vt:lpstr>
      <vt:lpstr>Quality control</vt:lpstr>
      <vt:lpstr>Quality control</vt:lpstr>
      <vt:lpstr>Quality control</vt:lpstr>
      <vt:lpstr>Quality control</vt:lpstr>
      <vt:lpstr>Quality control</vt:lpstr>
      <vt:lpstr>Quality control</vt:lpstr>
      <vt:lpstr>Quality control</vt:lpstr>
      <vt:lpstr>Quality control</vt:lpstr>
      <vt:lpstr>Quality control</vt:lpstr>
      <vt:lpstr>Quality control</vt:lpstr>
      <vt:lpstr>Quality control</vt:lpstr>
      <vt:lpstr>Finding cutoff points</vt:lpstr>
      <vt:lpstr>Finding cutoff points</vt:lpstr>
      <vt:lpstr>Finding cutoff points</vt:lpstr>
      <vt:lpstr>Finding cutoff points</vt:lpstr>
      <vt:lpstr>Finding cutoff points</vt:lpstr>
      <vt:lpstr>Finding cutoff points</vt:lpstr>
      <vt:lpstr>Finding cutoff points</vt:lpstr>
      <vt:lpstr>Finding cutoff points</vt:lpstr>
      <vt:lpstr>Finding cutoff points</vt:lpstr>
      <vt:lpstr>Practice</vt:lpstr>
      <vt:lpstr>Practice</vt:lpstr>
      <vt:lpstr>68-95-99.7 Rule</vt:lpstr>
      <vt:lpstr>Describing variability using the 68-95-99.7 Rule</vt:lpstr>
      <vt:lpstr>Describing variability using the 68-95-99.7 Rule</vt:lpstr>
      <vt:lpstr>Number of hours of sleep on school nights</vt:lpstr>
      <vt:lpstr>Number of hours of sleep on school nights</vt:lpstr>
      <vt:lpstr>Number of hours of sleep on school nights</vt:lpstr>
      <vt:lpstr>Number of hours of sleep on school nights</vt:lpstr>
      <vt:lpstr>Practice</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9</cp:revision>
  <dcterms:created xsi:type="dcterms:W3CDTF">2023-07-27T13:51:22Z</dcterms:created>
  <dcterms:modified xsi:type="dcterms:W3CDTF">2023-09-21T17:44:25Z</dcterms:modified>
</cp:coreProperties>
</file>