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3"/>
  </p:notesMasterIdLst>
  <p:sldIdLst>
    <p:sldId id="256"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06" r:id="rId20"/>
    <p:sldId id="307" r:id="rId21"/>
    <p:sldId id="308" r:id="rId22"/>
    <p:sldId id="309" r:id="rId23"/>
    <p:sldId id="310" r:id="rId24"/>
    <p:sldId id="311" r:id="rId25"/>
    <p:sldId id="280" r:id="rId26"/>
    <p:sldId id="281" r:id="rId27"/>
    <p:sldId id="282" r:id="rId28"/>
    <p:sldId id="283" r:id="rId29"/>
    <p:sldId id="284" r:id="rId30"/>
    <p:sldId id="285" r:id="rId31"/>
    <p:sldId id="286" r:id="rId32"/>
    <p:sldId id="288" r:id="rId33"/>
    <p:sldId id="291" r:id="rId34"/>
    <p:sldId id="292" r:id="rId35"/>
    <p:sldId id="312" r:id="rId36"/>
    <p:sldId id="313" r:id="rId37"/>
    <p:sldId id="314" r:id="rId38"/>
    <p:sldId id="318" r:id="rId39"/>
    <p:sldId id="319" r:id="rId40"/>
    <p:sldId id="320" r:id="rId41"/>
    <p:sldId id="321" r:id="rId42"/>
    <p:sldId id="298" r:id="rId43"/>
    <p:sldId id="323" r:id="rId44"/>
    <p:sldId id="324" r:id="rId45"/>
    <p:sldId id="322" r:id="rId46"/>
    <p:sldId id="299" r:id="rId47"/>
    <p:sldId id="300" r:id="rId48"/>
    <p:sldId id="301" r:id="rId49"/>
    <p:sldId id="302" r:id="rId50"/>
    <p:sldId id="303" r:id="rId51"/>
    <p:sldId id="30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fff8405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fff8405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eb41d7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eb41d7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eb41d7d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8eb41d7d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eb41d7d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eb41d7d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eb41d7d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eb41d7d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50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23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32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25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69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051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eb41d7d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eb41d7d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eb41d7d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8eb41d7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eb41d7d3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8eb41d7d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eb41d7d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eb41d7d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eb41d7d3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eb41d7d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eb41d7d3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8eb41d7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929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357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341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01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38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404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119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eb41d7d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eb41d7d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7198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489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dd659d4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dd659d4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162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eb41d7d3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eb41d7d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8eb41d7d3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8eb41d7d3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8eb41d7d3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8eb41d7d3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eb41d7d3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8eb41d7d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8eb41d7d3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8eb41d7d3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41d7d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41d7d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eb41d7d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eb41d7d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eb41d7d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8eb41d7d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eb41d7d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eb41d7d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54079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5296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48666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32856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82517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2055592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8.png"/><Relationship Id="rId4" Type="http://schemas.openxmlformats.org/officeDocument/2006/relationships/image" Target="../media/image21.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30.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30.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Difference of Two Proportions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4"/>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indent="-368300">
              <a:lnSpc>
                <a:spcPct val="115000"/>
              </a:lnSpc>
              <a:spcBef>
                <a:spcPts val="0"/>
              </a:spcBef>
              <a:buSzPts val="2200"/>
            </a:pPr>
            <a:r>
              <a:rPr lang="en" sz="2200"/>
              <a:t>We just need the appropriate standard error of the point estimate                   , which is the only new concept.</a:t>
            </a:r>
            <a:endParaRPr sz="2200"/>
          </a:p>
          <a:p>
            <a:pPr marL="0" indent="0">
              <a:lnSpc>
                <a:spcPct val="115000"/>
              </a:lnSpc>
              <a:spcBef>
                <a:spcPts val="1000"/>
              </a:spcBef>
              <a:buNone/>
            </a:pPr>
            <a:endParaRPr sz="2200"/>
          </a:p>
          <a:p>
            <a:pPr marL="0" indent="0">
              <a:lnSpc>
                <a:spcPct val="115000"/>
              </a:lnSpc>
              <a:spcBef>
                <a:spcPts val="1000"/>
              </a:spcBef>
              <a:spcAft>
                <a:spcPts val="1000"/>
              </a:spcAft>
              <a:buSzPts val="1100"/>
              <a:buNone/>
            </a:pPr>
            <a:endParaRPr sz="2000">
              <a:solidFill>
                <a:schemeClr val="accent1"/>
              </a:solidFill>
            </a:endParaRPr>
          </a:p>
        </p:txBody>
      </p:sp>
      <p:sp>
        <p:nvSpPr>
          <p:cNvPr id="102" name="Google Shape;102;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pic>
        <p:nvPicPr>
          <p:cNvPr id="103" name="Google Shape;103;p24"/>
          <p:cNvPicPr preferRelativeResize="0"/>
          <p:nvPr/>
        </p:nvPicPr>
        <p:blipFill>
          <a:blip r:embed="rId3">
            <a:alphaModFix/>
          </a:blip>
          <a:stretch>
            <a:fillRect/>
          </a:stretch>
        </p:blipFill>
        <p:spPr>
          <a:xfrm>
            <a:off x="3655950" y="3320076"/>
            <a:ext cx="1310700" cy="36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indent="-368300">
              <a:lnSpc>
                <a:spcPct val="115000"/>
              </a:lnSpc>
              <a:spcBef>
                <a:spcPts val="0"/>
              </a:spcBef>
              <a:buSzPts val="2200"/>
            </a:pPr>
            <a:r>
              <a:rPr lang="en" sz="2200"/>
              <a:t>We just need the appropriate standard error of the point estimate                   , which is the only new concept.</a:t>
            </a:r>
            <a:endParaRPr sz="2200"/>
          </a:p>
          <a:p>
            <a:pPr marL="0" indent="0">
              <a:lnSpc>
                <a:spcPct val="115000"/>
              </a:lnSpc>
              <a:spcBef>
                <a:spcPts val="1000"/>
              </a:spcBef>
              <a:buNone/>
            </a:pPr>
            <a:endParaRPr sz="2200"/>
          </a:p>
          <a:p>
            <a:pPr marL="0" indent="0">
              <a:lnSpc>
                <a:spcPct val="115000"/>
              </a:lnSpc>
              <a:spcBef>
                <a:spcPts val="1000"/>
              </a:spcBef>
              <a:spcAft>
                <a:spcPts val="1000"/>
              </a:spcAft>
              <a:buSzPts val="1100"/>
              <a:buNone/>
            </a:pPr>
            <a:r>
              <a:rPr lang="en" sz="2000">
                <a:solidFill>
                  <a:schemeClr val="accent1"/>
                </a:solidFill>
              </a:rPr>
              <a:t>Standard error of the difference between two sample proportions</a:t>
            </a:r>
            <a:endParaRPr sz="2000">
              <a:solidFill>
                <a:schemeClr val="accent1"/>
              </a:solidFill>
            </a:endParaRPr>
          </a:p>
        </p:txBody>
      </p:sp>
      <p:sp>
        <p:nvSpPr>
          <p:cNvPr id="109" name="Google Shape;109;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pic>
        <p:nvPicPr>
          <p:cNvPr id="110" name="Google Shape;110;p25"/>
          <p:cNvPicPr preferRelativeResize="0"/>
          <p:nvPr/>
        </p:nvPicPr>
        <p:blipFill>
          <a:blip r:embed="rId3">
            <a:alphaModFix/>
          </a:blip>
          <a:stretch>
            <a:fillRect/>
          </a:stretch>
        </p:blipFill>
        <p:spPr>
          <a:xfrm>
            <a:off x="3408700" y="5007939"/>
            <a:ext cx="4857750" cy="885825"/>
          </a:xfrm>
          <a:prstGeom prst="rect">
            <a:avLst/>
          </a:prstGeom>
          <a:noFill/>
          <a:ln>
            <a:noFill/>
          </a:ln>
        </p:spPr>
      </p:pic>
      <p:pic>
        <p:nvPicPr>
          <p:cNvPr id="111" name="Google Shape;111;p25"/>
          <p:cNvPicPr preferRelativeResize="0"/>
          <p:nvPr/>
        </p:nvPicPr>
        <p:blipFill>
          <a:blip r:embed="rId4">
            <a:alphaModFix/>
          </a:blip>
          <a:stretch>
            <a:fillRect/>
          </a:stretch>
        </p:blipFill>
        <p:spPr>
          <a:xfrm>
            <a:off x="3655950" y="3320076"/>
            <a:ext cx="1310700" cy="36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0" indent="0">
              <a:lnSpc>
                <a:spcPct val="115000"/>
              </a:lnSpc>
              <a:spcBef>
                <a:spcPts val="0"/>
              </a:spcBef>
              <a:buNone/>
            </a:pPr>
            <a:endParaRPr sz="2000"/>
          </a:p>
        </p:txBody>
      </p:sp>
      <p:sp>
        <p:nvSpPr>
          <p:cNvPr id="117" name="Google Shape;117;p2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marL="0" indent="0">
              <a:lnSpc>
                <a:spcPct val="115000"/>
              </a:lnSpc>
              <a:spcBef>
                <a:spcPts val="1000"/>
              </a:spcBef>
              <a:buNone/>
            </a:pPr>
            <a:endParaRPr sz="2000"/>
          </a:p>
        </p:txBody>
      </p:sp>
      <p:sp>
        <p:nvSpPr>
          <p:cNvPr id="123" name="Google Shape;123;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marL="0" indent="0">
              <a:lnSpc>
                <a:spcPct val="115000"/>
              </a:lnSpc>
              <a:spcBef>
                <a:spcPts val="1000"/>
              </a:spcBef>
              <a:buNone/>
            </a:pPr>
            <a:endParaRPr sz="2000"/>
          </a:p>
        </p:txBody>
      </p:sp>
      <p:sp>
        <p:nvSpPr>
          <p:cNvPr id="129" name="Google Shape;129;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indent="-355600">
              <a:lnSpc>
                <a:spcPct val="115000"/>
              </a:lnSpc>
              <a:spcBef>
                <a:spcPts val="1000"/>
              </a:spcBef>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marL="0" indent="0">
              <a:lnSpc>
                <a:spcPct val="115000"/>
              </a:lnSpc>
              <a:spcBef>
                <a:spcPts val="1000"/>
              </a:spcBef>
              <a:buNone/>
            </a:pPr>
            <a:endParaRPr sz="2000"/>
          </a:p>
        </p:txBody>
      </p:sp>
      <p:sp>
        <p:nvSpPr>
          <p:cNvPr id="135" name="Google Shape;13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body" idx="1"/>
          </p:nvPr>
        </p:nvSpPr>
        <p:spPr>
          <a:xfrm flipH="1">
            <a:off x="1981075" y="1305775"/>
            <a:ext cx="7822200" cy="52941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buAutoNum type="arabicPeriod"/>
            </a:pPr>
            <a:r>
              <a:rPr lang="en" sz="2000" i="1">
                <a:solidFill>
                  <a:schemeClr val="accent1"/>
                </a:solidFill>
              </a:rPr>
              <a:t>Independence within groups:</a:t>
            </a:r>
            <a:endParaRPr sz="2000" i="1">
              <a:solidFill>
                <a:schemeClr val="accent1"/>
              </a:solidFill>
            </a:endParaRPr>
          </a:p>
          <a:p>
            <a:pPr lvl="1" indent="-355600">
              <a:lnSpc>
                <a:spcPct val="115000"/>
              </a:lnSpc>
              <a:buSzPts val="2000"/>
              <a:buChar char="●"/>
            </a:pPr>
            <a:r>
              <a:rPr lang="en" sz="2000"/>
              <a:t>The US group is sampled randomly and we're assuming that the Duke group represents a random sample as well.</a:t>
            </a:r>
            <a:endParaRPr sz="2000"/>
          </a:p>
          <a:p>
            <a:pPr marL="914400" indent="-355600">
              <a:lnSpc>
                <a:spcPct val="115000"/>
              </a:lnSpc>
              <a:spcBef>
                <a:spcPts val="0"/>
              </a:spcBef>
              <a:buSzPts val="2000"/>
            </a:pPr>
            <a:r>
              <a:rPr lang="en" sz="2000" i="1"/>
              <a:t>n</a:t>
            </a:r>
            <a:r>
              <a:rPr lang="en" sz="2000" i="1" baseline="-25000"/>
              <a:t>Duke</a:t>
            </a:r>
            <a:r>
              <a:rPr lang="en" sz="2000"/>
              <a:t> &lt; 10% of all Duke students and 680 &lt; 10% of all Americans.</a:t>
            </a:r>
            <a:endParaRPr sz="2000"/>
          </a:p>
          <a:p>
            <a:pPr indent="0">
              <a:lnSpc>
                <a:spcPct val="115000"/>
              </a:lnSpc>
              <a:spcBef>
                <a:spcPts val="1000"/>
              </a:spcBef>
              <a:buNone/>
            </a:pPr>
            <a:r>
              <a:rPr lang="en" sz="2000"/>
              <a:t>We can assume that the attitudes of Duke students in the sample are independent of each other, and attitudes of US residents in the sample are independent of each other as well.</a:t>
            </a:r>
            <a:endParaRPr sz="2000"/>
          </a:p>
          <a:p>
            <a:pPr indent="-355600">
              <a:lnSpc>
                <a:spcPct val="115000"/>
              </a:lnSpc>
              <a:spcBef>
                <a:spcPts val="1000"/>
              </a:spcBef>
              <a:buSzPts val="2000"/>
              <a:buAutoNum type="arabicPeriod" startAt="2"/>
            </a:pPr>
            <a:r>
              <a:rPr lang="en" sz="2000" i="1">
                <a:solidFill>
                  <a:schemeClr val="accent1"/>
                </a:solidFill>
              </a:rPr>
              <a:t>Independence between groups:</a:t>
            </a:r>
            <a:br>
              <a:rPr lang="en" sz="2000" i="1">
                <a:solidFill>
                  <a:schemeClr val="accent1"/>
                </a:solidFill>
              </a:rPr>
            </a:br>
            <a:r>
              <a:rPr lang="en" sz="2000"/>
              <a:t>The sampled Duke students and the US residents are independent of each other.</a:t>
            </a:r>
            <a:endParaRPr sz="2000"/>
          </a:p>
          <a:p>
            <a:pPr indent="-355600">
              <a:lnSpc>
                <a:spcPct val="115000"/>
              </a:lnSpc>
              <a:spcBef>
                <a:spcPts val="0"/>
              </a:spcBef>
              <a:buSzPts val="2000"/>
              <a:buAutoNum type="arabicPeriod" startAt="2"/>
            </a:pPr>
            <a:r>
              <a:rPr lang="en" sz="2000" i="1">
                <a:solidFill>
                  <a:schemeClr val="accent1"/>
                </a:solidFill>
              </a:rPr>
              <a:t>Success-failure:</a:t>
            </a:r>
            <a:br>
              <a:rPr lang="en" sz="2000">
                <a:solidFill>
                  <a:schemeClr val="accent1"/>
                </a:solidFill>
              </a:rPr>
            </a:br>
            <a:r>
              <a:rPr lang="en" sz="2000"/>
              <a:t>At least 10 observed successes and 10 observed failures in the two groups.</a:t>
            </a:r>
            <a:endParaRPr sz="2000"/>
          </a:p>
        </p:txBody>
      </p:sp>
      <p:sp>
        <p:nvSpPr>
          <p:cNvPr id="141" name="Google Shape;141;p3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B7EDA9B-8273-F963-9EA5-D2B92F19122D}"/>
                  </a:ext>
                </a:extLst>
              </p:cNvPr>
              <p:cNvSpPr txBox="1"/>
              <p:nvPr/>
            </p:nvSpPr>
            <p:spPr>
              <a:xfrm>
                <a:off x="2042231" y="3983120"/>
                <a:ext cx="2785634" cy="369332"/>
              </a:xfrm>
              <a:prstGeom prst="rect">
                <a:avLst/>
              </a:prstGeom>
              <a:noFill/>
            </p:spPr>
            <p:txBody>
              <a:bodyPr wrap="none" rtlCol="0">
                <a:spAutoFit/>
              </a:bodyPr>
              <a:lstStyle/>
              <a:p>
                <a:r>
                  <a:rPr lang="en-US" dirty="0"/>
                  <a:t>What is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𝐷𝑢𝑘𝑒</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𝑈𝑆</m:t>
                        </m:r>
                      </m:sub>
                    </m:sSub>
                  </m:oMath>
                </a14:m>
                <a:r>
                  <a:rPr lang="en-US" dirty="0"/>
                  <a:t>?  </a:t>
                </a:r>
              </a:p>
            </p:txBody>
          </p:sp>
        </mc:Choice>
        <mc:Fallback>
          <p:sp>
            <p:nvSpPr>
              <p:cNvPr id="3" name="TextBox 2">
                <a:extLst>
                  <a:ext uri="{FF2B5EF4-FFF2-40B4-BE49-F238E27FC236}">
                    <a16:creationId xmlns:a16="http://schemas.microsoft.com/office/drawing/2014/main" id="{BB7EDA9B-8273-F963-9EA5-D2B92F19122D}"/>
                  </a:ext>
                </a:extLst>
              </p:cNvPr>
              <p:cNvSpPr txBox="1">
                <a:spLocks noRot="1" noChangeAspect="1" noMove="1" noResize="1" noEditPoints="1" noAdjustHandles="1" noChangeArrowheads="1" noChangeShapeType="1" noTextEdit="1"/>
              </p:cNvSpPr>
              <p:nvPr/>
            </p:nvSpPr>
            <p:spPr>
              <a:xfrm>
                <a:off x="2042231" y="3983120"/>
                <a:ext cx="2785634" cy="369332"/>
              </a:xfrm>
              <a:prstGeom prst="rect">
                <a:avLst/>
              </a:prstGeom>
              <a:blipFill>
                <a:blip r:embed="rId4"/>
                <a:stretch>
                  <a:fillRect l="-181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249243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38B3D0B-A50E-988A-6A05-CEFDB9D399FF}"/>
                  </a:ext>
                </a:extLst>
              </p:cNvPr>
              <p:cNvSpPr txBox="1"/>
              <p:nvPr/>
            </p:nvSpPr>
            <p:spPr>
              <a:xfrm>
                <a:off x="2042231" y="3983120"/>
                <a:ext cx="2785634" cy="369332"/>
              </a:xfrm>
              <a:prstGeom prst="rect">
                <a:avLst/>
              </a:prstGeom>
              <a:noFill/>
            </p:spPr>
            <p:txBody>
              <a:bodyPr wrap="none" rtlCol="0">
                <a:spAutoFit/>
              </a:bodyPr>
              <a:lstStyle/>
              <a:p>
                <a:r>
                  <a:rPr lang="en-US" dirty="0"/>
                  <a:t>What is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𝐷𝑢𝑘𝑒</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𝑈𝑆</m:t>
                        </m:r>
                      </m:sub>
                    </m:sSub>
                  </m:oMath>
                </a14:m>
                <a:r>
                  <a:rPr lang="en-US" dirty="0"/>
                  <a:t>?  </a:t>
                </a:r>
              </a:p>
            </p:txBody>
          </p:sp>
        </mc:Choice>
        <mc:Fallback>
          <p:sp>
            <p:nvSpPr>
              <p:cNvPr id="2" name="TextBox 1">
                <a:extLst>
                  <a:ext uri="{FF2B5EF4-FFF2-40B4-BE49-F238E27FC236}">
                    <a16:creationId xmlns:a16="http://schemas.microsoft.com/office/drawing/2014/main" id="{738B3D0B-A50E-988A-6A05-CEFDB9D399FF}"/>
                  </a:ext>
                </a:extLst>
              </p:cNvPr>
              <p:cNvSpPr txBox="1">
                <a:spLocks noRot="1" noChangeAspect="1" noMove="1" noResize="1" noEditPoints="1" noAdjustHandles="1" noChangeArrowheads="1" noChangeShapeType="1" noTextEdit="1"/>
              </p:cNvSpPr>
              <p:nvPr/>
            </p:nvSpPr>
            <p:spPr>
              <a:xfrm>
                <a:off x="2042231" y="3983120"/>
                <a:ext cx="2785634" cy="369332"/>
              </a:xfrm>
              <a:prstGeom prst="rect">
                <a:avLst/>
              </a:prstGeom>
              <a:blipFill>
                <a:blip r:embed="rId4"/>
                <a:stretch>
                  <a:fillRect l="-1810" t="-6667" b="-26667"/>
                </a:stretch>
              </a:blipFill>
            </p:spPr>
            <p:txBody>
              <a:bodyPr/>
              <a:lstStyle/>
              <a:p>
                <a:r>
                  <a:rPr lang="en-US">
                    <a:noFill/>
                  </a:rPr>
                  <a:t> </a:t>
                </a:r>
              </a:p>
            </p:txBody>
          </p:sp>
        </mc:Fallback>
      </mc:AlternateContent>
      <p:pic>
        <p:nvPicPr>
          <p:cNvPr id="3" name="Google Shape;155;p32">
            <a:extLst>
              <a:ext uri="{FF2B5EF4-FFF2-40B4-BE49-F238E27FC236}">
                <a16:creationId xmlns:a16="http://schemas.microsoft.com/office/drawing/2014/main" id="{C282B935-D3F1-1CFA-2D97-DA27E837435D}"/>
              </a:ext>
            </a:extLst>
          </p:cNvPr>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4" name="Google Shape;156;p32">
            <a:extLst>
              <a:ext uri="{FF2B5EF4-FFF2-40B4-BE49-F238E27FC236}">
                <a16:creationId xmlns:a16="http://schemas.microsoft.com/office/drawing/2014/main" id="{16C3B28A-9A93-04D6-E5F3-E283520F79E8}"/>
              </a:ext>
            </a:extLst>
          </p:cNvPr>
          <p:cNvPicPr preferRelativeResize="0"/>
          <p:nvPr/>
        </p:nvPicPr>
        <p:blipFill>
          <a:blip r:embed="rId5">
            <a:alphaModFix/>
          </a:blip>
          <a:stretch>
            <a:fillRect/>
          </a:stretch>
        </p:blipFill>
        <p:spPr>
          <a:xfrm>
            <a:off x="3453324" y="3610893"/>
            <a:ext cx="4407024" cy="300731"/>
          </a:xfrm>
          <a:prstGeom prst="rect">
            <a:avLst/>
          </a:prstGeom>
          <a:noFill/>
          <a:ln>
            <a:noFill/>
          </a:ln>
        </p:spPr>
      </p:pic>
    </p:spTree>
    <p:extLst>
      <p:ext uri="{BB962C8B-B14F-4D97-AF65-F5344CB8AC3E}">
        <p14:creationId xmlns:p14="http://schemas.microsoft.com/office/powerpoint/2010/main" val="318296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9A8F-8B6A-EE24-7623-FC826E5A3A55}"/>
              </a:ext>
            </a:extLst>
          </p:cNvPr>
          <p:cNvSpPr>
            <a:spLocks noGrp="1"/>
          </p:cNvSpPr>
          <p:nvPr>
            <p:ph type="title"/>
          </p:nvPr>
        </p:nvSpPr>
        <p:spPr/>
        <p:txBody>
          <a:bodyPr/>
          <a:lstStyle/>
          <a:p>
            <a:r>
              <a:rPr lang="en-US" dirty="0"/>
              <a:t>Inference for Proportions </a:t>
            </a:r>
          </a:p>
        </p:txBody>
      </p:sp>
      <p:sp>
        <p:nvSpPr>
          <p:cNvPr id="3" name="Content Placeholder 2">
            <a:extLst>
              <a:ext uri="{FF2B5EF4-FFF2-40B4-BE49-F238E27FC236}">
                <a16:creationId xmlns:a16="http://schemas.microsoft.com/office/drawing/2014/main" id="{E3435744-A238-31C9-B910-3973B0917B3B}"/>
              </a:ext>
            </a:extLst>
          </p:cNvPr>
          <p:cNvSpPr>
            <a:spLocks noGrp="1"/>
          </p:cNvSpPr>
          <p:nvPr>
            <p:ph idx="1"/>
          </p:nvPr>
        </p:nvSpPr>
        <p:spPr/>
        <p:txBody>
          <a:bodyPr anchor="t">
            <a:normAutofit/>
          </a:bodyPr>
          <a:lstStyle/>
          <a:p>
            <a:r>
              <a:rPr lang="en-US" sz="2400" dirty="0"/>
              <a:t>Last time we looked at CI’s for one-sample proportions, and hypothesis testing for one-sample proportions</a:t>
            </a:r>
          </a:p>
          <a:p>
            <a:r>
              <a:rPr lang="en-US" sz="2400" dirty="0"/>
              <a:t>Today we’ll look at testing for a difference between two proportions </a:t>
            </a:r>
          </a:p>
        </p:txBody>
      </p:sp>
    </p:spTree>
    <p:extLst>
      <p:ext uri="{BB962C8B-B14F-4D97-AF65-F5344CB8AC3E}">
        <p14:creationId xmlns:p14="http://schemas.microsoft.com/office/powerpoint/2010/main" val="422507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
        <p:nvSpPr>
          <p:cNvPr id="2" name="TextBox 1">
            <a:extLst>
              <a:ext uri="{FF2B5EF4-FFF2-40B4-BE49-F238E27FC236}">
                <a16:creationId xmlns:a16="http://schemas.microsoft.com/office/drawing/2014/main" id="{738B3D0B-A50E-988A-6A05-CEFDB9D399FF}"/>
              </a:ext>
            </a:extLst>
          </p:cNvPr>
          <p:cNvSpPr txBox="1"/>
          <p:nvPr/>
        </p:nvSpPr>
        <p:spPr>
          <a:xfrm>
            <a:off x="2042231" y="3983120"/>
            <a:ext cx="1762021" cy="369332"/>
          </a:xfrm>
          <a:prstGeom prst="rect">
            <a:avLst/>
          </a:prstGeom>
          <a:noFill/>
        </p:spPr>
        <p:txBody>
          <a:bodyPr wrap="none" rtlCol="0">
            <a:spAutoFit/>
          </a:bodyPr>
          <a:lstStyle/>
          <a:p>
            <a:r>
              <a:rPr lang="en-US" dirty="0"/>
              <a:t>What is the CI?</a:t>
            </a:r>
          </a:p>
        </p:txBody>
      </p:sp>
      <p:pic>
        <p:nvPicPr>
          <p:cNvPr id="3" name="Google Shape;155;p32">
            <a:extLst>
              <a:ext uri="{FF2B5EF4-FFF2-40B4-BE49-F238E27FC236}">
                <a16:creationId xmlns:a16="http://schemas.microsoft.com/office/drawing/2014/main" id="{C282B935-D3F1-1CFA-2D97-DA27E837435D}"/>
              </a:ext>
            </a:extLst>
          </p:cNvPr>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4" name="Google Shape;156;p32">
            <a:extLst>
              <a:ext uri="{FF2B5EF4-FFF2-40B4-BE49-F238E27FC236}">
                <a16:creationId xmlns:a16="http://schemas.microsoft.com/office/drawing/2014/main" id="{16C3B28A-9A93-04D6-E5F3-E283520F79E8}"/>
              </a:ext>
            </a:extLst>
          </p:cNvPr>
          <p:cNvPicPr preferRelativeResize="0"/>
          <p:nvPr/>
        </p:nvPicPr>
        <p:blipFill>
          <a:blip r:embed="rId4">
            <a:alphaModFix/>
          </a:blip>
          <a:stretch>
            <a:fillRect/>
          </a:stretch>
        </p:blipFill>
        <p:spPr>
          <a:xfrm>
            <a:off x="3453324" y="3610893"/>
            <a:ext cx="4407024" cy="300731"/>
          </a:xfrm>
          <a:prstGeom prst="rect">
            <a:avLst/>
          </a:prstGeom>
          <a:noFill/>
          <a:ln>
            <a:noFill/>
          </a:ln>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6E019C-E595-AE06-42F4-F17F3E040330}"/>
                  </a:ext>
                </a:extLst>
              </p:cNvPr>
              <p:cNvSpPr txBox="1"/>
              <p:nvPr/>
            </p:nvSpPr>
            <p:spPr>
              <a:xfrm>
                <a:off x="6299203" y="4216522"/>
                <a:ext cx="4564134" cy="9093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𝑆𝐸</m:t>
                          </m:r>
                        </m:e>
                        <m: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ub>
                      </m:sSub>
                      <m:r>
                        <a:rPr lang="en-US" sz="2000" b="0" i="1" smtClean="0">
                          <a:latin typeface="Cambria Math" panose="02040503050406030204" pitchFamily="18" charset="0"/>
                        </a:rPr>
                        <m:t>= </m:t>
                      </m:r>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(1 −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2</m:t>
                                  </m:r>
                                </m:sub>
                              </m:sSub>
                            </m:den>
                          </m:f>
                        </m:e>
                      </m:rad>
                    </m:oMath>
                  </m:oMathPara>
                </a14:m>
                <a:endParaRPr lang="en-US" sz="2000" dirty="0"/>
              </a:p>
            </p:txBody>
          </p:sp>
        </mc:Choice>
        <mc:Fallback>
          <p:sp>
            <p:nvSpPr>
              <p:cNvPr id="6" name="TextBox 5">
                <a:extLst>
                  <a:ext uri="{FF2B5EF4-FFF2-40B4-BE49-F238E27FC236}">
                    <a16:creationId xmlns:a16="http://schemas.microsoft.com/office/drawing/2014/main" id="{656E019C-E595-AE06-42F4-F17F3E040330}"/>
                  </a:ext>
                </a:extLst>
              </p:cNvPr>
              <p:cNvSpPr txBox="1">
                <a:spLocks noRot="1" noChangeAspect="1" noMove="1" noResize="1" noEditPoints="1" noAdjustHandles="1" noChangeArrowheads="1" noChangeShapeType="1" noTextEdit="1"/>
              </p:cNvSpPr>
              <p:nvPr/>
            </p:nvSpPr>
            <p:spPr>
              <a:xfrm>
                <a:off x="6299203" y="4216522"/>
                <a:ext cx="4564134" cy="909352"/>
              </a:xfrm>
              <a:prstGeom prst="rect">
                <a:avLst/>
              </a:prstGeom>
              <a:blipFill>
                <a:blip r:embed="rId5"/>
                <a:stretch>
                  <a:fillRect l="-554" r="-1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DA08CFF-76CF-349E-D25A-98A56C01199D}"/>
                  </a:ext>
                </a:extLst>
              </p:cNvPr>
              <p:cNvSpPr txBox="1"/>
              <p:nvPr/>
            </p:nvSpPr>
            <p:spPr>
              <a:xfrm>
                <a:off x="2042230" y="4517310"/>
                <a:ext cx="3850569"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𝐶𝐼</m:t>
                      </m:r>
                      <m:r>
                        <a:rPr lang="en-US" sz="2000" b="0" i="1" smtClean="0">
                          <a:latin typeface="Cambria Math" panose="02040503050406030204" pitchFamily="18" charset="0"/>
                        </a:rPr>
                        <m:t>=</m:t>
                      </m:r>
                      <m:r>
                        <a:rPr lang="en-US" sz="2000" b="0" i="1" smtClean="0">
                          <a:latin typeface="Cambria Math" panose="02040503050406030204" pitchFamily="18" charset="0"/>
                        </a:rPr>
                        <m:t>𝑝𝑜𝑖𝑛𝑡</m:t>
                      </m:r>
                      <m:r>
                        <a:rPr lang="en-US" sz="2000" b="0" i="1" smtClean="0">
                          <a:latin typeface="Cambria Math" panose="02040503050406030204" pitchFamily="18" charset="0"/>
                        </a:rPr>
                        <m:t> </m:t>
                      </m:r>
                      <m:r>
                        <a:rPr lang="en-US" sz="2000" b="0" i="1" smtClean="0">
                          <a:latin typeface="Cambria Math" panose="02040503050406030204" pitchFamily="18" charset="0"/>
                        </a:rPr>
                        <m:t>𝑒𝑠𝑡𝑖𝑚𝑎𝑡𝑒</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𝑆𝐸</m:t>
                      </m:r>
                    </m:oMath>
                  </m:oMathPara>
                </a14:m>
                <a:endParaRPr lang="en-US" sz="2000" dirty="0"/>
              </a:p>
            </p:txBody>
          </p:sp>
        </mc:Choice>
        <mc:Fallback>
          <p:sp>
            <p:nvSpPr>
              <p:cNvPr id="9" name="TextBox 8">
                <a:extLst>
                  <a:ext uri="{FF2B5EF4-FFF2-40B4-BE49-F238E27FC236}">
                    <a16:creationId xmlns:a16="http://schemas.microsoft.com/office/drawing/2014/main" id="{5DA08CFF-76CF-349E-D25A-98A56C01199D}"/>
                  </a:ext>
                </a:extLst>
              </p:cNvPr>
              <p:cNvSpPr txBox="1">
                <a:spLocks noRot="1" noChangeAspect="1" noMove="1" noResize="1" noEditPoints="1" noAdjustHandles="1" noChangeArrowheads="1" noChangeShapeType="1" noTextEdit="1"/>
              </p:cNvSpPr>
              <p:nvPr/>
            </p:nvSpPr>
            <p:spPr>
              <a:xfrm>
                <a:off x="2042230" y="4517310"/>
                <a:ext cx="3850569" cy="307777"/>
              </a:xfrm>
              <a:prstGeom prst="rect">
                <a:avLst/>
              </a:prstGeom>
              <a:blipFill>
                <a:blip r:embed="rId6"/>
                <a:stretch>
                  <a:fillRect t="-7692" b="-34615"/>
                </a:stretch>
              </a:blipFill>
            </p:spPr>
            <p:txBody>
              <a:bodyPr/>
              <a:lstStyle/>
              <a:p>
                <a:r>
                  <a:rPr lang="en-US">
                    <a:noFill/>
                  </a:rPr>
                  <a:t> </a:t>
                </a:r>
              </a:p>
            </p:txBody>
          </p:sp>
        </mc:Fallback>
      </mc:AlternateContent>
    </p:spTree>
    <p:extLst>
      <p:ext uri="{BB962C8B-B14F-4D97-AF65-F5344CB8AC3E}">
        <p14:creationId xmlns:p14="http://schemas.microsoft.com/office/powerpoint/2010/main" val="127978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
        <p:nvSpPr>
          <p:cNvPr id="2" name="TextBox 1">
            <a:extLst>
              <a:ext uri="{FF2B5EF4-FFF2-40B4-BE49-F238E27FC236}">
                <a16:creationId xmlns:a16="http://schemas.microsoft.com/office/drawing/2014/main" id="{738B3D0B-A50E-988A-6A05-CEFDB9D399FF}"/>
              </a:ext>
            </a:extLst>
          </p:cNvPr>
          <p:cNvSpPr txBox="1"/>
          <p:nvPr/>
        </p:nvSpPr>
        <p:spPr>
          <a:xfrm>
            <a:off x="2042231" y="3983120"/>
            <a:ext cx="1762021" cy="369332"/>
          </a:xfrm>
          <a:prstGeom prst="rect">
            <a:avLst/>
          </a:prstGeom>
          <a:noFill/>
        </p:spPr>
        <p:txBody>
          <a:bodyPr wrap="none" rtlCol="0">
            <a:spAutoFit/>
          </a:bodyPr>
          <a:lstStyle/>
          <a:p>
            <a:r>
              <a:rPr lang="en-US" dirty="0"/>
              <a:t>What is the CI?</a:t>
            </a:r>
          </a:p>
        </p:txBody>
      </p:sp>
      <p:pic>
        <p:nvPicPr>
          <p:cNvPr id="3" name="Google Shape;155;p32">
            <a:extLst>
              <a:ext uri="{FF2B5EF4-FFF2-40B4-BE49-F238E27FC236}">
                <a16:creationId xmlns:a16="http://schemas.microsoft.com/office/drawing/2014/main" id="{C282B935-D3F1-1CFA-2D97-DA27E837435D}"/>
              </a:ext>
            </a:extLst>
          </p:cNvPr>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4" name="Google Shape;156;p32">
            <a:extLst>
              <a:ext uri="{FF2B5EF4-FFF2-40B4-BE49-F238E27FC236}">
                <a16:creationId xmlns:a16="http://schemas.microsoft.com/office/drawing/2014/main" id="{16C3B28A-9A93-04D6-E5F3-E283520F79E8}"/>
              </a:ext>
            </a:extLst>
          </p:cNvPr>
          <p:cNvPicPr preferRelativeResize="0"/>
          <p:nvPr/>
        </p:nvPicPr>
        <p:blipFill>
          <a:blip r:embed="rId4">
            <a:alphaModFix/>
          </a:blip>
          <a:stretch>
            <a:fillRect/>
          </a:stretch>
        </p:blipFill>
        <p:spPr>
          <a:xfrm>
            <a:off x="3453324" y="3610893"/>
            <a:ext cx="4407024" cy="300731"/>
          </a:xfrm>
          <a:prstGeom prst="rect">
            <a:avLst/>
          </a:prstGeom>
          <a:noFill/>
          <a:ln>
            <a:noFill/>
          </a:ln>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6E019C-E595-AE06-42F4-F17F3E040330}"/>
                  </a:ext>
                </a:extLst>
              </p:cNvPr>
              <p:cNvSpPr txBox="1"/>
              <p:nvPr/>
            </p:nvSpPr>
            <p:spPr>
              <a:xfrm>
                <a:off x="6299203" y="4216522"/>
                <a:ext cx="4564134" cy="9093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𝑆𝐸</m:t>
                          </m:r>
                        </m:e>
                        <m: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ub>
                      </m:sSub>
                      <m:r>
                        <a:rPr lang="en-US" sz="2000" b="0" i="1" smtClean="0">
                          <a:latin typeface="Cambria Math" panose="02040503050406030204" pitchFamily="18" charset="0"/>
                        </a:rPr>
                        <m:t>= </m:t>
                      </m:r>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(1 −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2</m:t>
                                  </m:r>
                                </m:sub>
                              </m:sSub>
                            </m:den>
                          </m:f>
                        </m:e>
                      </m:rad>
                    </m:oMath>
                  </m:oMathPara>
                </a14:m>
                <a:endParaRPr lang="en-US" sz="2000" dirty="0"/>
              </a:p>
            </p:txBody>
          </p:sp>
        </mc:Choice>
        <mc:Fallback>
          <p:sp>
            <p:nvSpPr>
              <p:cNvPr id="6" name="TextBox 5">
                <a:extLst>
                  <a:ext uri="{FF2B5EF4-FFF2-40B4-BE49-F238E27FC236}">
                    <a16:creationId xmlns:a16="http://schemas.microsoft.com/office/drawing/2014/main" id="{656E019C-E595-AE06-42F4-F17F3E040330}"/>
                  </a:ext>
                </a:extLst>
              </p:cNvPr>
              <p:cNvSpPr txBox="1">
                <a:spLocks noRot="1" noChangeAspect="1" noMove="1" noResize="1" noEditPoints="1" noAdjustHandles="1" noChangeArrowheads="1" noChangeShapeType="1" noTextEdit="1"/>
              </p:cNvSpPr>
              <p:nvPr/>
            </p:nvSpPr>
            <p:spPr>
              <a:xfrm>
                <a:off x="6299203" y="4216522"/>
                <a:ext cx="4564134" cy="909352"/>
              </a:xfrm>
              <a:prstGeom prst="rect">
                <a:avLst/>
              </a:prstGeom>
              <a:blipFill>
                <a:blip r:embed="rId5"/>
                <a:stretch>
                  <a:fillRect l="-554" r="-1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DA08CFF-76CF-349E-D25A-98A56C01199D}"/>
                  </a:ext>
                </a:extLst>
              </p:cNvPr>
              <p:cNvSpPr txBox="1"/>
              <p:nvPr/>
            </p:nvSpPr>
            <p:spPr>
              <a:xfrm>
                <a:off x="2042230" y="4517310"/>
                <a:ext cx="3850569"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𝐶𝐼</m:t>
                      </m:r>
                      <m:r>
                        <a:rPr lang="en-US" sz="2000" b="0" i="1" smtClean="0">
                          <a:latin typeface="Cambria Math" panose="02040503050406030204" pitchFamily="18" charset="0"/>
                        </a:rPr>
                        <m:t>=</m:t>
                      </m:r>
                      <m:r>
                        <a:rPr lang="en-US" sz="2000" b="0" i="1" smtClean="0">
                          <a:latin typeface="Cambria Math" panose="02040503050406030204" pitchFamily="18" charset="0"/>
                        </a:rPr>
                        <m:t>𝑝𝑜𝑖𝑛𝑡</m:t>
                      </m:r>
                      <m:r>
                        <a:rPr lang="en-US" sz="2000" b="0" i="1" smtClean="0">
                          <a:latin typeface="Cambria Math" panose="02040503050406030204" pitchFamily="18" charset="0"/>
                        </a:rPr>
                        <m:t> </m:t>
                      </m:r>
                      <m:r>
                        <a:rPr lang="en-US" sz="2000" b="0" i="1" smtClean="0">
                          <a:latin typeface="Cambria Math" panose="02040503050406030204" pitchFamily="18" charset="0"/>
                        </a:rPr>
                        <m:t>𝑒𝑠𝑡𝑖𝑚𝑎𝑡𝑒</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𝑆𝐸</m:t>
                      </m:r>
                    </m:oMath>
                  </m:oMathPara>
                </a14:m>
                <a:endParaRPr lang="en-US" sz="2000" dirty="0"/>
              </a:p>
            </p:txBody>
          </p:sp>
        </mc:Choice>
        <mc:Fallback>
          <p:sp>
            <p:nvSpPr>
              <p:cNvPr id="9" name="TextBox 8">
                <a:extLst>
                  <a:ext uri="{FF2B5EF4-FFF2-40B4-BE49-F238E27FC236}">
                    <a16:creationId xmlns:a16="http://schemas.microsoft.com/office/drawing/2014/main" id="{5DA08CFF-76CF-349E-D25A-98A56C01199D}"/>
                  </a:ext>
                </a:extLst>
              </p:cNvPr>
              <p:cNvSpPr txBox="1">
                <a:spLocks noRot="1" noChangeAspect="1" noMove="1" noResize="1" noEditPoints="1" noAdjustHandles="1" noChangeArrowheads="1" noChangeShapeType="1" noTextEdit="1"/>
              </p:cNvSpPr>
              <p:nvPr/>
            </p:nvSpPr>
            <p:spPr>
              <a:xfrm>
                <a:off x="2042230" y="4517310"/>
                <a:ext cx="3850569" cy="307777"/>
              </a:xfrm>
              <a:prstGeom prst="rect">
                <a:avLst/>
              </a:prstGeom>
              <a:blipFill>
                <a:blip r:embed="rId6"/>
                <a:stretch>
                  <a:fillRect t="-7692" b="-34615"/>
                </a:stretch>
              </a:blipFill>
            </p:spPr>
            <p:txBody>
              <a:bodyPr/>
              <a:lstStyle/>
              <a:p>
                <a:r>
                  <a:rPr lang="en-US">
                    <a:noFill/>
                  </a:rPr>
                  <a:t> </a:t>
                </a:r>
              </a:p>
            </p:txBody>
          </p:sp>
        </mc:Fallback>
      </mc:AlternateContent>
      <p:pic>
        <p:nvPicPr>
          <p:cNvPr id="5" name="Google Shape;165;p33">
            <a:extLst>
              <a:ext uri="{FF2B5EF4-FFF2-40B4-BE49-F238E27FC236}">
                <a16:creationId xmlns:a16="http://schemas.microsoft.com/office/drawing/2014/main" id="{58D6C7BF-092D-BA31-4670-FA336EAA6088}"/>
              </a:ext>
            </a:extLst>
          </p:cNvPr>
          <p:cNvPicPr preferRelativeResize="0"/>
          <p:nvPr/>
        </p:nvPicPr>
        <p:blipFill>
          <a:blip r:embed="rId7">
            <a:alphaModFix/>
          </a:blip>
          <a:stretch>
            <a:fillRect/>
          </a:stretch>
        </p:blipFill>
        <p:spPr>
          <a:xfrm>
            <a:off x="1596667" y="5191240"/>
            <a:ext cx="6984603" cy="791581"/>
          </a:xfrm>
          <a:prstGeom prst="rect">
            <a:avLst/>
          </a:prstGeom>
          <a:noFill/>
          <a:ln>
            <a:noFill/>
          </a:ln>
        </p:spPr>
      </p:pic>
      <p:pic>
        <p:nvPicPr>
          <p:cNvPr id="8" name="Google Shape;195;p36">
            <a:extLst>
              <a:ext uri="{FF2B5EF4-FFF2-40B4-BE49-F238E27FC236}">
                <a16:creationId xmlns:a16="http://schemas.microsoft.com/office/drawing/2014/main" id="{4513201F-3978-C790-8442-CDDA564C46F4}"/>
              </a:ext>
            </a:extLst>
          </p:cNvPr>
          <p:cNvPicPr preferRelativeResize="0"/>
          <p:nvPr/>
        </p:nvPicPr>
        <p:blipFill>
          <a:blip r:embed="rId8">
            <a:alphaModFix/>
          </a:blip>
          <a:stretch>
            <a:fillRect/>
          </a:stretch>
        </p:blipFill>
        <p:spPr>
          <a:xfrm>
            <a:off x="1981200" y="6048187"/>
            <a:ext cx="7443768" cy="782785"/>
          </a:xfrm>
          <a:prstGeom prst="rect">
            <a:avLst/>
          </a:prstGeom>
          <a:noFill/>
          <a:ln>
            <a:noFill/>
          </a:ln>
        </p:spPr>
      </p:pic>
      <p:pic>
        <p:nvPicPr>
          <p:cNvPr id="10" name="Google Shape;219;p38">
            <a:extLst>
              <a:ext uri="{FF2B5EF4-FFF2-40B4-BE49-F238E27FC236}">
                <a16:creationId xmlns:a16="http://schemas.microsoft.com/office/drawing/2014/main" id="{A1E6D80C-927C-812F-4690-3048E618CC7D}"/>
              </a:ext>
            </a:extLst>
          </p:cNvPr>
          <p:cNvPicPr preferRelativeResize="0"/>
          <p:nvPr/>
        </p:nvPicPr>
        <p:blipFill rotWithShape="1">
          <a:blip r:embed="rId9">
            <a:alphaModFix/>
          </a:blip>
          <a:srcRect l="17720" t="-10755" b="-1"/>
          <a:stretch/>
        </p:blipFill>
        <p:spPr>
          <a:xfrm>
            <a:off x="9323368" y="6205788"/>
            <a:ext cx="2448448" cy="467581"/>
          </a:xfrm>
          <a:prstGeom prst="rect">
            <a:avLst/>
          </a:prstGeom>
          <a:noFill/>
          <a:ln>
            <a:noFill/>
          </a:ln>
        </p:spPr>
      </p:pic>
    </p:spTree>
    <p:extLst>
      <p:ext uri="{BB962C8B-B14F-4D97-AF65-F5344CB8AC3E}">
        <p14:creationId xmlns:p14="http://schemas.microsoft.com/office/powerpoint/2010/main" val="271583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
        <p:nvSpPr>
          <p:cNvPr id="2" name="TextBox 1">
            <a:extLst>
              <a:ext uri="{FF2B5EF4-FFF2-40B4-BE49-F238E27FC236}">
                <a16:creationId xmlns:a16="http://schemas.microsoft.com/office/drawing/2014/main" id="{738B3D0B-A50E-988A-6A05-CEFDB9D399FF}"/>
              </a:ext>
            </a:extLst>
          </p:cNvPr>
          <p:cNvSpPr txBox="1"/>
          <p:nvPr/>
        </p:nvSpPr>
        <p:spPr>
          <a:xfrm>
            <a:off x="2042231" y="3983120"/>
            <a:ext cx="1762021" cy="369332"/>
          </a:xfrm>
          <a:prstGeom prst="rect">
            <a:avLst/>
          </a:prstGeom>
          <a:noFill/>
        </p:spPr>
        <p:txBody>
          <a:bodyPr wrap="none" rtlCol="0">
            <a:spAutoFit/>
          </a:bodyPr>
          <a:lstStyle/>
          <a:p>
            <a:r>
              <a:rPr lang="en-US" dirty="0"/>
              <a:t>What is the CI?</a:t>
            </a:r>
          </a:p>
        </p:txBody>
      </p:sp>
      <p:pic>
        <p:nvPicPr>
          <p:cNvPr id="3" name="Google Shape;155;p32">
            <a:extLst>
              <a:ext uri="{FF2B5EF4-FFF2-40B4-BE49-F238E27FC236}">
                <a16:creationId xmlns:a16="http://schemas.microsoft.com/office/drawing/2014/main" id="{C282B935-D3F1-1CFA-2D97-DA27E837435D}"/>
              </a:ext>
            </a:extLst>
          </p:cNvPr>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4" name="Google Shape;156;p32">
            <a:extLst>
              <a:ext uri="{FF2B5EF4-FFF2-40B4-BE49-F238E27FC236}">
                <a16:creationId xmlns:a16="http://schemas.microsoft.com/office/drawing/2014/main" id="{16C3B28A-9A93-04D6-E5F3-E283520F79E8}"/>
              </a:ext>
            </a:extLst>
          </p:cNvPr>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0" name="Google Shape;219;p38">
            <a:extLst>
              <a:ext uri="{FF2B5EF4-FFF2-40B4-BE49-F238E27FC236}">
                <a16:creationId xmlns:a16="http://schemas.microsoft.com/office/drawing/2014/main" id="{A1E6D80C-927C-812F-4690-3048E618CC7D}"/>
              </a:ext>
            </a:extLst>
          </p:cNvPr>
          <p:cNvPicPr preferRelativeResize="0"/>
          <p:nvPr/>
        </p:nvPicPr>
        <p:blipFill rotWithShape="1">
          <a:blip r:embed="rId5">
            <a:alphaModFix/>
          </a:blip>
          <a:srcRect l="17720" t="-10755" b="-1"/>
          <a:stretch/>
        </p:blipFill>
        <p:spPr>
          <a:xfrm>
            <a:off x="2042231" y="4423948"/>
            <a:ext cx="2448448" cy="467581"/>
          </a:xfrm>
          <a:prstGeom prst="rect">
            <a:avLst/>
          </a:prstGeom>
          <a:noFill/>
          <a:ln>
            <a:noFill/>
          </a:ln>
        </p:spPr>
      </p:pic>
      <p:sp>
        <p:nvSpPr>
          <p:cNvPr id="7" name="TextBox 6">
            <a:extLst>
              <a:ext uri="{FF2B5EF4-FFF2-40B4-BE49-F238E27FC236}">
                <a16:creationId xmlns:a16="http://schemas.microsoft.com/office/drawing/2014/main" id="{AB4FE941-DFE7-417C-8632-6E8481B3F735}"/>
              </a:ext>
            </a:extLst>
          </p:cNvPr>
          <p:cNvSpPr txBox="1"/>
          <p:nvPr/>
        </p:nvSpPr>
        <p:spPr>
          <a:xfrm>
            <a:off x="2042231" y="5081254"/>
            <a:ext cx="4724370" cy="369332"/>
          </a:xfrm>
          <a:prstGeom prst="rect">
            <a:avLst/>
          </a:prstGeom>
          <a:noFill/>
        </p:spPr>
        <p:txBody>
          <a:bodyPr wrap="none" rtlCol="0">
            <a:spAutoFit/>
          </a:bodyPr>
          <a:lstStyle/>
          <a:p>
            <a:r>
              <a:rPr lang="en-US" dirty="0"/>
              <a:t>What does this tell us about the population? </a:t>
            </a:r>
          </a:p>
        </p:txBody>
      </p:sp>
    </p:spTree>
    <p:extLst>
      <p:ext uri="{BB962C8B-B14F-4D97-AF65-F5344CB8AC3E}">
        <p14:creationId xmlns:p14="http://schemas.microsoft.com/office/powerpoint/2010/main" val="345437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CI</a:t>
            </a:r>
            <a:endParaRPr baseline="30000" dirty="0">
              <a:solidFill>
                <a:schemeClr val="accent1"/>
              </a:solidFill>
            </a:endParaRPr>
          </a:p>
        </p:txBody>
      </p:sp>
      <p:sp>
        <p:nvSpPr>
          <p:cNvPr id="147" name="Google Shape;147;p31"/>
          <p:cNvSpPr txBox="1">
            <a:spLocks noGrp="1"/>
          </p:cNvSpPr>
          <p:nvPr>
            <p:ph type="body" idx="1"/>
          </p:nvPr>
        </p:nvSpPr>
        <p:spPr>
          <a:xfrm flipH="1">
            <a:off x="1981200" y="1305775"/>
            <a:ext cx="7822200" cy="11916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tx1"/>
                </a:solidFill>
              </a:rPr>
              <a:t>Construct a 95% confidence interval for the difference between the proportions of Duke students and Americans who would be bothered a great deal by the melting of the northern ice cap (</a:t>
            </a:r>
            <a:r>
              <a:rPr lang="en" sz="1900" i="1" dirty="0" err="1">
                <a:solidFill>
                  <a:schemeClr val="tx1"/>
                </a:solidFill>
              </a:rPr>
              <a:t>p</a:t>
            </a:r>
            <a:r>
              <a:rPr lang="en" sz="1900" i="1" baseline="-25000" dirty="0" err="1">
                <a:solidFill>
                  <a:schemeClr val="tx1"/>
                </a:solidFill>
              </a:rPr>
              <a:t>Duke</a:t>
            </a:r>
            <a:r>
              <a:rPr lang="en" sz="1900" i="1" dirty="0">
                <a:solidFill>
                  <a:schemeClr val="tx1"/>
                </a:solidFill>
              </a:rPr>
              <a:t> - </a:t>
            </a:r>
            <a:r>
              <a:rPr lang="en" sz="1900" i="1" dirty="0" err="1">
                <a:solidFill>
                  <a:schemeClr val="tx1"/>
                </a:solidFill>
              </a:rPr>
              <a:t>p</a:t>
            </a:r>
            <a:r>
              <a:rPr lang="en" sz="1900" i="1" baseline="-25000" dirty="0" err="1">
                <a:solidFill>
                  <a:schemeClr val="tx1"/>
                </a:solidFill>
              </a:rPr>
              <a:t>US</a:t>
            </a:r>
            <a:r>
              <a:rPr lang="en" sz="1900" dirty="0">
                <a:solidFill>
                  <a:schemeClr val="tx1"/>
                </a:solidFill>
              </a:rPr>
              <a:t>).</a:t>
            </a:r>
            <a:endParaRPr sz="1900" dirty="0">
              <a:solidFill>
                <a:schemeClr val="tx1"/>
              </a:solidFill>
            </a:endParaRPr>
          </a:p>
        </p:txBody>
      </p:sp>
      <p:pic>
        <p:nvPicPr>
          <p:cNvPr id="148" name="Google Shape;148;p31"/>
          <p:cNvPicPr preferRelativeResize="0"/>
          <p:nvPr/>
        </p:nvPicPr>
        <p:blipFill>
          <a:blip r:embed="rId3">
            <a:alphaModFix/>
          </a:blip>
          <a:stretch>
            <a:fillRect/>
          </a:stretch>
        </p:blipFill>
        <p:spPr>
          <a:xfrm>
            <a:off x="4299202" y="2497374"/>
            <a:ext cx="3561146" cy="1113519"/>
          </a:xfrm>
          <a:prstGeom prst="rect">
            <a:avLst/>
          </a:prstGeom>
          <a:noFill/>
          <a:ln>
            <a:noFill/>
          </a:ln>
        </p:spPr>
      </p:pic>
      <p:sp>
        <p:nvSpPr>
          <p:cNvPr id="2" name="TextBox 1">
            <a:extLst>
              <a:ext uri="{FF2B5EF4-FFF2-40B4-BE49-F238E27FC236}">
                <a16:creationId xmlns:a16="http://schemas.microsoft.com/office/drawing/2014/main" id="{738B3D0B-A50E-988A-6A05-CEFDB9D399FF}"/>
              </a:ext>
            </a:extLst>
          </p:cNvPr>
          <p:cNvSpPr txBox="1"/>
          <p:nvPr/>
        </p:nvSpPr>
        <p:spPr>
          <a:xfrm>
            <a:off x="2042231" y="3983120"/>
            <a:ext cx="1762021" cy="369332"/>
          </a:xfrm>
          <a:prstGeom prst="rect">
            <a:avLst/>
          </a:prstGeom>
          <a:noFill/>
        </p:spPr>
        <p:txBody>
          <a:bodyPr wrap="none" rtlCol="0">
            <a:spAutoFit/>
          </a:bodyPr>
          <a:lstStyle/>
          <a:p>
            <a:r>
              <a:rPr lang="en-US" dirty="0"/>
              <a:t>What is the CI?</a:t>
            </a:r>
          </a:p>
        </p:txBody>
      </p:sp>
      <p:pic>
        <p:nvPicPr>
          <p:cNvPr id="3" name="Google Shape;155;p32">
            <a:extLst>
              <a:ext uri="{FF2B5EF4-FFF2-40B4-BE49-F238E27FC236}">
                <a16:creationId xmlns:a16="http://schemas.microsoft.com/office/drawing/2014/main" id="{C282B935-D3F1-1CFA-2D97-DA27E837435D}"/>
              </a:ext>
            </a:extLst>
          </p:cNvPr>
          <p:cNvPicPr preferRelativeResize="0"/>
          <p:nvPr/>
        </p:nvPicPr>
        <p:blipFill>
          <a:blip r:embed="rId3">
            <a:alphaModFix/>
          </a:blip>
          <a:stretch>
            <a:fillRect/>
          </a:stretch>
        </p:blipFill>
        <p:spPr>
          <a:xfrm>
            <a:off x="4299202" y="2497374"/>
            <a:ext cx="3561146" cy="1113519"/>
          </a:xfrm>
          <a:prstGeom prst="rect">
            <a:avLst/>
          </a:prstGeom>
          <a:noFill/>
          <a:ln>
            <a:noFill/>
          </a:ln>
        </p:spPr>
      </p:pic>
      <p:pic>
        <p:nvPicPr>
          <p:cNvPr id="4" name="Google Shape;156;p32">
            <a:extLst>
              <a:ext uri="{FF2B5EF4-FFF2-40B4-BE49-F238E27FC236}">
                <a16:creationId xmlns:a16="http://schemas.microsoft.com/office/drawing/2014/main" id="{16C3B28A-9A93-04D6-E5F3-E283520F79E8}"/>
              </a:ext>
            </a:extLst>
          </p:cNvPr>
          <p:cNvPicPr preferRelativeResize="0"/>
          <p:nvPr/>
        </p:nvPicPr>
        <p:blipFill>
          <a:blip r:embed="rId4">
            <a:alphaModFix/>
          </a:blip>
          <a:stretch>
            <a:fillRect/>
          </a:stretch>
        </p:blipFill>
        <p:spPr>
          <a:xfrm>
            <a:off x="3453324" y="3610893"/>
            <a:ext cx="4407024" cy="300731"/>
          </a:xfrm>
          <a:prstGeom prst="rect">
            <a:avLst/>
          </a:prstGeom>
          <a:noFill/>
          <a:ln>
            <a:noFill/>
          </a:ln>
        </p:spPr>
      </p:pic>
      <p:pic>
        <p:nvPicPr>
          <p:cNvPr id="10" name="Google Shape;219;p38">
            <a:extLst>
              <a:ext uri="{FF2B5EF4-FFF2-40B4-BE49-F238E27FC236}">
                <a16:creationId xmlns:a16="http://schemas.microsoft.com/office/drawing/2014/main" id="{A1E6D80C-927C-812F-4690-3048E618CC7D}"/>
              </a:ext>
            </a:extLst>
          </p:cNvPr>
          <p:cNvPicPr preferRelativeResize="0"/>
          <p:nvPr/>
        </p:nvPicPr>
        <p:blipFill rotWithShape="1">
          <a:blip r:embed="rId5">
            <a:alphaModFix/>
          </a:blip>
          <a:srcRect l="17720" t="-10755" b="-1"/>
          <a:stretch/>
        </p:blipFill>
        <p:spPr>
          <a:xfrm>
            <a:off x="2042231" y="4423948"/>
            <a:ext cx="2448448" cy="467581"/>
          </a:xfrm>
          <a:prstGeom prst="rect">
            <a:avLst/>
          </a:prstGeom>
          <a:noFill/>
          <a:ln>
            <a:noFill/>
          </a:ln>
        </p:spPr>
      </p:pic>
      <p:sp>
        <p:nvSpPr>
          <p:cNvPr id="7" name="TextBox 6">
            <a:extLst>
              <a:ext uri="{FF2B5EF4-FFF2-40B4-BE49-F238E27FC236}">
                <a16:creationId xmlns:a16="http://schemas.microsoft.com/office/drawing/2014/main" id="{AB4FE941-DFE7-417C-8632-6E8481B3F735}"/>
              </a:ext>
            </a:extLst>
          </p:cNvPr>
          <p:cNvSpPr txBox="1"/>
          <p:nvPr/>
        </p:nvSpPr>
        <p:spPr>
          <a:xfrm>
            <a:off x="2042232" y="5081254"/>
            <a:ext cx="9528446" cy="923330"/>
          </a:xfrm>
          <a:prstGeom prst="rect">
            <a:avLst/>
          </a:prstGeom>
          <a:noFill/>
        </p:spPr>
        <p:txBody>
          <a:bodyPr wrap="square" rtlCol="0">
            <a:spAutoFit/>
          </a:bodyPr>
          <a:lstStyle/>
          <a:p>
            <a:r>
              <a:rPr lang="en-US" dirty="0"/>
              <a:t>What does this tell us about the population?</a:t>
            </a:r>
          </a:p>
          <a:p>
            <a:r>
              <a:rPr lang="en-US" dirty="0">
                <a:solidFill>
                  <a:srgbClr val="FFC000"/>
                </a:solidFill>
              </a:rPr>
              <a:t>The difference between the proportion of Duke students and all Americans who would be bothered a great deal by the melting of the northern ice cap is between -11 and 9 percent.   </a:t>
            </a:r>
          </a:p>
        </p:txBody>
      </p:sp>
    </p:spTree>
    <p:extLst>
      <p:ext uri="{BB962C8B-B14F-4D97-AF65-F5344CB8AC3E}">
        <p14:creationId xmlns:p14="http://schemas.microsoft.com/office/powerpoint/2010/main" val="301713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body" idx="1"/>
          </p:nvPr>
        </p:nvSpPr>
        <p:spPr>
          <a:xfrm flipH="1">
            <a:off x="1981150" y="1305775"/>
            <a:ext cx="8050800" cy="15831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2000" dirty="0">
                <a:solidFill>
                  <a:schemeClr val="tx1"/>
                </a:solidFill>
              </a:rPr>
              <a:t>Which of the following is the correct set of hypotheses for testing if the proportion of all Duke students who would be bothered a great deal by the melting of the northern ice cap differs from the proportion of all Americans who do?</a:t>
            </a:r>
            <a:endParaRPr sz="2000" dirty="0">
              <a:solidFill>
                <a:schemeClr val="tx1"/>
              </a:solidFill>
            </a:endParaRPr>
          </a:p>
        </p:txBody>
      </p:sp>
      <p:sp>
        <p:nvSpPr>
          <p:cNvPr id="225" name="Google Shape;225;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baseline="30000" dirty="0">
              <a:solidFill>
                <a:schemeClr val="accent1"/>
              </a:solidFill>
            </a:endParaRPr>
          </a:p>
        </p:txBody>
      </p:sp>
      <p:pic>
        <p:nvPicPr>
          <p:cNvPr id="226" name="Google Shape;226;p39"/>
          <p:cNvPicPr preferRelativeResize="0"/>
          <p:nvPr/>
        </p:nvPicPr>
        <p:blipFill>
          <a:blip r:embed="rId3">
            <a:alphaModFix/>
          </a:blip>
          <a:stretch>
            <a:fillRect/>
          </a:stretch>
        </p:blipFill>
        <p:spPr>
          <a:xfrm>
            <a:off x="2108726" y="3007223"/>
            <a:ext cx="2781401" cy="28368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body" idx="1"/>
          </p:nvPr>
        </p:nvSpPr>
        <p:spPr>
          <a:xfrm flipH="1">
            <a:off x="1981150" y="1305775"/>
            <a:ext cx="8050800" cy="15831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2000"/>
              <a:t>Which of the following is the correct set of hypotheses for testing if the proportion of all Duke students who would be bothered a great deal by the melting of the northern ice cap differs from the proportion of all Americans who do?</a:t>
            </a:r>
            <a:endParaRPr sz="2000"/>
          </a:p>
        </p:txBody>
      </p:sp>
      <p:sp>
        <p:nvSpPr>
          <p:cNvPr id="232" name="Google Shape;232;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baseline="30000" dirty="0">
              <a:solidFill>
                <a:schemeClr val="accent1"/>
              </a:solidFill>
            </a:endParaRPr>
          </a:p>
        </p:txBody>
      </p:sp>
      <p:pic>
        <p:nvPicPr>
          <p:cNvPr id="233" name="Google Shape;233;p40"/>
          <p:cNvPicPr preferRelativeResize="0"/>
          <p:nvPr/>
        </p:nvPicPr>
        <p:blipFill>
          <a:blip r:embed="rId3">
            <a:alphaModFix/>
          </a:blip>
          <a:stretch>
            <a:fillRect/>
          </a:stretch>
        </p:blipFill>
        <p:spPr>
          <a:xfrm>
            <a:off x="2135973" y="2961709"/>
            <a:ext cx="3157050" cy="32283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Flashback to working with one proportion</a:t>
            </a:r>
            <a:endParaRPr baseline="30000">
              <a:solidFill>
                <a:schemeClr val="accent1"/>
              </a:solidFill>
            </a:endParaRPr>
          </a:p>
        </p:txBody>
      </p:sp>
      <p:sp>
        <p:nvSpPr>
          <p:cNvPr id="239" name="Google Shape;239;p41"/>
          <p:cNvSpPr txBox="1">
            <a:spLocks noGrp="1"/>
          </p:cNvSpPr>
          <p:nvPr>
            <p:ph type="body" idx="1"/>
          </p:nvPr>
        </p:nvSpPr>
        <p:spPr>
          <a:xfrm flipH="1">
            <a:off x="1981075" y="1305775"/>
            <a:ext cx="7822200" cy="48564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br>
              <a:rPr lang="en" sz="2200"/>
            </a:br>
            <a:r>
              <a:rPr lang="en" sz="2200"/>
              <a:t>                        </a:t>
            </a:r>
            <a:r>
              <a:rPr lang="en" sz="2200" i="1"/>
              <a:t>np̂ ≥ 10		n * (1 - p̂) ≥10</a:t>
            </a:r>
            <a:endParaRPr sz="2200" i="1"/>
          </a:p>
          <a:p>
            <a:pPr marL="0" indent="0">
              <a:lnSpc>
                <a:spcPct val="115000"/>
              </a:lnSpc>
              <a:spcBef>
                <a:spcPts val="0"/>
              </a:spcBef>
              <a:buSzPts val="1100"/>
              <a:buNone/>
            </a:pPr>
            <a:endParaRPr sz="2200"/>
          </a:p>
          <a:p>
            <a:pPr marL="0" indent="0">
              <a:lnSpc>
                <a:spcPct val="115000"/>
              </a:lnSpc>
              <a:spcBef>
                <a:spcPts val="0"/>
              </a:spcBef>
              <a:buNone/>
            </a:pPr>
            <a:endParaRPr sz="2200" i="1"/>
          </a:p>
          <a:p>
            <a:pPr marL="0" indent="0">
              <a:lnSpc>
                <a:spcPct val="115000"/>
              </a:lnSpc>
              <a:spcBef>
                <a:spcPts val="0"/>
              </a:spcBef>
              <a:buSzPts val="1100"/>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Flashback to working with one proportion</a:t>
            </a:r>
            <a:endParaRPr baseline="30000">
              <a:solidFill>
                <a:schemeClr val="accent1"/>
              </a:solidFill>
            </a:endParaRPr>
          </a:p>
        </p:txBody>
      </p:sp>
      <p:sp>
        <p:nvSpPr>
          <p:cNvPr id="245" name="Google Shape;245;p42"/>
          <p:cNvSpPr txBox="1">
            <a:spLocks noGrp="1"/>
          </p:cNvSpPr>
          <p:nvPr>
            <p:ph type="body" idx="1"/>
          </p:nvPr>
        </p:nvSpPr>
        <p:spPr>
          <a:xfrm flipH="1">
            <a:off x="1981075" y="1305775"/>
            <a:ext cx="7822200" cy="48564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When constructing a confidence interval for a population proportion, we check if the </a:t>
            </a:r>
            <a:r>
              <a:rPr lang="en" sz="2200" i="1">
                <a:solidFill>
                  <a:srgbClr val="FF9900"/>
                </a:solidFill>
              </a:rPr>
              <a:t>observed </a:t>
            </a:r>
            <a:r>
              <a:rPr lang="en" sz="2200"/>
              <a:t>number of successes and failures are at least 10.</a:t>
            </a:r>
            <a:br>
              <a:rPr lang="en" sz="2200"/>
            </a:br>
            <a:br>
              <a:rPr lang="en" sz="2200"/>
            </a:br>
            <a:r>
              <a:rPr lang="en" sz="2200"/>
              <a:t>                        </a:t>
            </a:r>
            <a:r>
              <a:rPr lang="en" sz="2200" i="1"/>
              <a:t>np̂ ≥ 10		n * (1 - p̂) ≥10</a:t>
            </a:r>
            <a:endParaRPr sz="2200" i="1"/>
          </a:p>
          <a:p>
            <a:pPr marL="0" indent="0">
              <a:lnSpc>
                <a:spcPct val="115000"/>
              </a:lnSpc>
              <a:spcBef>
                <a:spcPts val="0"/>
              </a:spcBef>
              <a:buSzPts val="1100"/>
              <a:buNone/>
            </a:pPr>
            <a:endParaRPr sz="2200"/>
          </a:p>
          <a:p>
            <a:pPr indent="-368300">
              <a:lnSpc>
                <a:spcPct val="115000"/>
              </a:lnSpc>
              <a:spcBef>
                <a:spcPts val="0"/>
              </a:spcBef>
              <a:buSzPts val="2200"/>
            </a:pPr>
            <a:r>
              <a:rPr lang="en" sz="2200"/>
              <a:t>When conducting a hypothesis test for a population proportion, we check if the </a:t>
            </a:r>
            <a:r>
              <a:rPr lang="en" sz="2200" i="1">
                <a:solidFill>
                  <a:srgbClr val="FF9900"/>
                </a:solidFill>
              </a:rPr>
              <a:t>expected</a:t>
            </a:r>
            <a:r>
              <a:rPr lang="en" sz="2200"/>
              <a:t> number of successes and failures are at least 10.</a:t>
            </a:r>
            <a:br>
              <a:rPr lang="en" sz="2200"/>
            </a:br>
            <a:br>
              <a:rPr lang="en" sz="2200"/>
            </a:br>
            <a:r>
              <a:rPr lang="en" sz="2200"/>
              <a:t>                       </a:t>
            </a:r>
            <a:r>
              <a:rPr lang="en" sz="2200" i="1"/>
              <a:t>np</a:t>
            </a:r>
            <a:r>
              <a:rPr lang="en" sz="2200" i="1" baseline="-25000"/>
              <a:t>0</a:t>
            </a:r>
            <a:r>
              <a:rPr lang="en" sz="2200" i="1"/>
              <a:t> ≥ 10	n * (1 - p</a:t>
            </a:r>
            <a:r>
              <a:rPr lang="en" sz="2200" i="1" baseline="-25000"/>
              <a:t>0</a:t>
            </a:r>
            <a:r>
              <a:rPr lang="en" sz="2200" i="1"/>
              <a:t>) ≥ 10</a:t>
            </a:r>
            <a:endParaRPr sz="2200" i="1"/>
          </a:p>
          <a:p>
            <a:pPr marL="0" indent="0">
              <a:lnSpc>
                <a:spcPct val="115000"/>
              </a:lnSpc>
              <a:spcBef>
                <a:spcPts val="0"/>
              </a:spcBef>
              <a:buSzPts val="1100"/>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marL="0" indent="0">
              <a:lnSpc>
                <a:spcPct val="115000"/>
              </a:lnSpc>
              <a:spcBef>
                <a:spcPts val="1000"/>
              </a:spcBef>
              <a:spcAft>
                <a:spcPts val="1000"/>
              </a:spcAft>
              <a:buSzPts val="1100"/>
              <a:buNone/>
            </a:pPr>
            <a:endParaRPr sz="2000">
              <a:solidFill>
                <a:schemeClr val="accent1"/>
              </a:solidFill>
            </a:endParaRPr>
          </a:p>
        </p:txBody>
      </p:sp>
      <p:sp>
        <p:nvSpPr>
          <p:cNvPr id="251" name="Google Shape;251;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indent="-355600">
              <a:lnSpc>
                <a:spcPct val="115000"/>
              </a:lnSpc>
              <a:spcBef>
                <a:spcPts val="0"/>
              </a:spcBef>
              <a:buSzPts val="2000"/>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marL="0" indent="0">
              <a:lnSpc>
                <a:spcPct val="115000"/>
              </a:lnSpc>
              <a:spcBef>
                <a:spcPts val="1000"/>
              </a:spcBef>
              <a:spcAft>
                <a:spcPts val="1000"/>
              </a:spcAft>
              <a:buSzPts val="1100"/>
              <a:buNone/>
            </a:pPr>
            <a:endParaRPr sz="2000">
              <a:solidFill>
                <a:schemeClr val="accent1"/>
              </a:solidFill>
            </a:endParaRPr>
          </a:p>
        </p:txBody>
      </p:sp>
      <p:sp>
        <p:nvSpPr>
          <p:cNvPr id="257" name="Google Shape;257;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75" y="1305775"/>
            <a:ext cx="7822200" cy="4137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SzPts val="2200"/>
              <a:buAutoNum type="alphaLcParenBoth"/>
            </a:pPr>
            <a:r>
              <a:rPr lang="en" sz="2200"/>
              <a:t>A great deal</a:t>
            </a:r>
            <a:endParaRPr sz="2200"/>
          </a:p>
          <a:p>
            <a:pPr indent="-368300">
              <a:lnSpc>
                <a:spcPct val="115000"/>
              </a:lnSpc>
              <a:spcBef>
                <a:spcPts val="0"/>
              </a:spcBef>
              <a:buSzPts val="2200"/>
              <a:buAutoNum type="alphaLcParenBoth"/>
            </a:pPr>
            <a:r>
              <a:rPr lang="en" sz="2200"/>
              <a:t>Some</a:t>
            </a:r>
            <a:endParaRPr sz="2200"/>
          </a:p>
          <a:p>
            <a:pPr indent="-368300">
              <a:lnSpc>
                <a:spcPct val="115000"/>
              </a:lnSpc>
              <a:spcBef>
                <a:spcPts val="0"/>
              </a:spcBef>
              <a:buSzPts val="2200"/>
              <a:buAutoNum type="alphaLcParenBoth"/>
            </a:pPr>
            <a:r>
              <a:rPr lang="en" sz="2200"/>
              <a:t>A little</a:t>
            </a:r>
            <a:endParaRPr sz="2200"/>
          </a:p>
          <a:p>
            <a:pPr indent="-368300">
              <a:lnSpc>
                <a:spcPct val="115000"/>
              </a:lnSpc>
              <a:spcBef>
                <a:spcPts val="0"/>
              </a:spcBef>
              <a:buSzPts val="2200"/>
              <a:buAutoNum type="alphaLcParenBoth"/>
            </a:pPr>
            <a:r>
              <a:rPr lang="en" sz="2200"/>
              <a:t>Not at all</a:t>
            </a:r>
            <a:endParaRPr sz="220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Melting ice cap</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flipH="1">
            <a:off x="1981075" y="1305775"/>
            <a:ext cx="7822200" cy="47889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In the case of comparing two proportions where </a:t>
            </a:r>
            <a:r>
              <a:rPr lang="en" sz="2000" i="1"/>
              <a:t>H</a:t>
            </a:r>
            <a:r>
              <a:rPr lang="en" sz="2000" i="1" baseline="-25000"/>
              <a:t>0</a:t>
            </a:r>
            <a:r>
              <a:rPr lang="en" sz="2000" i="1"/>
              <a:t>: p</a:t>
            </a:r>
            <a:r>
              <a:rPr lang="en" sz="2000" i="1" baseline="-25000"/>
              <a:t>1</a:t>
            </a:r>
            <a:r>
              <a:rPr lang="en" sz="2000" i="1"/>
              <a:t> = p</a:t>
            </a:r>
            <a:r>
              <a:rPr lang="en" sz="2000" i="1" baseline="-25000"/>
              <a:t>2</a:t>
            </a:r>
            <a:r>
              <a:rPr lang="en" sz="2000"/>
              <a:t>, there isn't a given null value we can use to calculated the </a:t>
            </a:r>
            <a:r>
              <a:rPr lang="en" sz="2000" i="1">
                <a:solidFill>
                  <a:srgbClr val="FF9900"/>
                </a:solidFill>
              </a:rPr>
              <a:t>expected </a:t>
            </a:r>
            <a:r>
              <a:rPr lang="en" sz="2000"/>
              <a:t>number of successes and failures in each sample.</a:t>
            </a:r>
            <a:endParaRPr sz="2000"/>
          </a:p>
          <a:p>
            <a:pPr indent="-355600">
              <a:lnSpc>
                <a:spcPct val="115000"/>
              </a:lnSpc>
              <a:spcBef>
                <a:spcPts val="0"/>
              </a:spcBef>
              <a:buSzPts val="2000"/>
            </a:pPr>
            <a:r>
              <a:rPr lang="en" sz="2000"/>
              <a:t>Therefore, we need to first find a common (</a:t>
            </a:r>
            <a:r>
              <a:rPr lang="en" sz="2000" i="1">
                <a:solidFill>
                  <a:srgbClr val="FF9900"/>
                </a:solidFill>
              </a:rPr>
              <a:t>pooled</a:t>
            </a:r>
            <a:r>
              <a:rPr lang="en" sz="2000"/>
              <a:t>) proportion for the two groups, and use that in our analysis.</a:t>
            </a:r>
            <a:endParaRPr sz="2000"/>
          </a:p>
          <a:p>
            <a:pPr indent="-355600">
              <a:lnSpc>
                <a:spcPct val="115000"/>
              </a:lnSpc>
              <a:spcBef>
                <a:spcPts val="0"/>
              </a:spcBef>
              <a:buSzPts val="2000"/>
            </a:pPr>
            <a:r>
              <a:rPr lang="en" sz="2000"/>
              <a:t>This simply means finding the proportion of total successes among the total number of observations.</a:t>
            </a:r>
            <a:endParaRPr sz="2000"/>
          </a:p>
          <a:p>
            <a:pPr marL="0" indent="0">
              <a:lnSpc>
                <a:spcPct val="115000"/>
              </a:lnSpc>
              <a:spcBef>
                <a:spcPts val="1000"/>
              </a:spcBef>
              <a:buSzPts val="1100"/>
              <a:buNone/>
            </a:pPr>
            <a:endParaRPr sz="2000"/>
          </a:p>
          <a:p>
            <a:pPr marL="0" indent="0">
              <a:lnSpc>
                <a:spcPct val="115000"/>
              </a:lnSpc>
              <a:spcBef>
                <a:spcPts val="1000"/>
              </a:spcBef>
              <a:spcAft>
                <a:spcPts val="1000"/>
              </a:spcAft>
              <a:buSzPts val="1100"/>
              <a:buNone/>
            </a:pPr>
            <a:r>
              <a:rPr lang="en" sz="2000">
                <a:solidFill>
                  <a:schemeClr val="accent1"/>
                </a:solidFill>
              </a:rPr>
              <a:t>Pooled estimate of a proportion</a:t>
            </a:r>
            <a:endParaRPr sz="2000">
              <a:solidFill>
                <a:schemeClr val="accent1"/>
              </a:solidFill>
            </a:endParaRPr>
          </a:p>
        </p:txBody>
      </p:sp>
      <p:sp>
        <p:nvSpPr>
          <p:cNvPr id="263" name="Google Shape;263;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Pooled estimate of a proportion</a:t>
            </a:r>
            <a:endParaRPr baseline="30000">
              <a:solidFill>
                <a:schemeClr val="accent1"/>
              </a:solidFill>
            </a:endParaRPr>
          </a:p>
        </p:txBody>
      </p:sp>
      <p:pic>
        <p:nvPicPr>
          <p:cNvPr id="264" name="Google Shape;264;p45"/>
          <p:cNvPicPr preferRelativeResize="0"/>
          <p:nvPr/>
        </p:nvPicPr>
        <p:blipFill>
          <a:blip r:embed="rId3">
            <a:alphaModFix/>
          </a:blip>
          <a:stretch>
            <a:fillRect/>
          </a:stretch>
        </p:blipFill>
        <p:spPr>
          <a:xfrm>
            <a:off x="4098225" y="5239376"/>
            <a:ext cx="4295500" cy="797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dirty="0">
                <a:solidFill>
                  <a:schemeClr val="tx1"/>
                </a:solidFill>
              </a:rPr>
              <a:t>Calculate the estimated </a:t>
            </a:r>
            <a:r>
              <a:rPr lang="en" sz="2200" u="sng" dirty="0">
                <a:solidFill>
                  <a:schemeClr val="tx1"/>
                </a:solidFill>
              </a:rPr>
              <a:t>pooled proportion</a:t>
            </a:r>
            <a:r>
              <a:rPr lang="en" sz="2200" dirty="0">
                <a:solidFill>
                  <a:schemeClr val="tx1"/>
                </a:solidFill>
              </a:rPr>
              <a:t> of Duke students and Americans who would be bothered a great deal by the melting of the northern ice cap. Which sample proportion</a:t>
            </a:r>
            <a:br>
              <a:rPr lang="en" sz="2200" dirty="0">
                <a:solidFill>
                  <a:schemeClr val="tx1"/>
                </a:solidFill>
              </a:rPr>
            </a:br>
            <a:r>
              <a:rPr lang="en" sz="2200" dirty="0">
                <a:solidFill>
                  <a:schemeClr val="tx1"/>
                </a:solidFill>
              </a:rPr>
              <a:t>(</a:t>
            </a:r>
            <a:r>
              <a:rPr lang="en" sz="2200" i="1" dirty="0" err="1">
                <a:solidFill>
                  <a:schemeClr val="tx1"/>
                </a:solidFill>
              </a:rPr>
              <a:t>p̂</a:t>
            </a:r>
            <a:r>
              <a:rPr lang="en" sz="2200" i="1" baseline="-25000" dirty="0" err="1">
                <a:solidFill>
                  <a:schemeClr val="tx1"/>
                </a:solidFill>
              </a:rPr>
              <a:t>Duke</a:t>
            </a:r>
            <a:r>
              <a:rPr lang="en" sz="2200" i="1" dirty="0">
                <a:solidFill>
                  <a:schemeClr val="tx1"/>
                </a:solidFill>
              </a:rPr>
              <a:t> or </a:t>
            </a:r>
            <a:r>
              <a:rPr lang="en" sz="2200" i="1" dirty="0" err="1">
                <a:solidFill>
                  <a:schemeClr val="tx1"/>
                </a:solidFill>
              </a:rPr>
              <a:t>p̂</a:t>
            </a:r>
            <a:r>
              <a:rPr lang="en" sz="2200" i="1" baseline="-25000" dirty="0" err="1">
                <a:solidFill>
                  <a:schemeClr val="tx1"/>
                </a:solidFill>
              </a:rPr>
              <a:t>US</a:t>
            </a:r>
            <a:r>
              <a:rPr lang="en" sz="2200" dirty="0">
                <a:solidFill>
                  <a:schemeClr val="tx1"/>
                </a:solidFill>
              </a:rPr>
              <a:t>) the pooled estimate is closer to? Why?</a:t>
            </a:r>
            <a:endParaRPr sz="2200" dirty="0">
              <a:solidFill>
                <a:schemeClr val="tx1"/>
              </a:solidFill>
            </a:endParaRPr>
          </a:p>
        </p:txBody>
      </p:sp>
      <p:sp>
        <p:nvSpPr>
          <p:cNvPr id="277" name="Google Shape;277;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278" name="Google Shape;278;p47"/>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279" name="Google Shape;279;p47"/>
          <p:cNvPicPr preferRelativeResize="0"/>
          <p:nvPr/>
        </p:nvPicPr>
        <p:blipFill>
          <a:blip r:embed="rId4">
            <a:alphaModFix/>
          </a:blip>
          <a:stretch>
            <a:fillRect/>
          </a:stretch>
        </p:blipFill>
        <p:spPr>
          <a:xfrm>
            <a:off x="3672049" y="4848923"/>
            <a:ext cx="4905376" cy="71144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body" idx="1"/>
          </p:nvPr>
        </p:nvSpPr>
        <p:spPr>
          <a:xfrm flipH="1">
            <a:off x="1981075" y="1305775"/>
            <a:ext cx="7822200" cy="17334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dirty="0">
                <a:solidFill>
                  <a:schemeClr val="tx1"/>
                </a:solidFill>
              </a:rPr>
              <a:t>Calculate the estimated </a:t>
            </a:r>
            <a:r>
              <a:rPr lang="en" sz="2200" u="sng" dirty="0">
                <a:solidFill>
                  <a:schemeClr val="tx1"/>
                </a:solidFill>
              </a:rPr>
              <a:t>pooled proportion</a:t>
            </a:r>
            <a:r>
              <a:rPr lang="en" sz="2200" dirty="0">
                <a:solidFill>
                  <a:schemeClr val="tx1"/>
                </a:solidFill>
              </a:rPr>
              <a:t> of Duke students and Americans who would be bothered a great deal by the melting of the northern ice cap. Which sample proportion</a:t>
            </a:r>
            <a:br>
              <a:rPr lang="en" sz="2200" dirty="0">
                <a:solidFill>
                  <a:schemeClr val="tx1"/>
                </a:solidFill>
              </a:rPr>
            </a:br>
            <a:r>
              <a:rPr lang="en" sz="2200" dirty="0">
                <a:solidFill>
                  <a:schemeClr val="tx1"/>
                </a:solidFill>
              </a:rPr>
              <a:t>(</a:t>
            </a:r>
            <a:r>
              <a:rPr lang="en" sz="2200" i="1" dirty="0" err="1">
                <a:solidFill>
                  <a:schemeClr val="tx1"/>
                </a:solidFill>
              </a:rPr>
              <a:t>p̂</a:t>
            </a:r>
            <a:r>
              <a:rPr lang="en" sz="2200" i="1" baseline="-25000" dirty="0" err="1">
                <a:solidFill>
                  <a:schemeClr val="tx1"/>
                </a:solidFill>
              </a:rPr>
              <a:t>Duke</a:t>
            </a:r>
            <a:r>
              <a:rPr lang="en" sz="2200" i="1" dirty="0">
                <a:solidFill>
                  <a:schemeClr val="tx1"/>
                </a:solidFill>
              </a:rPr>
              <a:t> or </a:t>
            </a:r>
            <a:r>
              <a:rPr lang="en" sz="2200" i="1" dirty="0" err="1">
                <a:solidFill>
                  <a:schemeClr val="tx1"/>
                </a:solidFill>
              </a:rPr>
              <a:t>p̂</a:t>
            </a:r>
            <a:r>
              <a:rPr lang="en" sz="2200" i="1" baseline="-25000" dirty="0" err="1">
                <a:solidFill>
                  <a:schemeClr val="tx1"/>
                </a:solidFill>
              </a:rPr>
              <a:t>US</a:t>
            </a:r>
            <a:r>
              <a:rPr lang="en" sz="2200" dirty="0">
                <a:solidFill>
                  <a:schemeClr val="tx1"/>
                </a:solidFill>
              </a:rPr>
              <a:t>) the pooled estimate is closer to? Why?</a:t>
            </a:r>
            <a:endParaRPr sz="2200" dirty="0">
              <a:solidFill>
                <a:schemeClr val="tx1"/>
              </a:solidFill>
            </a:endParaRPr>
          </a:p>
        </p:txBody>
      </p:sp>
      <p:sp>
        <p:nvSpPr>
          <p:cNvPr id="304" name="Google Shape;304;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pic>
        <p:nvPicPr>
          <p:cNvPr id="305" name="Google Shape;305;p50"/>
          <p:cNvPicPr preferRelativeResize="0"/>
          <p:nvPr/>
        </p:nvPicPr>
        <p:blipFill>
          <a:blip r:embed="rId3">
            <a:alphaModFix/>
          </a:blip>
          <a:stretch>
            <a:fillRect/>
          </a:stretch>
        </p:blipFill>
        <p:spPr>
          <a:xfrm>
            <a:off x="4209800" y="3039175"/>
            <a:ext cx="4076700" cy="1733550"/>
          </a:xfrm>
          <a:prstGeom prst="rect">
            <a:avLst/>
          </a:prstGeom>
          <a:noFill/>
          <a:ln>
            <a:noFill/>
          </a:ln>
        </p:spPr>
      </p:pic>
      <p:pic>
        <p:nvPicPr>
          <p:cNvPr id="306" name="Google Shape;306;p50"/>
          <p:cNvPicPr preferRelativeResize="0"/>
          <p:nvPr/>
        </p:nvPicPr>
        <p:blipFill>
          <a:blip r:embed="rId4">
            <a:alphaModFix/>
          </a:blip>
          <a:stretch>
            <a:fillRect/>
          </a:stretch>
        </p:blipFill>
        <p:spPr>
          <a:xfrm>
            <a:off x="3672049" y="4848923"/>
            <a:ext cx="4905376" cy="711446"/>
          </a:xfrm>
          <a:prstGeom prst="rect">
            <a:avLst/>
          </a:prstGeom>
          <a:noFill/>
          <a:ln>
            <a:noFill/>
          </a:ln>
        </p:spPr>
      </p:pic>
      <p:pic>
        <p:nvPicPr>
          <p:cNvPr id="307" name="Google Shape;307;p50"/>
          <p:cNvPicPr preferRelativeResize="0"/>
          <p:nvPr/>
        </p:nvPicPr>
        <p:blipFill>
          <a:blip r:embed="rId5">
            <a:alphaModFix/>
          </a:blip>
          <a:stretch>
            <a:fillRect/>
          </a:stretch>
        </p:blipFill>
        <p:spPr>
          <a:xfrm>
            <a:off x="3672049" y="5562731"/>
            <a:ext cx="2229716" cy="1171793"/>
          </a:xfrm>
          <a:prstGeom prst="rect">
            <a:avLst/>
          </a:prstGeom>
          <a:noFill/>
          <a:ln>
            <a:noFill/>
          </a:ln>
        </p:spPr>
      </p:pic>
      <p:pic>
        <p:nvPicPr>
          <p:cNvPr id="308" name="Google Shape;308;p50"/>
          <p:cNvPicPr preferRelativeResize="0"/>
          <p:nvPr/>
        </p:nvPicPr>
        <p:blipFill>
          <a:blip r:embed="rId6">
            <a:alphaModFix/>
          </a:blip>
          <a:stretch>
            <a:fillRect/>
          </a:stretch>
        </p:blipFill>
        <p:spPr>
          <a:xfrm>
            <a:off x="5901766" y="5549638"/>
            <a:ext cx="830679" cy="1163423"/>
          </a:xfrm>
          <a:prstGeom prst="rect">
            <a:avLst/>
          </a:prstGeom>
          <a:noFill/>
          <a:ln>
            <a:noFill/>
          </a:ln>
        </p:spPr>
      </p:pic>
      <p:pic>
        <p:nvPicPr>
          <p:cNvPr id="309" name="Google Shape;309;p50"/>
          <p:cNvPicPr preferRelativeResize="0"/>
          <p:nvPr/>
        </p:nvPicPr>
        <p:blipFill>
          <a:blip r:embed="rId7">
            <a:alphaModFix/>
          </a:blip>
          <a:stretch>
            <a:fillRect/>
          </a:stretch>
        </p:blipFill>
        <p:spPr>
          <a:xfrm>
            <a:off x="6732455" y="5562731"/>
            <a:ext cx="961838" cy="5021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6FD949-B00C-7A80-3D81-B1B95CAE10D4}"/>
                  </a:ext>
                </a:extLst>
              </p:cNvPr>
              <p:cNvSpPr txBox="1"/>
              <p:nvPr/>
            </p:nvSpPr>
            <p:spPr>
              <a:xfrm>
                <a:off x="6299174" y="4207935"/>
                <a:ext cx="582813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0.657</m:t>
                              </m:r>
                              <m:r>
                                <a:rPr lang="en-US" b="0" i="1" smtClean="0">
                                  <a:latin typeface="Cambria Math" panose="02040503050406030204" pitchFamily="18" charset="0"/>
                                </a:rPr>
                                <m:t> (1 −0.657)</m:t>
                              </m:r>
                            </m:num>
                            <m:den>
                              <m:r>
                                <a:rPr lang="en-US" b="0" i="1" smtClean="0">
                                  <a:latin typeface="Cambria Math" panose="02040503050406030204" pitchFamily="18" charset="0"/>
                                </a:rPr>
                                <m:t>105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0.668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0.668</m:t>
                              </m:r>
                              <m:r>
                                <a:rPr lang="en-US" i="1">
                                  <a:latin typeface="Cambria Math" panose="02040503050406030204" pitchFamily="18" charset="0"/>
                                </a:rPr>
                                <m:t>)</m:t>
                              </m:r>
                            </m:num>
                            <m:den>
                              <m:r>
                                <a:rPr lang="en-US" b="0" i="1" smtClean="0">
                                  <a:latin typeface="Cambria Math" panose="02040503050406030204" pitchFamily="18" charset="0"/>
                                </a:rPr>
                                <m:t>680</m:t>
                              </m:r>
                            </m:den>
                          </m:f>
                          <m:r>
                            <a:rPr lang="en-US" b="0" i="1" smtClean="0">
                              <a:latin typeface="Cambria Math" panose="02040503050406030204" pitchFamily="18" charset="0"/>
                            </a:rPr>
                            <m:t> </m:t>
                          </m:r>
                        </m:e>
                      </m:rad>
                      <m:r>
                        <a:rPr lang="en-US" b="0" i="1" smtClean="0">
                          <a:latin typeface="Cambria Math" panose="02040503050406030204" pitchFamily="18" charset="0"/>
                        </a:rPr>
                        <m:t>=0.0497</m:t>
                      </m:r>
                    </m:oMath>
                  </m:oMathPara>
                </a14:m>
                <a:endParaRPr lang="en-US" dirty="0"/>
              </a:p>
            </p:txBody>
          </p:sp>
        </mc:Choice>
        <mc:Fallback>
          <p:sp>
            <p:nvSpPr>
              <p:cNvPr id="4" name="TextBox 3">
                <a:extLst>
                  <a:ext uri="{FF2B5EF4-FFF2-40B4-BE49-F238E27FC236}">
                    <a16:creationId xmlns:a16="http://schemas.microsoft.com/office/drawing/2014/main" id="{AB6FD949-B00C-7A80-3D81-B1B95CAE10D4}"/>
                  </a:ext>
                </a:extLst>
              </p:cNvPr>
              <p:cNvSpPr txBox="1">
                <a:spLocks noRot="1" noChangeAspect="1" noMove="1" noResize="1" noEditPoints="1" noAdjustHandles="1" noChangeArrowheads="1" noChangeShapeType="1" noTextEdit="1"/>
              </p:cNvSpPr>
              <p:nvPr/>
            </p:nvSpPr>
            <p:spPr>
              <a:xfrm>
                <a:off x="6299174" y="4207935"/>
                <a:ext cx="5828134" cy="818366"/>
              </a:xfrm>
              <a:prstGeom prst="rect">
                <a:avLst/>
              </a:prstGeom>
              <a:blipFill>
                <a:blip r:embed="rId8"/>
                <a:stretch>
                  <a:fillRect l="-217" r="-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299174" y="5377193"/>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299174" y="5377193"/>
                <a:ext cx="3131498" cy="405752"/>
              </a:xfrm>
              <a:prstGeom prst="rect">
                <a:avLst/>
              </a:prstGeom>
              <a:blipFill>
                <a:blip r:embed="rId9"/>
                <a:stretch>
                  <a:fillRect l="-2419" t="-6061" r="-1613" b="-15152"/>
                </a:stretch>
              </a:blipFill>
            </p:spPr>
            <p:txBody>
              <a:bodyPr/>
              <a:lstStyle/>
              <a:p>
                <a:r>
                  <a:rPr lang="en-US">
                    <a:noFill/>
                  </a:rPr>
                  <a:t> </a:t>
                </a:r>
              </a:p>
            </p:txBody>
          </p:sp>
        </mc:Fallback>
      </mc:AlternateContent>
    </p:spTree>
    <p:extLst>
      <p:ext uri="{BB962C8B-B14F-4D97-AF65-F5344CB8AC3E}">
        <p14:creationId xmlns:p14="http://schemas.microsoft.com/office/powerpoint/2010/main" val="9853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6FD949-B00C-7A80-3D81-B1B95CAE10D4}"/>
                  </a:ext>
                </a:extLst>
              </p:cNvPr>
              <p:cNvSpPr txBox="1"/>
              <p:nvPr/>
            </p:nvSpPr>
            <p:spPr>
              <a:xfrm>
                <a:off x="6299174" y="4207935"/>
                <a:ext cx="582813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0.657</m:t>
                              </m:r>
                              <m:r>
                                <a:rPr lang="en-US" b="0" i="1" smtClean="0">
                                  <a:latin typeface="Cambria Math" panose="02040503050406030204" pitchFamily="18" charset="0"/>
                                </a:rPr>
                                <m:t> (1 −0.657)</m:t>
                              </m:r>
                            </m:num>
                            <m:den>
                              <m:r>
                                <a:rPr lang="en-US" b="0" i="1" smtClean="0">
                                  <a:latin typeface="Cambria Math" panose="02040503050406030204" pitchFamily="18" charset="0"/>
                                </a:rPr>
                                <m:t>105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0.668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0.668</m:t>
                              </m:r>
                              <m:r>
                                <a:rPr lang="en-US" i="1">
                                  <a:latin typeface="Cambria Math" panose="02040503050406030204" pitchFamily="18" charset="0"/>
                                </a:rPr>
                                <m:t>)</m:t>
                              </m:r>
                            </m:num>
                            <m:den>
                              <m:r>
                                <a:rPr lang="en-US" b="0" i="1" smtClean="0">
                                  <a:latin typeface="Cambria Math" panose="02040503050406030204" pitchFamily="18" charset="0"/>
                                </a:rPr>
                                <m:t>680</m:t>
                              </m:r>
                            </m:den>
                          </m:f>
                          <m:r>
                            <a:rPr lang="en-US" b="0" i="1" smtClean="0">
                              <a:latin typeface="Cambria Math" panose="02040503050406030204" pitchFamily="18" charset="0"/>
                            </a:rPr>
                            <m:t> </m:t>
                          </m:r>
                        </m:e>
                      </m:rad>
                      <m:r>
                        <a:rPr lang="en-US" b="0" i="1" smtClean="0">
                          <a:latin typeface="Cambria Math" panose="02040503050406030204" pitchFamily="18" charset="0"/>
                        </a:rPr>
                        <m:t>=0.0497</m:t>
                      </m:r>
                    </m:oMath>
                  </m:oMathPara>
                </a14:m>
                <a:endParaRPr lang="en-US" dirty="0"/>
              </a:p>
            </p:txBody>
          </p:sp>
        </mc:Choice>
        <mc:Fallback>
          <p:sp>
            <p:nvSpPr>
              <p:cNvPr id="4" name="TextBox 3">
                <a:extLst>
                  <a:ext uri="{FF2B5EF4-FFF2-40B4-BE49-F238E27FC236}">
                    <a16:creationId xmlns:a16="http://schemas.microsoft.com/office/drawing/2014/main" id="{AB6FD949-B00C-7A80-3D81-B1B95CAE10D4}"/>
                  </a:ext>
                </a:extLst>
              </p:cNvPr>
              <p:cNvSpPr txBox="1">
                <a:spLocks noRot="1" noChangeAspect="1" noMove="1" noResize="1" noEditPoints="1" noAdjustHandles="1" noChangeArrowheads="1" noChangeShapeType="1" noTextEdit="1"/>
              </p:cNvSpPr>
              <p:nvPr/>
            </p:nvSpPr>
            <p:spPr>
              <a:xfrm>
                <a:off x="6299174" y="4207935"/>
                <a:ext cx="5828134" cy="818366"/>
              </a:xfrm>
              <a:prstGeom prst="rect">
                <a:avLst/>
              </a:prstGeom>
              <a:blipFill>
                <a:blip r:embed="rId8"/>
                <a:stretch>
                  <a:fillRect l="-217" r="-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299174" y="5377193"/>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299174" y="5377193"/>
                <a:ext cx="3131498" cy="405752"/>
              </a:xfrm>
              <a:prstGeom prst="rect">
                <a:avLst/>
              </a:prstGeom>
              <a:blipFill>
                <a:blip r:embed="rId9"/>
                <a:stretch>
                  <a:fillRect l="-2419" t="-6061" b="-9091"/>
                </a:stretch>
              </a:blipFill>
            </p:spPr>
            <p:txBody>
              <a:bodyPr/>
              <a:lstStyle/>
              <a:p>
                <a:r>
                  <a:rPr lang="en-US">
                    <a:noFill/>
                  </a:rPr>
                  <a:t> </a:t>
                </a:r>
              </a:p>
            </p:txBody>
          </p:sp>
        </mc:Fallback>
      </mc:AlternateContent>
      <p:pic>
        <p:nvPicPr>
          <p:cNvPr id="11" name="Picture 10" descr="A table of numbers with numbers&#10;&#10;Description automatically generated">
            <a:extLst>
              <a:ext uri="{FF2B5EF4-FFF2-40B4-BE49-F238E27FC236}">
                <a16:creationId xmlns:a16="http://schemas.microsoft.com/office/drawing/2014/main" id="{282077EC-7261-CF2B-4629-4129B6D2F72B}"/>
              </a:ext>
            </a:extLst>
          </p:cNvPr>
          <p:cNvPicPr>
            <a:picLocks noChangeAspect="1"/>
          </p:cNvPicPr>
          <p:nvPr/>
        </p:nvPicPr>
        <p:blipFill>
          <a:blip r:embed="rId10"/>
          <a:stretch>
            <a:fillRect/>
          </a:stretch>
        </p:blipFill>
        <p:spPr>
          <a:xfrm>
            <a:off x="277515" y="-12"/>
            <a:ext cx="6021659" cy="6858000"/>
          </a:xfrm>
          <a:prstGeom prst="rect">
            <a:avLst/>
          </a:prstGeom>
        </p:spPr>
      </p:pic>
    </p:spTree>
    <p:extLst>
      <p:ext uri="{BB962C8B-B14F-4D97-AF65-F5344CB8AC3E}">
        <p14:creationId xmlns:p14="http://schemas.microsoft.com/office/powerpoint/2010/main" val="2487176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6FD949-B00C-7A80-3D81-B1B95CAE10D4}"/>
                  </a:ext>
                </a:extLst>
              </p:cNvPr>
              <p:cNvSpPr txBox="1"/>
              <p:nvPr/>
            </p:nvSpPr>
            <p:spPr>
              <a:xfrm>
                <a:off x="6299174" y="4207935"/>
                <a:ext cx="582813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0.657</m:t>
                              </m:r>
                              <m:r>
                                <a:rPr lang="en-US" b="0" i="1" smtClean="0">
                                  <a:latin typeface="Cambria Math" panose="02040503050406030204" pitchFamily="18" charset="0"/>
                                </a:rPr>
                                <m:t> (1 −0.657)</m:t>
                              </m:r>
                            </m:num>
                            <m:den>
                              <m:r>
                                <a:rPr lang="en-US" b="0" i="1" smtClean="0">
                                  <a:latin typeface="Cambria Math" panose="02040503050406030204" pitchFamily="18" charset="0"/>
                                </a:rPr>
                                <m:t>105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0.668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0.668</m:t>
                              </m:r>
                              <m:r>
                                <a:rPr lang="en-US" i="1">
                                  <a:latin typeface="Cambria Math" panose="02040503050406030204" pitchFamily="18" charset="0"/>
                                </a:rPr>
                                <m:t>)</m:t>
                              </m:r>
                            </m:num>
                            <m:den>
                              <m:r>
                                <a:rPr lang="en-US" b="0" i="1" smtClean="0">
                                  <a:latin typeface="Cambria Math" panose="02040503050406030204" pitchFamily="18" charset="0"/>
                                </a:rPr>
                                <m:t>680</m:t>
                              </m:r>
                            </m:den>
                          </m:f>
                          <m:r>
                            <a:rPr lang="en-US" b="0" i="1" smtClean="0">
                              <a:latin typeface="Cambria Math" panose="02040503050406030204" pitchFamily="18" charset="0"/>
                            </a:rPr>
                            <m:t> </m:t>
                          </m:r>
                        </m:e>
                      </m:rad>
                      <m:r>
                        <a:rPr lang="en-US" b="0" i="1" smtClean="0">
                          <a:latin typeface="Cambria Math" panose="02040503050406030204" pitchFamily="18" charset="0"/>
                        </a:rPr>
                        <m:t>=0.0497</m:t>
                      </m:r>
                    </m:oMath>
                  </m:oMathPara>
                </a14:m>
                <a:endParaRPr lang="en-US" dirty="0"/>
              </a:p>
            </p:txBody>
          </p:sp>
        </mc:Choice>
        <mc:Fallback>
          <p:sp>
            <p:nvSpPr>
              <p:cNvPr id="4" name="TextBox 3">
                <a:extLst>
                  <a:ext uri="{FF2B5EF4-FFF2-40B4-BE49-F238E27FC236}">
                    <a16:creationId xmlns:a16="http://schemas.microsoft.com/office/drawing/2014/main" id="{AB6FD949-B00C-7A80-3D81-B1B95CAE10D4}"/>
                  </a:ext>
                </a:extLst>
              </p:cNvPr>
              <p:cNvSpPr txBox="1">
                <a:spLocks noRot="1" noChangeAspect="1" noMove="1" noResize="1" noEditPoints="1" noAdjustHandles="1" noChangeArrowheads="1" noChangeShapeType="1" noTextEdit="1"/>
              </p:cNvSpPr>
              <p:nvPr/>
            </p:nvSpPr>
            <p:spPr>
              <a:xfrm>
                <a:off x="6299174" y="4207935"/>
                <a:ext cx="5828134" cy="818366"/>
              </a:xfrm>
              <a:prstGeom prst="rect">
                <a:avLst/>
              </a:prstGeom>
              <a:blipFill>
                <a:blip r:embed="rId8"/>
                <a:stretch>
                  <a:fillRect l="-217" r="-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299174" y="5377193"/>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299174" y="5377193"/>
                <a:ext cx="3131498" cy="405752"/>
              </a:xfrm>
              <a:prstGeom prst="rect">
                <a:avLst/>
              </a:prstGeom>
              <a:blipFill>
                <a:blip r:embed="rId9"/>
                <a:stretch>
                  <a:fillRect l="-2419" t="-6061" r="-1613" b="-15152"/>
                </a:stretch>
              </a:blipFill>
            </p:spPr>
            <p:txBody>
              <a:bodyPr/>
              <a:lstStyle/>
              <a:p>
                <a:r>
                  <a:rPr lang="en-US">
                    <a:noFill/>
                  </a:rPr>
                  <a:t> </a:t>
                </a:r>
              </a:p>
            </p:txBody>
          </p:sp>
        </mc:Fallback>
      </mc:AlternateContent>
      <p:pic>
        <p:nvPicPr>
          <p:cNvPr id="16" name="Picture 15" descr="A table of numbers with numbers&#10;&#10;Description automatically generated">
            <a:extLst>
              <a:ext uri="{FF2B5EF4-FFF2-40B4-BE49-F238E27FC236}">
                <a16:creationId xmlns:a16="http://schemas.microsoft.com/office/drawing/2014/main" id="{D0068493-7DD4-612C-C561-0706671E90AD}"/>
              </a:ext>
            </a:extLst>
          </p:cNvPr>
          <p:cNvPicPr>
            <a:picLocks noChangeAspect="1"/>
          </p:cNvPicPr>
          <p:nvPr/>
        </p:nvPicPr>
        <p:blipFill>
          <a:blip r:embed="rId10"/>
          <a:stretch>
            <a:fillRect/>
          </a:stretch>
        </p:blipFill>
        <p:spPr>
          <a:xfrm>
            <a:off x="96856" y="-12"/>
            <a:ext cx="6180413" cy="6858000"/>
          </a:xfrm>
          <a:prstGeom prst="rect">
            <a:avLst/>
          </a:prstGeom>
        </p:spPr>
      </p:pic>
      <p:sp>
        <p:nvSpPr>
          <p:cNvPr id="8" name="Frame 7">
            <a:extLst>
              <a:ext uri="{FF2B5EF4-FFF2-40B4-BE49-F238E27FC236}">
                <a16:creationId xmlns:a16="http://schemas.microsoft.com/office/drawing/2014/main" id="{9FE736AC-6092-E487-E964-0463009D706C}"/>
              </a:ext>
            </a:extLst>
          </p:cNvPr>
          <p:cNvSpPr/>
          <p:nvPr/>
        </p:nvSpPr>
        <p:spPr>
          <a:xfrm>
            <a:off x="118761" y="6096955"/>
            <a:ext cx="6180413" cy="1752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85D93EC-493E-E000-3060-62F3C34FAB9C}"/>
              </a:ext>
            </a:extLst>
          </p:cNvPr>
          <p:cNvSpPr/>
          <p:nvPr/>
        </p:nvSpPr>
        <p:spPr>
          <a:xfrm rot="5400000">
            <a:off x="1122808" y="3139229"/>
            <a:ext cx="6506412" cy="579542"/>
          </a:xfrm>
          <a:prstGeom prst="frame">
            <a:avLst>
              <a:gd name="adj1" fmla="val 8693"/>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descr="A blue and white curve&#10;&#10;Description automatically generated">
            <a:extLst>
              <a:ext uri="{FF2B5EF4-FFF2-40B4-BE49-F238E27FC236}">
                <a16:creationId xmlns:a16="http://schemas.microsoft.com/office/drawing/2014/main" id="{234007B4-DFD6-837A-47C1-A47E8306D072}"/>
              </a:ext>
            </a:extLst>
          </p:cNvPr>
          <p:cNvPicPr>
            <a:picLocks noChangeAspect="1"/>
          </p:cNvPicPr>
          <p:nvPr/>
        </p:nvPicPr>
        <p:blipFill>
          <a:blip r:embed="rId11"/>
          <a:stretch>
            <a:fillRect/>
          </a:stretch>
        </p:blipFill>
        <p:spPr>
          <a:xfrm>
            <a:off x="6255364" y="2250829"/>
            <a:ext cx="5876407" cy="2889504"/>
          </a:xfrm>
          <a:prstGeom prst="rect">
            <a:avLst/>
          </a:prstGeom>
        </p:spPr>
      </p:pic>
      <p:sp>
        <p:nvSpPr>
          <p:cNvPr id="17" name="TextBox 16">
            <a:extLst>
              <a:ext uri="{FF2B5EF4-FFF2-40B4-BE49-F238E27FC236}">
                <a16:creationId xmlns:a16="http://schemas.microsoft.com/office/drawing/2014/main" id="{B1E6EA4B-9F05-F0E7-9E0E-43799DE2AD4A}"/>
              </a:ext>
            </a:extLst>
          </p:cNvPr>
          <p:cNvSpPr txBox="1"/>
          <p:nvPr/>
        </p:nvSpPr>
        <p:spPr>
          <a:xfrm>
            <a:off x="8235023" y="3845782"/>
            <a:ext cx="646331" cy="369332"/>
          </a:xfrm>
          <a:prstGeom prst="rect">
            <a:avLst/>
          </a:prstGeom>
          <a:noFill/>
        </p:spPr>
        <p:txBody>
          <a:bodyPr wrap="none" rtlCol="0">
            <a:spAutoFit/>
          </a:bodyPr>
          <a:lstStyle/>
          <a:p>
            <a:r>
              <a:rPr lang="en-US" dirty="0">
                <a:solidFill>
                  <a:schemeClr val="bg1"/>
                </a:solidFill>
              </a:rPr>
              <a:t>41%</a:t>
            </a:r>
          </a:p>
        </p:txBody>
      </p:sp>
    </p:spTree>
    <p:extLst>
      <p:ext uri="{BB962C8B-B14F-4D97-AF65-F5344CB8AC3E}">
        <p14:creationId xmlns:p14="http://schemas.microsoft.com/office/powerpoint/2010/main" val="25663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6FD949-B00C-7A80-3D81-B1B95CAE10D4}"/>
                  </a:ext>
                </a:extLst>
              </p:cNvPr>
              <p:cNvSpPr txBox="1"/>
              <p:nvPr/>
            </p:nvSpPr>
            <p:spPr>
              <a:xfrm>
                <a:off x="6299174" y="4207935"/>
                <a:ext cx="582813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0.657</m:t>
                              </m:r>
                              <m:r>
                                <a:rPr lang="en-US" b="0" i="1" smtClean="0">
                                  <a:latin typeface="Cambria Math" panose="02040503050406030204" pitchFamily="18" charset="0"/>
                                </a:rPr>
                                <m:t> (1 −0.657)</m:t>
                              </m:r>
                            </m:num>
                            <m:den>
                              <m:r>
                                <a:rPr lang="en-US" b="0" i="1" smtClean="0">
                                  <a:latin typeface="Cambria Math" panose="02040503050406030204" pitchFamily="18" charset="0"/>
                                </a:rPr>
                                <m:t>105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0.668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0.668</m:t>
                              </m:r>
                              <m:r>
                                <a:rPr lang="en-US" i="1">
                                  <a:latin typeface="Cambria Math" panose="02040503050406030204" pitchFamily="18" charset="0"/>
                                </a:rPr>
                                <m:t>)</m:t>
                              </m:r>
                            </m:num>
                            <m:den>
                              <m:r>
                                <a:rPr lang="en-US" b="0" i="1" smtClean="0">
                                  <a:latin typeface="Cambria Math" panose="02040503050406030204" pitchFamily="18" charset="0"/>
                                </a:rPr>
                                <m:t>680</m:t>
                              </m:r>
                            </m:den>
                          </m:f>
                          <m:r>
                            <a:rPr lang="en-US" b="0" i="1" smtClean="0">
                              <a:latin typeface="Cambria Math" panose="02040503050406030204" pitchFamily="18" charset="0"/>
                            </a:rPr>
                            <m:t> </m:t>
                          </m:r>
                        </m:e>
                      </m:rad>
                      <m:r>
                        <a:rPr lang="en-US" b="0" i="1" smtClean="0">
                          <a:latin typeface="Cambria Math" panose="02040503050406030204" pitchFamily="18" charset="0"/>
                        </a:rPr>
                        <m:t>=0.0497</m:t>
                      </m:r>
                    </m:oMath>
                  </m:oMathPara>
                </a14:m>
                <a:endParaRPr lang="en-US" dirty="0"/>
              </a:p>
            </p:txBody>
          </p:sp>
        </mc:Choice>
        <mc:Fallback>
          <p:sp>
            <p:nvSpPr>
              <p:cNvPr id="4" name="TextBox 3">
                <a:extLst>
                  <a:ext uri="{FF2B5EF4-FFF2-40B4-BE49-F238E27FC236}">
                    <a16:creationId xmlns:a16="http://schemas.microsoft.com/office/drawing/2014/main" id="{AB6FD949-B00C-7A80-3D81-B1B95CAE10D4}"/>
                  </a:ext>
                </a:extLst>
              </p:cNvPr>
              <p:cNvSpPr txBox="1">
                <a:spLocks noRot="1" noChangeAspect="1" noMove="1" noResize="1" noEditPoints="1" noAdjustHandles="1" noChangeArrowheads="1" noChangeShapeType="1" noTextEdit="1"/>
              </p:cNvSpPr>
              <p:nvPr/>
            </p:nvSpPr>
            <p:spPr>
              <a:xfrm>
                <a:off x="6299174" y="4207935"/>
                <a:ext cx="5828134" cy="818366"/>
              </a:xfrm>
              <a:prstGeom prst="rect">
                <a:avLst/>
              </a:prstGeom>
              <a:blipFill>
                <a:blip r:embed="rId8"/>
                <a:stretch>
                  <a:fillRect l="-217" r="-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299174" y="5377193"/>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299174" y="5377193"/>
                <a:ext cx="3131498" cy="405752"/>
              </a:xfrm>
              <a:prstGeom prst="rect">
                <a:avLst/>
              </a:prstGeom>
              <a:blipFill>
                <a:blip r:embed="rId9"/>
                <a:stretch>
                  <a:fillRect l="-2419" t="-6061" r="-1613" b="-15152"/>
                </a:stretch>
              </a:blipFill>
            </p:spPr>
            <p:txBody>
              <a:bodyPr/>
              <a:lstStyle/>
              <a:p>
                <a:r>
                  <a:rPr lang="en-US">
                    <a:noFill/>
                  </a:rPr>
                  <a:t> </a:t>
                </a:r>
              </a:p>
            </p:txBody>
          </p:sp>
        </mc:Fallback>
      </mc:AlternateContent>
      <p:pic>
        <p:nvPicPr>
          <p:cNvPr id="16" name="Picture 15" descr="A table of numbers with numbers&#10;&#10;Description automatically generated">
            <a:extLst>
              <a:ext uri="{FF2B5EF4-FFF2-40B4-BE49-F238E27FC236}">
                <a16:creationId xmlns:a16="http://schemas.microsoft.com/office/drawing/2014/main" id="{D0068493-7DD4-612C-C561-0706671E90AD}"/>
              </a:ext>
            </a:extLst>
          </p:cNvPr>
          <p:cNvPicPr>
            <a:picLocks noChangeAspect="1"/>
          </p:cNvPicPr>
          <p:nvPr/>
        </p:nvPicPr>
        <p:blipFill>
          <a:blip r:embed="rId10"/>
          <a:stretch>
            <a:fillRect/>
          </a:stretch>
        </p:blipFill>
        <p:spPr>
          <a:xfrm>
            <a:off x="96856" y="-12"/>
            <a:ext cx="6180413" cy="6858000"/>
          </a:xfrm>
          <a:prstGeom prst="rect">
            <a:avLst/>
          </a:prstGeom>
        </p:spPr>
      </p:pic>
      <p:sp>
        <p:nvSpPr>
          <p:cNvPr id="8" name="Frame 7">
            <a:extLst>
              <a:ext uri="{FF2B5EF4-FFF2-40B4-BE49-F238E27FC236}">
                <a16:creationId xmlns:a16="http://schemas.microsoft.com/office/drawing/2014/main" id="{9FE736AC-6092-E487-E964-0463009D706C}"/>
              </a:ext>
            </a:extLst>
          </p:cNvPr>
          <p:cNvSpPr/>
          <p:nvPr/>
        </p:nvSpPr>
        <p:spPr>
          <a:xfrm>
            <a:off x="118761" y="6096955"/>
            <a:ext cx="6180413" cy="1752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85D93EC-493E-E000-3060-62F3C34FAB9C}"/>
              </a:ext>
            </a:extLst>
          </p:cNvPr>
          <p:cNvSpPr/>
          <p:nvPr/>
        </p:nvSpPr>
        <p:spPr>
          <a:xfrm rot="5400000">
            <a:off x="1122808" y="3139229"/>
            <a:ext cx="6506412" cy="579542"/>
          </a:xfrm>
          <a:prstGeom prst="frame">
            <a:avLst>
              <a:gd name="adj1" fmla="val 8693"/>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descr="A blue and white curve&#10;&#10;Description automatically generated">
            <a:extLst>
              <a:ext uri="{FF2B5EF4-FFF2-40B4-BE49-F238E27FC236}">
                <a16:creationId xmlns:a16="http://schemas.microsoft.com/office/drawing/2014/main" id="{234007B4-DFD6-837A-47C1-A47E8306D072}"/>
              </a:ext>
            </a:extLst>
          </p:cNvPr>
          <p:cNvPicPr>
            <a:picLocks noChangeAspect="1"/>
          </p:cNvPicPr>
          <p:nvPr/>
        </p:nvPicPr>
        <p:blipFill>
          <a:blip r:embed="rId11"/>
          <a:stretch>
            <a:fillRect/>
          </a:stretch>
        </p:blipFill>
        <p:spPr>
          <a:xfrm>
            <a:off x="6255364" y="2250829"/>
            <a:ext cx="5876407" cy="2889504"/>
          </a:xfrm>
          <a:prstGeom prst="rect">
            <a:avLst/>
          </a:prstGeom>
        </p:spPr>
      </p:pic>
      <p:sp>
        <p:nvSpPr>
          <p:cNvPr id="17" name="TextBox 16">
            <a:extLst>
              <a:ext uri="{FF2B5EF4-FFF2-40B4-BE49-F238E27FC236}">
                <a16:creationId xmlns:a16="http://schemas.microsoft.com/office/drawing/2014/main" id="{B1E6EA4B-9F05-F0E7-9E0E-43799DE2AD4A}"/>
              </a:ext>
            </a:extLst>
          </p:cNvPr>
          <p:cNvSpPr txBox="1"/>
          <p:nvPr/>
        </p:nvSpPr>
        <p:spPr>
          <a:xfrm>
            <a:off x="8235023" y="3845782"/>
            <a:ext cx="646331" cy="369332"/>
          </a:xfrm>
          <a:prstGeom prst="rect">
            <a:avLst/>
          </a:prstGeom>
          <a:noFill/>
        </p:spPr>
        <p:txBody>
          <a:bodyPr wrap="none" rtlCol="0">
            <a:spAutoFit/>
          </a:bodyPr>
          <a:lstStyle/>
          <a:p>
            <a:r>
              <a:rPr lang="en-US" dirty="0">
                <a:solidFill>
                  <a:schemeClr val="bg1"/>
                </a:solidFill>
              </a:rPr>
              <a:t>41%</a:t>
            </a:r>
          </a:p>
        </p:txBody>
      </p:sp>
      <p:sp>
        <p:nvSpPr>
          <p:cNvPr id="20" name="TextBox 19">
            <a:extLst>
              <a:ext uri="{FF2B5EF4-FFF2-40B4-BE49-F238E27FC236}">
                <a16:creationId xmlns:a16="http://schemas.microsoft.com/office/drawing/2014/main" id="{48FB62FD-6DE3-3DD3-AAE4-C3F2AAEE86F8}"/>
              </a:ext>
            </a:extLst>
          </p:cNvPr>
          <p:cNvSpPr txBox="1"/>
          <p:nvPr/>
        </p:nvSpPr>
        <p:spPr>
          <a:xfrm>
            <a:off x="6354059" y="5873605"/>
            <a:ext cx="2527295" cy="369332"/>
          </a:xfrm>
          <a:prstGeom prst="rect">
            <a:avLst/>
          </a:prstGeom>
          <a:noFill/>
        </p:spPr>
        <p:txBody>
          <a:bodyPr wrap="none" rtlCol="0">
            <a:spAutoFit/>
          </a:bodyPr>
          <a:lstStyle/>
          <a:p>
            <a:r>
              <a:rPr lang="en-US" dirty="0"/>
              <a:t>We want a 2-tailed test</a:t>
            </a:r>
          </a:p>
        </p:txBody>
      </p:sp>
    </p:spTree>
    <p:extLst>
      <p:ext uri="{BB962C8B-B14F-4D97-AF65-F5344CB8AC3E}">
        <p14:creationId xmlns:p14="http://schemas.microsoft.com/office/powerpoint/2010/main" val="2339002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354059" y="4355602"/>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354059" y="4355602"/>
                <a:ext cx="3131498" cy="405752"/>
              </a:xfrm>
              <a:prstGeom prst="rect">
                <a:avLst/>
              </a:prstGeom>
              <a:blipFill>
                <a:blip r:embed="rId8"/>
                <a:stretch>
                  <a:fillRect l="-2834" t="-9375" r="-1619" b="-18750"/>
                </a:stretch>
              </a:blipFill>
            </p:spPr>
            <p:txBody>
              <a:bodyPr/>
              <a:lstStyle/>
              <a:p>
                <a:r>
                  <a:rPr lang="en-US">
                    <a:noFill/>
                  </a:rPr>
                  <a:t> </a:t>
                </a:r>
              </a:p>
            </p:txBody>
          </p:sp>
        </mc:Fallback>
      </mc:AlternateContent>
      <p:pic>
        <p:nvPicPr>
          <p:cNvPr id="16" name="Picture 15" descr="A table of numbers with numbers&#10;&#10;Description automatically generated">
            <a:extLst>
              <a:ext uri="{FF2B5EF4-FFF2-40B4-BE49-F238E27FC236}">
                <a16:creationId xmlns:a16="http://schemas.microsoft.com/office/drawing/2014/main" id="{D0068493-7DD4-612C-C561-0706671E90AD}"/>
              </a:ext>
            </a:extLst>
          </p:cNvPr>
          <p:cNvPicPr>
            <a:picLocks noChangeAspect="1"/>
          </p:cNvPicPr>
          <p:nvPr/>
        </p:nvPicPr>
        <p:blipFill>
          <a:blip r:embed="rId9"/>
          <a:stretch>
            <a:fillRect/>
          </a:stretch>
        </p:blipFill>
        <p:spPr>
          <a:xfrm>
            <a:off x="96856" y="-12"/>
            <a:ext cx="6180413" cy="6858000"/>
          </a:xfrm>
          <a:prstGeom prst="rect">
            <a:avLst/>
          </a:prstGeom>
        </p:spPr>
      </p:pic>
      <p:sp>
        <p:nvSpPr>
          <p:cNvPr id="8" name="Frame 7">
            <a:extLst>
              <a:ext uri="{FF2B5EF4-FFF2-40B4-BE49-F238E27FC236}">
                <a16:creationId xmlns:a16="http://schemas.microsoft.com/office/drawing/2014/main" id="{9FE736AC-6092-E487-E964-0463009D706C}"/>
              </a:ext>
            </a:extLst>
          </p:cNvPr>
          <p:cNvSpPr/>
          <p:nvPr/>
        </p:nvSpPr>
        <p:spPr>
          <a:xfrm>
            <a:off x="118761" y="6096955"/>
            <a:ext cx="6180413" cy="1752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85D93EC-493E-E000-3060-62F3C34FAB9C}"/>
              </a:ext>
            </a:extLst>
          </p:cNvPr>
          <p:cNvSpPr/>
          <p:nvPr/>
        </p:nvSpPr>
        <p:spPr>
          <a:xfrm rot="5400000">
            <a:off x="1122808" y="3139229"/>
            <a:ext cx="6506412" cy="579542"/>
          </a:xfrm>
          <a:prstGeom prst="frame">
            <a:avLst>
              <a:gd name="adj1" fmla="val 8693"/>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B1E6EA4B-9F05-F0E7-9E0E-43799DE2AD4A}"/>
              </a:ext>
            </a:extLst>
          </p:cNvPr>
          <p:cNvSpPr txBox="1"/>
          <p:nvPr/>
        </p:nvSpPr>
        <p:spPr>
          <a:xfrm>
            <a:off x="8235023" y="3845782"/>
            <a:ext cx="646331" cy="369332"/>
          </a:xfrm>
          <a:prstGeom prst="rect">
            <a:avLst/>
          </a:prstGeom>
          <a:noFill/>
        </p:spPr>
        <p:txBody>
          <a:bodyPr wrap="none" rtlCol="0">
            <a:spAutoFit/>
          </a:bodyPr>
          <a:lstStyle/>
          <a:p>
            <a:r>
              <a:rPr lang="en-US" dirty="0">
                <a:solidFill>
                  <a:schemeClr val="bg1"/>
                </a:solidFill>
              </a:rPr>
              <a:t>41%</a:t>
            </a:r>
          </a:p>
        </p:txBody>
      </p:sp>
      <p:pic>
        <p:nvPicPr>
          <p:cNvPr id="11" name="Picture 10" descr="A blue and white diagram&#10;&#10;Description automatically generated">
            <a:extLst>
              <a:ext uri="{FF2B5EF4-FFF2-40B4-BE49-F238E27FC236}">
                <a16:creationId xmlns:a16="http://schemas.microsoft.com/office/drawing/2014/main" id="{35C96AED-0D38-54A3-0F86-D5A8B39546C3}"/>
              </a:ext>
            </a:extLst>
          </p:cNvPr>
          <p:cNvPicPr>
            <a:picLocks noChangeAspect="1"/>
          </p:cNvPicPr>
          <p:nvPr/>
        </p:nvPicPr>
        <p:blipFill>
          <a:blip r:embed="rId10"/>
          <a:stretch>
            <a:fillRect/>
          </a:stretch>
        </p:blipFill>
        <p:spPr>
          <a:xfrm>
            <a:off x="6181184" y="1337607"/>
            <a:ext cx="5913959" cy="2870328"/>
          </a:xfrm>
          <a:prstGeom prst="rect">
            <a:avLst/>
          </a:prstGeom>
        </p:spPr>
      </p:pic>
      <p:sp>
        <p:nvSpPr>
          <p:cNvPr id="13" name="TextBox 12">
            <a:extLst>
              <a:ext uri="{FF2B5EF4-FFF2-40B4-BE49-F238E27FC236}">
                <a16:creationId xmlns:a16="http://schemas.microsoft.com/office/drawing/2014/main" id="{2C194F28-B02C-77F2-A935-B861CADA5B78}"/>
              </a:ext>
            </a:extLst>
          </p:cNvPr>
          <p:cNvSpPr txBox="1"/>
          <p:nvPr/>
        </p:nvSpPr>
        <p:spPr>
          <a:xfrm>
            <a:off x="8141239" y="2890262"/>
            <a:ext cx="646331" cy="369332"/>
          </a:xfrm>
          <a:prstGeom prst="rect">
            <a:avLst/>
          </a:prstGeom>
          <a:noFill/>
        </p:spPr>
        <p:txBody>
          <a:bodyPr wrap="none" rtlCol="0">
            <a:spAutoFit/>
          </a:bodyPr>
          <a:lstStyle/>
          <a:p>
            <a:r>
              <a:rPr lang="en-US" dirty="0">
                <a:solidFill>
                  <a:schemeClr val="bg1"/>
                </a:solidFill>
              </a:rPr>
              <a:t>41%</a:t>
            </a:r>
          </a:p>
        </p:txBody>
      </p:sp>
      <p:sp>
        <p:nvSpPr>
          <p:cNvPr id="14" name="TextBox 13">
            <a:extLst>
              <a:ext uri="{FF2B5EF4-FFF2-40B4-BE49-F238E27FC236}">
                <a16:creationId xmlns:a16="http://schemas.microsoft.com/office/drawing/2014/main" id="{5D107F04-7517-662E-06EF-3B71E33C4EFC}"/>
              </a:ext>
            </a:extLst>
          </p:cNvPr>
          <p:cNvSpPr txBox="1"/>
          <p:nvPr/>
        </p:nvSpPr>
        <p:spPr>
          <a:xfrm>
            <a:off x="9443676" y="2890652"/>
            <a:ext cx="646331" cy="369332"/>
          </a:xfrm>
          <a:prstGeom prst="rect">
            <a:avLst/>
          </a:prstGeom>
          <a:noFill/>
        </p:spPr>
        <p:txBody>
          <a:bodyPr wrap="none" rtlCol="0">
            <a:spAutoFit/>
          </a:bodyPr>
          <a:lstStyle/>
          <a:p>
            <a:r>
              <a:rPr lang="en-US" dirty="0">
                <a:solidFill>
                  <a:schemeClr val="bg1"/>
                </a:solidFill>
              </a:rPr>
              <a:t>41%</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150ABAD-9335-E2E8-BA9D-410975604258}"/>
                  </a:ext>
                </a:extLst>
              </p:cNvPr>
              <p:cNvSpPr txBox="1"/>
              <p:nvPr/>
            </p:nvSpPr>
            <p:spPr>
              <a:xfrm>
                <a:off x="6354059" y="4979903"/>
                <a:ext cx="21091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 ∗ 0.41=0.82</m:t>
                      </m:r>
                    </m:oMath>
                  </m:oMathPara>
                </a14:m>
                <a:endParaRPr lang="en-US" dirty="0"/>
              </a:p>
            </p:txBody>
          </p:sp>
        </mc:Choice>
        <mc:Fallback>
          <p:sp>
            <p:nvSpPr>
              <p:cNvPr id="15" name="TextBox 14">
                <a:extLst>
                  <a:ext uri="{FF2B5EF4-FFF2-40B4-BE49-F238E27FC236}">
                    <a16:creationId xmlns:a16="http://schemas.microsoft.com/office/drawing/2014/main" id="{4150ABAD-9335-E2E8-BA9D-410975604258}"/>
                  </a:ext>
                </a:extLst>
              </p:cNvPr>
              <p:cNvSpPr txBox="1">
                <a:spLocks noRot="1" noChangeAspect="1" noMove="1" noResize="1" noEditPoints="1" noAdjustHandles="1" noChangeArrowheads="1" noChangeShapeType="1" noTextEdit="1"/>
              </p:cNvSpPr>
              <p:nvPr/>
            </p:nvSpPr>
            <p:spPr>
              <a:xfrm>
                <a:off x="6354059" y="4979903"/>
                <a:ext cx="2109167" cy="276999"/>
              </a:xfrm>
              <a:prstGeom prst="rect">
                <a:avLst/>
              </a:prstGeom>
              <a:blipFill>
                <a:blip r:embed="rId11"/>
                <a:stretch>
                  <a:fillRect l="-2395" t="-4545" r="-1796" b="-45455"/>
                </a:stretch>
              </a:blipFill>
            </p:spPr>
            <p:txBody>
              <a:bodyPr/>
              <a:lstStyle/>
              <a:p>
                <a:r>
                  <a:rPr lang="en-US">
                    <a:noFill/>
                  </a:rPr>
                  <a:t> </a:t>
                </a:r>
              </a:p>
            </p:txBody>
          </p:sp>
        </mc:Fallback>
      </mc:AlternateContent>
    </p:spTree>
    <p:extLst>
      <p:ext uri="{BB962C8B-B14F-4D97-AF65-F5344CB8AC3E}">
        <p14:creationId xmlns:p14="http://schemas.microsoft.com/office/powerpoint/2010/main" val="2566342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354059" y="4355602"/>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354059" y="4355602"/>
                <a:ext cx="3131498" cy="405752"/>
              </a:xfrm>
              <a:prstGeom prst="rect">
                <a:avLst/>
              </a:prstGeom>
              <a:blipFill>
                <a:blip r:embed="rId8"/>
                <a:stretch>
                  <a:fillRect l="-2834" t="-9375" r="-1619" b="-18750"/>
                </a:stretch>
              </a:blipFill>
            </p:spPr>
            <p:txBody>
              <a:bodyPr/>
              <a:lstStyle/>
              <a:p>
                <a:r>
                  <a:rPr lang="en-US">
                    <a:noFill/>
                  </a:rPr>
                  <a:t> </a:t>
                </a:r>
              </a:p>
            </p:txBody>
          </p:sp>
        </mc:Fallback>
      </mc:AlternateContent>
      <p:pic>
        <p:nvPicPr>
          <p:cNvPr id="16" name="Picture 15" descr="A table of numbers with numbers&#10;&#10;Description automatically generated">
            <a:extLst>
              <a:ext uri="{FF2B5EF4-FFF2-40B4-BE49-F238E27FC236}">
                <a16:creationId xmlns:a16="http://schemas.microsoft.com/office/drawing/2014/main" id="{D0068493-7DD4-612C-C561-0706671E90AD}"/>
              </a:ext>
            </a:extLst>
          </p:cNvPr>
          <p:cNvPicPr>
            <a:picLocks noChangeAspect="1"/>
          </p:cNvPicPr>
          <p:nvPr/>
        </p:nvPicPr>
        <p:blipFill>
          <a:blip r:embed="rId9"/>
          <a:stretch>
            <a:fillRect/>
          </a:stretch>
        </p:blipFill>
        <p:spPr>
          <a:xfrm>
            <a:off x="96856" y="-12"/>
            <a:ext cx="6180413" cy="6858000"/>
          </a:xfrm>
          <a:prstGeom prst="rect">
            <a:avLst/>
          </a:prstGeom>
        </p:spPr>
      </p:pic>
      <p:sp>
        <p:nvSpPr>
          <p:cNvPr id="8" name="Frame 7">
            <a:extLst>
              <a:ext uri="{FF2B5EF4-FFF2-40B4-BE49-F238E27FC236}">
                <a16:creationId xmlns:a16="http://schemas.microsoft.com/office/drawing/2014/main" id="{9FE736AC-6092-E487-E964-0463009D706C}"/>
              </a:ext>
            </a:extLst>
          </p:cNvPr>
          <p:cNvSpPr/>
          <p:nvPr/>
        </p:nvSpPr>
        <p:spPr>
          <a:xfrm>
            <a:off x="118761" y="6096955"/>
            <a:ext cx="6180413" cy="1752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85D93EC-493E-E000-3060-62F3C34FAB9C}"/>
              </a:ext>
            </a:extLst>
          </p:cNvPr>
          <p:cNvSpPr/>
          <p:nvPr/>
        </p:nvSpPr>
        <p:spPr>
          <a:xfrm rot="5400000">
            <a:off x="1122808" y="3139229"/>
            <a:ext cx="6506412" cy="579542"/>
          </a:xfrm>
          <a:prstGeom prst="frame">
            <a:avLst>
              <a:gd name="adj1" fmla="val 8693"/>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B1E6EA4B-9F05-F0E7-9E0E-43799DE2AD4A}"/>
              </a:ext>
            </a:extLst>
          </p:cNvPr>
          <p:cNvSpPr txBox="1"/>
          <p:nvPr/>
        </p:nvSpPr>
        <p:spPr>
          <a:xfrm>
            <a:off x="8235023" y="3845782"/>
            <a:ext cx="646331" cy="369332"/>
          </a:xfrm>
          <a:prstGeom prst="rect">
            <a:avLst/>
          </a:prstGeom>
          <a:noFill/>
        </p:spPr>
        <p:txBody>
          <a:bodyPr wrap="none" rtlCol="0">
            <a:spAutoFit/>
          </a:bodyPr>
          <a:lstStyle/>
          <a:p>
            <a:r>
              <a:rPr lang="en-US" dirty="0">
                <a:solidFill>
                  <a:schemeClr val="bg1"/>
                </a:solidFill>
              </a:rPr>
              <a:t>41%</a:t>
            </a:r>
          </a:p>
        </p:txBody>
      </p:sp>
      <p:pic>
        <p:nvPicPr>
          <p:cNvPr id="11" name="Picture 10" descr="A blue and white diagram&#10;&#10;Description automatically generated">
            <a:extLst>
              <a:ext uri="{FF2B5EF4-FFF2-40B4-BE49-F238E27FC236}">
                <a16:creationId xmlns:a16="http://schemas.microsoft.com/office/drawing/2014/main" id="{35C96AED-0D38-54A3-0F86-D5A8B39546C3}"/>
              </a:ext>
            </a:extLst>
          </p:cNvPr>
          <p:cNvPicPr>
            <a:picLocks noChangeAspect="1"/>
          </p:cNvPicPr>
          <p:nvPr/>
        </p:nvPicPr>
        <p:blipFill>
          <a:blip r:embed="rId10"/>
          <a:stretch>
            <a:fillRect/>
          </a:stretch>
        </p:blipFill>
        <p:spPr>
          <a:xfrm>
            <a:off x="6181184" y="1337607"/>
            <a:ext cx="5913959" cy="2870328"/>
          </a:xfrm>
          <a:prstGeom prst="rect">
            <a:avLst/>
          </a:prstGeom>
        </p:spPr>
      </p:pic>
      <p:sp>
        <p:nvSpPr>
          <p:cNvPr id="13" name="TextBox 12">
            <a:extLst>
              <a:ext uri="{FF2B5EF4-FFF2-40B4-BE49-F238E27FC236}">
                <a16:creationId xmlns:a16="http://schemas.microsoft.com/office/drawing/2014/main" id="{2C194F28-B02C-77F2-A935-B861CADA5B78}"/>
              </a:ext>
            </a:extLst>
          </p:cNvPr>
          <p:cNvSpPr txBox="1"/>
          <p:nvPr/>
        </p:nvSpPr>
        <p:spPr>
          <a:xfrm>
            <a:off x="8141239" y="2890262"/>
            <a:ext cx="646331" cy="369332"/>
          </a:xfrm>
          <a:prstGeom prst="rect">
            <a:avLst/>
          </a:prstGeom>
          <a:noFill/>
        </p:spPr>
        <p:txBody>
          <a:bodyPr wrap="none" rtlCol="0">
            <a:spAutoFit/>
          </a:bodyPr>
          <a:lstStyle/>
          <a:p>
            <a:r>
              <a:rPr lang="en-US" dirty="0">
                <a:solidFill>
                  <a:schemeClr val="bg1"/>
                </a:solidFill>
              </a:rPr>
              <a:t>41%</a:t>
            </a:r>
          </a:p>
        </p:txBody>
      </p:sp>
      <p:sp>
        <p:nvSpPr>
          <p:cNvPr id="14" name="TextBox 13">
            <a:extLst>
              <a:ext uri="{FF2B5EF4-FFF2-40B4-BE49-F238E27FC236}">
                <a16:creationId xmlns:a16="http://schemas.microsoft.com/office/drawing/2014/main" id="{5D107F04-7517-662E-06EF-3B71E33C4EFC}"/>
              </a:ext>
            </a:extLst>
          </p:cNvPr>
          <p:cNvSpPr txBox="1"/>
          <p:nvPr/>
        </p:nvSpPr>
        <p:spPr>
          <a:xfrm>
            <a:off x="9443676" y="2890652"/>
            <a:ext cx="646331" cy="369332"/>
          </a:xfrm>
          <a:prstGeom prst="rect">
            <a:avLst/>
          </a:prstGeom>
          <a:noFill/>
        </p:spPr>
        <p:txBody>
          <a:bodyPr wrap="none" rtlCol="0">
            <a:spAutoFit/>
          </a:bodyPr>
          <a:lstStyle/>
          <a:p>
            <a:r>
              <a:rPr lang="en-US" dirty="0">
                <a:solidFill>
                  <a:schemeClr val="bg1"/>
                </a:solidFill>
              </a:rPr>
              <a:t>41%</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150ABAD-9335-E2E8-BA9D-410975604258}"/>
                  </a:ext>
                </a:extLst>
              </p:cNvPr>
              <p:cNvSpPr txBox="1"/>
              <p:nvPr/>
            </p:nvSpPr>
            <p:spPr>
              <a:xfrm>
                <a:off x="6354059" y="4979903"/>
                <a:ext cx="21091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 ∗ 0.41=0.82</m:t>
                      </m:r>
                    </m:oMath>
                  </m:oMathPara>
                </a14:m>
                <a:endParaRPr lang="en-US" dirty="0"/>
              </a:p>
            </p:txBody>
          </p:sp>
        </mc:Choice>
        <mc:Fallback>
          <p:sp>
            <p:nvSpPr>
              <p:cNvPr id="15" name="TextBox 14">
                <a:extLst>
                  <a:ext uri="{FF2B5EF4-FFF2-40B4-BE49-F238E27FC236}">
                    <a16:creationId xmlns:a16="http://schemas.microsoft.com/office/drawing/2014/main" id="{4150ABAD-9335-E2E8-BA9D-410975604258}"/>
                  </a:ext>
                </a:extLst>
              </p:cNvPr>
              <p:cNvSpPr txBox="1">
                <a:spLocks noRot="1" noChangeAspect="1" noMove="1" noResize="1" noEditPoints="1" noAdjustHandles="1" noChangeArrowheads="1" noChangeShapeType="1" noTextEdit="1"/>
              </p:cNvSpPr>
              <p:nvPr/>
            </p:nvSpPr>
            <p:spPr>
              <a:xfrm>
                <a:off x="6354059" y="4979903"/>
                <a:ext cx="2109167" cy="276999"/>
              </a:xfrm>
              <a:prstGeom prst="rect">
                <a:avLst/>
              </a:prstGeom>
              <a:blipFill>
                <a:blip r:embed="rId11"/>
                <a:stretch>
                  <a:fillRect l="-2395" t="-4545" r="-1796" b="-4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7A1EE5A-8481-2669-1879-AC831DC4EB05}"/>
                  </a:ext>
                </a:extLst>
              </p:cNvPr>
              <p:cNvSpPr txBox="1"/>
              <p:nvPr/>
            </p:nvSpPr>
            <p:spPr>
              <a:xfrm>
                <a:off x="6277269" y="5415473"/>
                <a:ext cx="4260077" cy="369332"/>
              </a:xfrm>
              <a:prstGeom prst="rect">
                <a:avLst/>
              </a:prstGeom>
              <a:noFill/>
            </p:spPr>
            <p:txBody>
              <a:bodyPr wrap="none" rtlCol="0">
                <a:spAutoFit/>
              </a:bodyPr>
              <a:lstStyle/>
              <a:p>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0.05, what does this result tell us?</a:t>
                </a:r>
              </a:p>
            </p:txBody>
          </p:sp>
        </mc:Choice>
        <mc:Fallback>
          <p:sp>
            <p:nvSpPr>
              <p:cNvPr id="4" name="TextBox 3">
                <a:extLst>
                  <a:ext uri="{FF2B5EF4-FFF2-40B4-BE49-F238E27FC236}">
                    <a16:creationId xmlns:a16="http://schemas.microsoft.com/office/drawing/2014/main" id="{C7A1EE5A-8481-2669-1879-AC831DC4EB05}"/>
                  </a:ext>
                </a:extLst>
              </p:cNvPr>
              <p:cNvSpPr txBox="1">
                <a:spLocks noRot="1" noChangeAspect="1" noMove="1" noResize="1" noEditPoints="1" noAdjustHandles="1" noChangeArrowheads="1" noChangeShapeType="1" noTextEdit="1"/>
              </p:cNvSpPr>
              <p:nvPr/>
            </p:nvSpPr>
            <p:spPr>
              <a:xfrm>
                <a:off x="6277269" y="5415473"/>
                <a:ext cx="4260077" cy="369332"/>
              </a:xfrm>
              <a:prstGeom prst="rect">
                <a:avLst/>
              </a:prstGeom>
              <a:blipFill>
                <a:blip r:embed="rId12"/>
                <a:stretch>
                  <a:fillRect l="-1190" t="-6667" r="-298" b="-26667"/>
                </a:stretch>
              </a:blipFill>
            </p:spPr>
            <p:txBody>
              <a:bodyPr/>
              <a:lstStyle/>
              <a:p>
                <a:r>
                  <a:rPr lang="en-US">
                    <a:noFill/>
                  </a:rPr>
                  <a:t> </a:t>
                </a:r>
              </a:p>
            </p:txBody>
          </p:sp>
        </mc:Fallback>
      </mc:AlternateContent>
    </p:spTree>
    <p:extLst>
      <p:ext uri="{BB962C8B-B14F-4D97-AF65-F5344CB8AC3E}">
        <p14:creationId xmlns:p14="http://schemas.microsoft.com/office/powerpoint/2010/main" val="20536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64" name="Google Shape;64;p18"/>
          <p:cNvSpPr txBox="1">
            <a:spLocks noGrp="1"/>
          </p:cNvSpPr>
          <p:nvPr>
            <p:ph type="body" idx="1"/>
          </p:nvPr>
        </p:nvSpPr>
        <p:spPr>
          <a:xfrm flipH="1">
            <a:off x="1981075" y="1305775"/>
            <a:ext cx="7822200" cy="1527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 GSS asks the same question, below are the distributions of responses from the 2010 GSS as well as from a group of introductory statistics students at Duke University:</a:t>
            </a:r>
            <a:endParaRPr sz="2200" i="1">
              <a:solidFill>
                <a:schemeClr val="accent1"/>
              </a:solidFill>
            </a:endParaRPr>
          </a:p>
        </p:txBody>
      </p:sp>
      <p:pic>
        <p:nvPicPr>
          <p:cNvPr id="65" name="Google Shape;65;p18"/>
          <p:cNvPicPr preferRelativeResize="0"/>
          <p:nvPr/>
        </p:nvPicPr>
        <p:blipFill>
          <a:blip r:embed="rId3">
            <a:alphaModFix/>
          </a:blip>
          <a:stretch>
            <a:fillRect/>
          </a:stretch>
        </p:blipFill>
        <p:spPr>
          <a:xfrm>
            <a:off x="4035349" y="2833074"/>
            <a:ext cx="3680800" cy="2321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body" idx="1"/>
          </p:nvPr>
        </p:nvSpPr>
        <p:spPr>
          <a:xfrm flipH="1">
            <a:off x="1981075" y="1305775"/>
            <a:ext cx="7822200" cy="1421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tx1"/>
                </a:solidFill>
              </a:rPr>
              <a:t>Do these data suggest that the proportion of all Duke students who would be bothered a great deal by the melting of the northern ice cap differs from the proportion of all Americans who do? </a:t>
            </a:r>
            <a:r>
              <a:rPr lang="en" sz="1800" i="1" dirty="0">
                <a:solidFill>
                  <a:schemeClr val="tx1"/>
                </a:solidFill>
              </a:rPr>
              <a:t>Calculate the test statistic, the p-value, and interpret your conclusion in context of the data.</a:t>
            </a:r>
            <a:endParaRPr sz="1800" i="1" dirty="0">
              <a:solidFill>
                <a:schemeClr val="tx1"/>
              </a:solidFill>
            </a:endParaRPr>
          </a:p>
        </p:txBody>
      </p:sp>
      <p:sp>
        <p:nvSpPr>
          <p:cNvPr id="315" name="Google Shape;315;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 Hypothesis Testing </a:t>
            </a:r>
            <a:endParaRPr dirty="0">
              <a:solidFill>
                <a:schemeClr val="accent1"/>
              </a:solidFill>
            </a:endParaRPr>
          </a:p>
        </p:txBody>
      </p:sp>
      <p:pic>
        <p:nvPicPr>
          <p:cNvPr id="316" name="Google Shape;316;p51"/>
          <p:cNvPicPr preferRelativeResize="0"/>
          <p:nvPr/>
        </p:nvPicPr>
        <p:blipFill>
          <a:blip r:embed="rId3">
            <a:alphaModFix/>
          </a:blip>
          <a:stretch>
            <a:fillRect/>
          </a:stretch>
        </p:blipFill>
        <p:spPr>
          <a:xfrm>
            <a:off x="4412975" y="2718150"/>
            <a:ext cx="3587701" cy="1421700"/>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B63AE6-11E2-8993-AA1E-4BE0AB4B5398}"/>
                  </a:ext>
                </a:extLst>
              </p:cNvPr>
              <p:cNvSpPr txBox="1"/>
              <p:nvPr/>
            </p:nvSpPr>
            <p:spPr>
              <a:xfrm>
                <a:off x="1981075" y="4207935"/>
                <a:ext cx="232550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B63AE6-11E2-8993-AA1E-4BE0AB4B5398}"/>
                  </a:ext>
                </a:extLst>
              </p:cNvPr>
              <p:cNvSpPr txBox="1">
                <a:spLocks noRot="1" noChangeAspect="1" noMove="1" noResize="1" noEditPoints="1" noAdjustHandles="1" noChangeArrowheads="1" noChangeShapeType="1" noTextEdit="1"/>
              </p:cNvSpPr>
              <p:nvPr/>
            </p:nvSpPr>
            <p:spPr>
              <a:xfrm>
                <a:off x="1981075" y="4207935"/>
                <a:ext cx="2325508"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6025806-7A34-905D-614F-3FD85A8A6000}"/>
                  </a:ext>
                </a:extLst>
              </p:cNvPr>
              <p:cNvSpPr txBox="1"/>
              <p:nvPr/>
            </p:nvSpPr>
            <p:spPr>
              <a:xfrm>
                <a:off x="1975985" y="4577267"/>
                <a:ext cx="233012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𝐷𝑢𝑘𝑒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𝑈𝑆</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3" name="TextBox 2">
                <a:extLst>
                  <a:ext uri="{FF2B5EF4-FFF2-40B4-BE49-F238E27FC236}">
                    <a16:creationId xmlns:a16="http://schemas.microsoft.com/office/drawing/2014/main" id="{26025806-7A34-905D-614F-3FD85A8A6000}"/>
                  </a:ext>
                </a:extLst>
              </p:cNvPr>
              <p:cNvSpPr txBox="1">
                <a:spLocks noRot="1" noChangeAspect="1" noMove="1" noResize="1" noEditPoints="1" noAdjustHandles="1" noChangeArrowheads="1" noChangeShapeType="1" noTextEdit="1"/>
              </p:cNvSpPr>
              <p:nvPr/>
            </p:nvSpPr>
            <p:spPr>
              <a:xfrm>
                <a:off x="1975985" y="4577267"/>
                <a:ext cx="2330125"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06DE47-7B2D-90E0-7CD5-8B2C34A9DB6A}"/>
                  </a:ext>
                </a:extLst>
              </p:cNvPr>
              <p:cNvSpPr txBox="1"/>
              <p:nvPr/>
            </p:nvSpPr>
            <p:spPr>
              <a:xfrm>
                <a:off x="1981075" y="5172793"/>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5" name="TextBox 4">
                <a:extLst>
                  <a:ext uri="{FF2B5EF4-FFF2-40B4-BE49-F238E27FC236}">
                    <a16:creationId xmlns:a16="http://schemas.microsoft.com/office/drawing/2014/main" id="{D506DE47-7B2D-90E0-7CD5-8B2C34A9DB6A}"/>
                  </a:ext>
                </a:extLst>
              </p:cNvPr>
              <p:cNvSpPr txBox="1">
                <a:spLocks noRot="1" noChangeAspect="1" noMove="1" noResize="1" noEditPoints="1" noAdjustHandles="1" noChangeArrowheads="1" noChangeShapeType="1" noTextEdit="1"/>
              </p:cNvSpPr>
              <p:nvPr/>
            </p:nvSpPr>
            <p:spPr>
              <a:xfrm>
                <a:off x="1981075" y="5172793"/>
                <a:ext cx="1663981" cy="524118"/>
              </a:xfrm>
              <a:prstGeom prst="rect">
                <a:avLst/>
              </a:prstGeom>
              <a:blipFill>
                <a:blip r:embed="rId6"/>
                <a:stretch>
                  <a:fillRect l="-3030" t="-7143" r="-1515"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C8EC9C-A1E6-FB3C-289C-F2DF3362E4B3}"/>
                  </a:ext>
                </a:extLst>
              </p:cNvPr>
              <p:cNvSpPr txBox="1"/>
              <p:nvPr/>
            </p:nvSpPr>
            <p:spPr>
              <a:xfrm>
                <a:off x="1981075" y="5863840"/>
                <a:ext cx="350410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oMath>
                  </m:oMathPara>
                </a14:m>
                <a:endParaRPr lang="en-US" dirty="0"/>
              </a:p>
            </p:txBody>
          </p:sp>
        </mc:Choice>
        <mc:Fallback>
          <p:sp>
            <p:nvSpPr>
              <p:cNvPr id="6" name="TextBox 5">
                <a:extLst>
                  <a:ext uri="{FF2B5EF4-FFF2-40B4-BE49-F238E27FC236}">
                    <a16:creationId xmlns:a16="http://schemas.microsoft.com/office/drawing/2014/main" id="{90C8EC9C-A1E6-FB3C-289C-F2DF3362E4B3}"/>
                  </a:ext>
                </a:extLst>
              </p:cNvPr>
              <p:cNvSpPr txBox="1">
                <a:spLocks noRot="1" noChangeAspect="1" noMove="1" noResize="1" noEditPoints="1" noAdjustHandles="1" noChangeArrowheads="1" noChangeShapeType="1" noTextEdit="1"/>
              </p:cNvSpPr>
              <p:nvPr/>
            </p:nvSpPr>
            <p:spPr>
              <a:xfrm>
                <a:off x="1981075" y="5863840"/>
                <a:ext cx="3504101" cy="818366"/>
              </a:xfrm>
              <a:prstGeom prst="rect">
                <a:avLst/>
              </a:prstGeom>
              <a:blipFill>
                <a:blip r:embed="rId7"/>
                <a:stretch>
                  <a:fillRect r="-7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CAA71A-5976-3F93-3F20-2AA0EF2845CA}"/>
                  </a:ext>
                </a:extLst>
              </p:cNvPr>
              <p:cNvSpPr txBox="1"/>
              <p:nvPr/>
            </p:nvSpPr>
            <p:spPr>
              <a:xfrm>
                <a:off x="6354059" y="4355602"/>
                <a:ext cx="3131498" cy="405752"/>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(0.657 −0.668) −</m:t>
                        </m:r>
                        <m:r>
                          <a:rPr lang="en-US" b="0" i="1" smtClean="0">
                            <a:latin typeface="Cambria Math" panose="02040503050406030204" pitchFamily="18" charset="0"/>
                          </a:rPr>
                          <m:t>0</m:t>
                        </m:r>
                      </m:num>
                      <m:den>
                        <m:r>
                          <a:rPr lang="en-US" b="0" i="1" smtClean="0">
                            <a:latin typeface="Cambria Math" panose="02040503050406030204" pitchFamily="18" charset="0"/>
                          </a:rPr>
                          <m:t>0.0497</m:t>
                        </m:r>
                      </m:den>
                    </m:f>
                    <m:r>
                      <a:rPr lang="en-US" b="0" i="1" smtClean="0">
                        <a:latin typeface="Cambria Math" panose="02040503050406030204" pitchFamily="18" charset="0"/>
                      </a:rPr>
                      <m:t>=−0.221</m:t>
                    </m:r>
                  </m:oMath>
                </a14:m>
                <a:r>
                  <a:rPr lang="en-US" dirty="0"/>
                  <a:t>  </a:t>
                </a:r>
              </a:p>
            </p:txBody>
          </p:sp>
        </mc:Choice>
        <mc:Fallback>
          <p:sp>
            <p:nvSpPr>
              <p:cNvPr id="7" name="TextBox 6">
                <a:extLst>
                  <a:ext uri="{FF2B5EF4-FFF2-40B4-BE49-F238E27FC236}">
                    <a16:creationId xmlns:a16="http://schemas.microsoft.com/office/drawing/2014/main" id="{3ECAA71A-5976-3F93-3F20-2AA0EF2845CA}"/>
                  </a:ext>
                </a:extLst>
              </p:cNvPr>
              <p:cNvSpPr txBox="1">
                <a:spLocks noRot="1" noChangeAspect="1" noMove="1" noResize="1" noEditPoints="1" noAdjustHandles="1" noChangeArrowheads="1" noChangeShapeType="1" noTextEdit="1"/>
              </p:cNvSpPr>
              <p:nvPr/>
            </p:nvSpPr>
            <p:spPr>
              <a:xfrm>
                <a:off x="6354059" y="4355602"/>
                <a:ext cx="3131498" cy="405752"/>
              </a:xfrm>
              <a:prstGeom prst="rect">
                <a:avLst/>
              </a:prstGeom>
              <a:blipFill>
                <a:blip r:embed="rId8"/>
                <a:stretch>
                  <a:fillRect l="-2834" t="-9375" r="-1619" b="-18750"/>
                </a:stretch>
              </a:blipFill>
            </p:spPr>
            <p:txBody>
              <a:bodyPr/>
              <a:lstStyle/>
              <a:p>
                <a:r>
                  <a:rPr lang="en-US">
                    <a:noFill/>
                  </a:rPr>
                  <a:t> </a:t>
                </a:r>
              </a:p>
            </p:txBody>
          </p:sp>
        </mc:Fallback>
      </mc:AlternateContent>
      <p:pic>
        <p:nvPicPr>
          <p:cNvPr id="16" name="Picture 15" descr="A table of numbers with numbers&#10;&#10;Description automatically generated">
            <a:extLst>
              <a:ext uri="{FF2B5EF4-FFF2-40B4-BE49-F238E27FC236}">
                <a16:creationId xmlns:a16="http://schemas.microsoft.com/office/drawing/2014/main" id="{D0068493-7DD4-612C-C561-0706671E90AD}"/>
              </a:ext>
            </a:extLst>
          </p:cNvPr>
          <p:cNvPicPr>
            <a:picLocks noChangeAspect="1"/>
          </p:cNvPicPr>
          <p:nvPr/>
        </p:nvPicPr>
        <p:blipFill>
          <a:blip r:embed="rId9"/>
          <a:stretch>
            <a:fillRect/>
          </a:stretch>
        </p:blipFill>
        <p:spPr>
          <a:xfrm>
            <a:off x="96856" y="-12"/>
            <a:ext cx="6180413" cy="6858000"/>
          </a:xfrm>
          <a:prstGeom prst="rect">
            <a:avLst/>
          </a:prstGeom>
        </p:spPr>
      </p:pic>
      <p:sp>
        <p:nvSpPr>
          <p:cNvPr id="8" name="Frame 7">
            <a:extLst>
              <a:ext uri="{FF2B5EF4-FFF2-40B4-BE49-F238E27FC236}">
                <a16:creationId xmlns:a16="http://schemas.microsoft.com/office/drawing/2014/main" id="{9FE736AC-6092-E487-E964-0463009D706C}"/>
              </a:ext>
            </a:extLst>
          </p:cNvPr>
          <p:cNvSpPr/>
          <p:nvPr/>
        </p:nvSpPr>
        <p:spPr>
          <a:xfrm>
            <a:off x="118761" y="6096955"/>
            <a:ext cx="6180413" cy="1752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85D93EC-493E-E000-3060-62F3C34FAB9C}"/>
              </a:ext>
            </a:extLst>
          </p:cNvPr>
          <p:cNvSpPr/>
          <p:nvPr/>
        </p:nvSpPr>
        <p:spPr>
          <a:xfrm rot="5400000">
            <a:off x="1122808" y="3139229"/>
            <a:ext cx="6506412" cy="579542"/>
          </a:xfrm>
          <a:prstGeom prst="frame">
            <a:avLst>
              <a:gd name="adj1" fmla="val 8693"/>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B1E6EA4B-9F05-F0E7-9E0E-43799DE2AD4A}"/>
              </a:ext>
            </a:extLst>
          </p:cNvPr>
          <p:cNvSpPr txBox="1"/>
          <p:nvPr/>
        </p:nvSpPr>
        <p:spPr>
          <a:xfrm>
            <a:off x="8235023" y="3845782"/>
            <a:ext cx="646331" cy="369332"/>
          </a:xfrm>
          <a:prstGeom prst="rect">
            <a:avLst/>
          </a:prstGeom>
          <a:noFill/>
        </p:spPr>
        <p:txBody>
          <a:bodyPr wrap="none" rtlCol="0">
            <a:spAutoFit/>
          </a:bodyPr>
          <a:lstStyle/>
          <a:p>
            <a:r>
              <a:rPr lang="en-US" dirty="0">
                <a:solidFill>
                  <a:schemeClr val="bg1"/>
                </a:solidFill>
              </a:rPr>
              <a:t>41%</a:t>
            </a:r>
          </a:p>
        </p:txBody>
      </p:sp>
      <p:pic>
        <p:nvPicPr>
          <p:cNvPr id="11" name="Picture 10" descr="A blue and white diagram&#10;&#10;Description automatically generated">
            <a:extLst>
              <a:ext uri="{FF2B5EF4-FFF2-40B4-BE49-F238E27FC236}">
                <a16:creationId xmlns:a16="http://schemas.microsoft.com/office/drawing/2014/main" id="{35C96AED-0D38-54A3-0F86-D5A8B39546C3}"/>
              </a:ext>
            </a:extLst>
          </p:cNvPr>
          <p:cNvPicPr>
            <a:picLocks noChangeAspect="1"/>
          </p:cNvPicPr>
          <p:nvPr/>
        </p:nvPicPr>
        <p:blipFill>
          <a:blip r:embed="rId10"/>
          <a:stretch>
            <a:fillRect/>
          </a:stretch>
        </p:blipFill>
        <p:spPr>
          <a:xfrm>
            <a:off x="6181184" y="1337607"/>
            <a:ext cx="5913959" cy="2870328"/>
          </a:xfrm>
          <a:prstGeom prst="rect">
            <a:avLst/>
          </a:prstGeom>
        </p:spPr>
      </p:pic>
      <p:sp>
        <p:nvSpPr>
          <p:cNvPr id="13" name="TextBox 12">
            <a:extLst>
              <a:ext uri="{FF2B5EF4-FFF2-40B4-BE49-F238E27FC236}">
                <a16:creationId xmlns:a16="http://schemas.microsoft.com/office/drawing/2014/main" id="{2C194F28-B02C-77F2-A935-B861CADA5B78}"/>
              </a:ext>
            </a:extLst>
          </p:cNvPr>
          <p:cNvSpPr txBox="1"/>
          <p:nvPr/>
        </p:nvSpPr>
        <p:spPr>
          <a:xfrm>
            <a:off x="8141239" y="2890262"/>
            <a:ext cx="646331" cy="369332"/>
          </a:xfrm>
          <a:prstGeom prst="rect">
            <a:avLst/>
          </a:prstGeom>
          <a:noFill/>
        </p:spPr>
        <p:txBody>
          <a:bodyPr wrap="none" rtlCol="0">
            <a:spAutoFit/>
          </a:bodyPr>
          <a:lstStyle/>
          <a:p>
            <a:r>
              <a:rPr lang="en-US" dirty="0">
                <a:solidFill>
                  <a:schemeClr val="bg1"/>
                </a:solidFill>
              </a:rPr>
              <a:t>41%</a:t>
            </a:r>
          </a:p>
        </p:txBody>
      </p:sp>
      <p:sp>
        <p:nvSpPr>
          <p:cNvPr id="14" name="TextBox 13">
            <a:extLst>
              <a:ext uri="{FF2B5EF4-FFF2-40B4-BE49-F238E27FC236}">
                <a16:creationId xmlns:a16="http://schemas.microsoft.com/office/drawing/2014/main" id="{5D107F04-7517-662E-06EF-3B71E33C4EFC}"/>
              </a:ext>
            </a:extLst>
          </p:cNvPr>
          <p:cNvSpPr txBox="1"/>
          <p:nvPr/>
        </p:nvSpPr>
        <p:spPr>
          <a:xfrm>
            <a:off x="9443676" y="2890652"/>
            <a:ext cx="646331" cy="369332"/>
          </a:xfrm>
          <a:prstGeom prst="rect">
            <a:avLst/>
          </a:prstGeom>
          <a:noFill/>
        </p:spPr>
        <p:txBody>
          <a:bodyPr wrap="none" rtlCol="0">
            <a:spAutoFit/>
          </a:bodyPr>
          <a:lstStyle/>
          <a:p>
            <a:r>
              <a:rPr lang="en-US" dirty="0">
                <a:solidFill>
                  <a:schemeClr val="bg1"/>
                </a:solidFill>
              </a:rPr>
              <a:t>41%</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150ABAD-9335-E2E8-BA9D-410975604258}"/>
                  </a:ext>
                </a:extLst>
              </p:cNvPr>
              <p:cNvSpPr txBox="1"/>
              <p:nvPr/>
            </p:nvSpPr>
            <p:spPr>
              <a:xfrm>
                <a:off x="6354059" y="4979903"/>
                <a:ext cx="21091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 ∗ 0.41=0.82</m:t>
                      </m:r>
                    </m:oMath>
                  </m:oMathPara>
                </a14:m>
                <a:endParaRPr lang="en-US" dirty="0"/>
              </a:p>
            </p:txBody>
          </p:sp>
        </mc:Choice>
        <mc:Fallback>
          <p:sp>
            <p:nvSpPr>
              <p:cNvPr id="15" name="TextBox 14">
                <a:extLst>
                  <a:ext uri="{FF2B5EF4-FFF2-40B4-BE49-F238E27FC236}">
                    <a16:creationId xmlns:a16="http://schemas.microsoft.com/office/drawing/2014/main" id="{4150ABAD-9335-E2E8-BA9D-410975604258}"/>
                  </a:ext>
                </a:extLst>
              </p:cNvPr>
              <p:cNvSpPr txBox="1">
                <a:spLocks noRot="1" noChangeAspect="1" noMove="1" noResize="1" noEditPoints="1" noAdjustHandles="1" noChangeArrowheads="1" noChangeShapeType="1" noTextEdit="1"/>
              </p:cNvSpPr>
              <p:nvPr/>
            </p:nvSpPr>
            <p:spPr>
              <a:xfrm>
                <a:off x="6354059" y="4979903"/>
                <a:ext cx="2109167" cy="276999"/>
              </a:xfrm>
              <a:prstGeom prst="rect">
                <a:avLst/>
              </a:prstGeom>
              <a:blipFill>
                <a:blip r:embed="rId11"/>
                <a:stretch>
                  <a:fillRect l="-2395" t="-4545" r="-1796" b="-4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7A1EE5A-8481-2669-1879-AC831DC4EB05}"/>
                  </a:ext>
                </a:extLst>
              </p:cNvPr>
              <p:cNvSpPr txBox="1"/>
              <p:nvPr/>
            </p:nvSpPr>
            <p:spPr>
              <a:xfrm>
                <a:off x="6277269" y="5415473"/>
                <a:ext cx="4260077" cy="369332"/>
              </a:xfrm>
              <a:prstGeom prst="rect">
                <a:avLst/>
              </a:prstGeom>
              <a:noFill/>
            </p:spPr>
            <p:txBody>
              <a:bodyPr wrap="none" rtlCol="0">
                <a:spAutoFit/>
              </a:bodyPr>
              <a:lstStyle/>
              <a:p>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0.05, what does this result tell us?</a:t>
                </a:r>
              </a:p>
            </p:txBody>
          </p:sp>
        </mc:Choice>
        <mc:Fallback>
          <p:sp>
            <p:nvSpPr>
              <p:cNvPr id="4" name="TextBox 3">
                <a:extLst>
                  <a:ext uri="{FF2B5EF4-FFF2-40B4-BE49-F238E27FC236}">
                    <a16:creationId xmlns:a16="http://schemas.microsoft.com/office/drawing/2014/main" id="{C7A1EE5A-8481-2669-1879-AC831DC4EB05}"/>
                  </a:ext>
                </a:extLst>
              </p:cNvPr>
              <p:cNvSpPr txBox="1">
                <a:spLocks noRot="1" noChangeAspect="1" noMove="1" noResize="1" noEditPoints="1" noAdjustHandles="1" noChangeArrowheads="1" noChangeShapeType="1" noTextEdit="1"/>
              </p:cNvSpPr>
              <p:nvPr/>
            </p:nvSpPr>
            <p:spPr>
              <a:xfrm>
                <a:off x="6277269" y="5415473"/>
                <a:ext cx="4260077" cy="369332"/>
              </a:xfrm>
              <a:prstGeom prst="rect">
                <a:avLst/>
              </a:prstGeom>
              <a:blipFill>
                <a:blip r:embed="rId12"/>
                <a:stretch>
                  <a:fillRect l="-1190" t="-6667" r="-298"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993D903-2F27-6C42-8003-62354F01C769}"/>
              </a:ext>
            </a:extLst>
          </p:cNvPr>
          <p:cNvSpPr txBox="1"/>
          <p:nvPr/>
        </p:nvSpPr>
        <p:spPr>
          <a:xfrm>
            <a:off x="6320696" y="5784805"/>
            <a:ext cx="5828134" cy="1200329"/>
          </a:xfrm>
          <a:prstGeom prst="rect">
            <a:avLst/>
          </a:prstGeom>
          <a:noFill/>
        </p:spPr>
        <p:txBody>
          <a:bodyPr wrap="square" rtlCol="0">
            <a:spAutoFit/>
          </a:bodyPr>
          <a:lstStyle/>
          <a:p>
            <a:r>
              <a:rPr lang="en-US" dirty="0">
                <a:solidFill>
                  <a:srgbClr val="FFC000"/>
                </a:solidFill>
              </a:rPr>
              <a:t>We fail to reject the null hypothesis; the data do not provide convincing evidence of a difference between Duke students and Americans.</a:t>
            </a:r>
          </a:p>
          <a:p>
            <a:endParaRPr lang="en-US" dirty="0">
              <a:solidFill>
                <a:srgbClr val="FFC000"/>
              </a:solidFill>
            </a:endParaRPr>
          </a:p>
        </p:txBody>
      </p:sp>
    </p:spTree>
    <p:extLst>
      <p:ext uri="{BB962C8B-B14F-4D97-AF65-F5344CB8AC3E}">
        <p14:creationId xmlns:p14="http://schemas.microsoft.com/office/powerpoint/2010/main" val="3251265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a:t>
            </a:r>
            <a:endParaRPr dirty="0">
              <a:solidFill>
                <a:schemeClr val="accent1"/>
              </a:solidFill>
            </a:endParaRPr>
          </a:p>
        </p:txBody>
      </p:sp>
      <p:pic>
        <p:nvPicPr>
          <p:cNvPr id="5" name="Picture 4" descr="A close up of a text&#10;&#10;Description automatically generated">
            <a:extLst>
              <a:ext uri="{FF2B5EF4-FFF2-40B4-BE49-F238E27FC236}">
                <a16:creationId xmlns:a16="http://schemas.microsoft.com/office/drawing/2014/main" id="{906C5760-6C45-C922-DE62-D148E93FA290}"/>
              </a:ext>
            </a:extLst>
          </p:cNvPr>
          <p:cNvPicPr>
            <a:picLocks noChangeAspect="1"/>
          </p:cNvPicPr>
          <p:nvPr/>
        </p:nvPicPr>
        <p:blipFill>
          <a:blip r:embed="rId3"/>
          <a:stretch>
            <a:fillRect/>
          </a:stretch>
        </p:blipFill>
        <p:spPr>
          <a:xfrm>
            <a:off x="755162" y="1255865"/>
            <a:ext cx="10309128" cy="1902106"/>
          </a:xfrm>
          <a:prstGeom prst="rect">
            <a:avLst/>
          </a:prstGeom>
        </p:spPr>
      </p:pic>
      <p:pic>
        <p:nvPicPr>
          <p:cNvPr id="7" name="Picture 6" descr="A text on a white background&#10;&#10;Description automatically generated">
            <a:extLst>
              <a:ext uri="{FF2B5EF4-FFF2-40B4-BE49-F238E27FC236}">
                <a16:creationId xmlns:a16="http://schemas.microsoft.com/office/drawing/2014/main" id="{664E4747-8997-4435-0647-01D4F3BA7A82}"/>
              </a:ext>
            </a:extLst>
          </p:cNvPr>
          <p:cNvPicPr>
            <a:picLocks noChangeAspect="1"/>
          </p:cNvPicPr>
          <p:nvPr/>
        </p:nvPicPr>
        <p:blipFill>
          <a:blip r:embed="rId4"/>
          <a:stretch>
            <a:fillRect/>
          </a:stretch>
        </p:blipFill>
        <p:spPr>
          <a:xfrm>
            <a:off x="860670" y="3538867"/>
            <a:ext cx="10305269" cy="252196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a:t>
            </a:r>
            <a:endParaRPr dirty="0">
              <a:solidFill>
                <a:schemeClr val="accent1"/>
              </a:solidFill>
            </a:endParaRPr>
          </a:p>
        </p:txBody>
      </p:sp>
      <p:pic>
        <p:nvPicPr>
          <p:cNvPr id="3" name="Picture 2" descr="A math equations and numbers&#10;&#10;Description automatically generated with medium confidence">
            <a:extLst>
              <a:ext uri="{FF2B5EF4-FFF2-40B4-BE49-F238E27FC236}">
                <a16:creationId xmlns:a16="http://schemas.microsoft.com/office/drawing/2014/main" id="{B134DDA8-76F3-0870-D717-3520AD1DBE43}"/>
              </a:ext>
            </a:extLst>
          </p:cNvPr>
          <p:cNvPicPr>
            <a:picLocks noChangeAspect="1"/>
          </p:cNvPicPr>
          <p:nvPr/>
        </p:nvPicPr>
        <p:blipFill>
          <a:blip r:embed="rId3"/>
          <a:stretch>
            <a:fillRect/>
          </a:stretch>
        </p:blipFill>
        <p:spPr>
          <a:xfrm>
            <a:off x="1583103" y="356821"/>
            <a:ext cx="9464187" cy="6144358"/>
          </a:xfrm>
          <a:prstGeom prst="rect">
            <a:avLst/>
          </a:prstGeom>
        </p:spPr>
      </p:pic>
    </p:spTree>
    <p:extLst>
      <p:ext uri="{BB962C8B-B14F-4D97-AF65-F5344CB8AC3E}">
        <p14:creationId xmlns:p14="http://schemas.microsoft.com/office/powerpoint/2010/main" val="1071089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Practice</a:t>
            </a:r>
            <a:endParaRPr dirty="0">
              <a:solidFill>
                <a:schemeClr val="accent1"/>
              </a:solidFill>
            </a:endParaRPr>
          </a:p>
        </p:txBody>
      </p:sp>
      <p:pic>
        <p:nvPicPr>
          <p:cNvPr id="3" name="Picture 2" descr="A math equations and numbers&#10;&#10;Description automatically generated with medium confidence">
            <a:extLst>
              <a:ext uri="{FF2B5EF4-FFF2-40B4-BE49-F238E27FC236}">
                <a16:creationId xmlns:a16="http://schemas.microsoft.com/office/drawing/2014/main" id="{9BAD81AC-E7DF-106A-B4FF-135F2CBC8B99}"/>
              </a:ext>
            </a:extLst>
          </p:cNvPr>
          <p:cNvPicPr>
            <a:picLocks noChangeAspect="1"/>
          </p:cNvPicPr>
          <p:nvPr/>
        </p:nvPicPr>
        <p:blipFill>
          <a:blip r:embed="rId3"/>
          <a:stretch>
            <a:fillRect/>
          </a:stretch>
        </p:blipFill>
        <p:spPr>
          <a:xfrm>
            <a:off x="1850571" y="290146"/>
            <a:ext cx="8131630" cy="6567854"/>
          </a:xfrm>
          <a:prstGeom prst="rect">
            <a:avLst/>
          </a:prstGeom>
        </p:spPr>
      </p:pic>
    </p:spTree>
    <p:extLst>
      <p:ext uri="{BB962C8B-B14F-4D97-AF65-F5344CB8AC3E}">
        <p14:creationId xmlns:p14="http://schemas.microsoft.com/office/powerpoint/2010/main" val="1567699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2" name="Google Shape;372;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Tree>
    <p:extLst>
      <p:ext uri="{BB962C8B-B14F-4D97-AF65-F5344CB8AC3E}">
        <p14:creationId xmlns:p14="http://schemas.microsoft.com/office/powerpoint/2010/main" val="2353042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8"/>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78" name="Google Shape;378;p5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
        <p:nvSpPr>
          <p:cNvPr id="379" name="Google Shape;379;p58"/>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0" indent="0">
              <a:lnSpc>
                <a:spcPct val="115000"/>
              </a:lnSpc>
              <a:spcBef>
                <a:spcPts val="0"/>
              </a:spcBef>
              <a:buNone/>
            </a:pP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85" name="Google Shape;385;p5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sp>
        <p:nvSpPr>
          <p:cNvPr id="386" name="Google Shape;386;p59"/>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914400" indent="-342900">
              <a:lnSpc>
                <a:spcPct val="115000"/>
              </a:lnSpc>
              <a:spcBef>
                <a:spcPts val="0"/>
              </a:spcBef>
              <a:buSzPts val="1800"/>
              <a:buChar char="○"/>
            </a:pPr>
            <a:r>
              <a:rPr lang="en" sz="1800"/>
              <a:t>independence within groups</a:t>
            </a:r>
            <a:br>
              <a:rPr lang="en" sz="1800"/>
            </a:br>
            <a:r>
              <a:rPr lang="en" sz="1800"/>
              <a:t>- random sample and 10% condition met for both groups</a:t>
            </a:r>
            <a:endParaRPr sz="1800"/>
          </a:p>
          <a:p>
            <a:pPr marL="914400" indent="-342900">
              <a:lnSpc>
                <a:spcPct val="115000"/>
              </a:lnSpc>
              <a:spcBef>
                <a:spcPts val="0"/>
              </a:spcBef>
              <a:buSzPts val="1800"/>
              <a:buChar char="○"/>
            </a:pPr>
            <a:r>
              <a:rPr lang="en" sz="1800"/>
              <a:t>independence between groups</a:t>
            </a:r>
            <a:endParaRPr sz="1800"/>
          </a:p>
          <a:p>
            <a:pPr marL="914400" indent="-342900">
              <a:lnSpc>
                <a:spcPct val="115000"/>
              </a:lnSpc>
              <a:spcBef>
                <a:spcPts val="0"/>
              </a:spcBef>
              <a:buSzPts val="1800"/>
              <a:buChar char="○"/>
            </a:pPr>
            <a:r>
              <a:rPr lang="en" sz="1800"/>
              <a:t>at least 10 successes and failures in each group</a:t>
            </a:r>
            <a:br>
              <a:rPr lang="en" sz="1800"/>
            </a:br>
            <a:r>
              <a:rPr lang="en" sz="1800"/>
              <a:t>- if not → randomization (Section 6.4)</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0"/>
          <p:cNvSpPr txBox="1">
            <a:spLocks noGrp="1"/>
          </p:cNvSpPr>
          <p:nvPr>
            <p:ph type="body" idx="1"/>
          </p:nvPr>
        </p:nvSpPr>
        <p:spPr>
          <a:xfrm flipH="1">
            <a:off x="1981075" y="1305775"/>
            <a:ext cx="7822200" cy="49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endParaRPr sz="1800"/>
          </a:p>
        </p:txBody>
      </p:sp>
      <p:sp>
        <p:nvSpPr>
          <p:cNvPr id="392" name="Google Shape;392;p6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comparing two proportions</a:t>
            </a:r>
            <a:endParaRPr>
              <a:solidFill>
                <a:schemeClr val="accent1"/>
              </a:solidFill>
            </a:endParaRPr>
          </a:p>
        </p:txBody>
      </p:sp>
      <p:pic>
        <p:nvPicPr>
          <p:cNvPr id="393" name="Google Shape;393;p60"/>
          <p:cNvPicPr preferRelativeResize="0"/>
          <p:nvPr/>
        </p:nvPicPr>
        <p:blipFill>
          <a:blip r:embed="rId3">
            <a:alphaModFix/>
          </a:blip>
          <a:stretch>
            <a:fillRect/>
          </a:stretch>
        </p:blipFill>
        <p:spPr>
          <a:xfrm>
            <a:off x="2032450" y="4097149"/>
            <a:ext cx="3509825" cy="623400"/>
          </a:xfrm>
          <a:prstGeom prst="rect">
            <a:avLst/>
          </a:prstGeom>
          <a:noFill/>
          <a:ln>
            <a:noFill/>
          </a:ln>
        </p:spPr>
      </p:pic>
      <p:sp>
        <p:nvSpPr>
          <p:cNvPr id="394" name="Google Shape;394;p60"/>
          <p:cNvSpPr txBox="1">
            <a:spLocks noGrp="1"/>
          </p:cNvSpPr>
          <p:nvPr>
            <p:ph type="body" idx="1"/>
          </p:nvPr>
        </p:nvSpPr>
        <p:spPr>
          <a:xfrm flipH="1">
            <a:off x="2032450" y="1873475"/>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Conditions:</a:t>
            </a:r>
            <a:endParaRPr sz="1800"/>
          </a:p>
          <a:p>
            <a:pPr marL="914400" indent="-342900">
              <a:lnSpc>
                <a:spcPct val="115000"/>
              </a:lnSpc>
              <a:spcBef>
                <a:spcPts val="0"/>
              </a:spcBef>
              <a:buSzPts val="1800"/>
              <a:buChar char="○"/>
            </a:pPr>
            <a:r>
              <a:rPr lang="en" sz="1800"/>
              <a:t>independence within groups</a:t>
            </a:r>
            <a:br>
              <a:rPr lang="en" sz="1800"/>
            </a:br>
            <a:r>
              <a:rPr lang="en" sz="1800"/>
              <a:t>- random sample and 10% condition met for both groups</a:t>
            </a:r>
            <a:endParaRPr sz="1800"/>
          </a:p>
          <a:p>
            <a:pPr marL="914400" indent="-342900">
              <a:lnSpc>
                <a:spcPct val="115000"/>
              </a:lnSpc>
              <a:spcBef>
                <a:spcPts val="0"/>
              </a:spcBef>
              <a:buSzPts val="1800"/>
              <a:buChar char="○"/>
            </a:pPr>
            <a:r>
              <a:rPr lang="en" sz="1800"/>
              <a:t>independence between groups</a:t>
            </a:r>
            <a:endParaRPr sz="1800"/>
          </a:p>
          <a:p>
            <a:pPr marL="914400" indent="-342900">
              <a:lnSpc>
                <a:spcPct val="115000"/>
              </a:lnSpc>
              <a:spcBef>
                <a:spcPts val="0"/>
              </a:spcBef>
              <a:buSzPts val="1800"/>
              <a:buChar char="○"/>
            </a:pPr>
            <a:r>
              <a:rPr lang="en" sz="1800"/>
              <a:t>at least 10 successes and failures in each group</a:t>
            </a:r>
            <a:br>
              <a:rPr lang="en" sz="1800"/>
            </a:br>
            <a:r>
              <a:rPr lang="en" sz="1800"/>
              <a:t>- if not → randomization (Section 6.4)</a:t>
            </a:r>
            <a:endParaRPr sz="1800"/>
          </a:p>
        </p:txBody>
      </p:sp>
      <p:sp>
        <p:nvSpPr>
          <p:cNvPr id="395" name="Google Shape;395;p60"/>
          <p:cNvSpPr txBox="1">
            <a:spLocks noGrp="1"/>
          </p:cNvSpPr>
          <p:nvPr>
            <p:ph type="body" idx="1"/>
          </p:nvPr>
        </p:nvSpPr>
        <p:spPr>
          <a:xfrm flipH="1">
            <a:off x="1981075" y="4720550"/>
            <a:ext cx="7822200" cy="20325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for CI: use </a:t>
            </a:r>
            <a:r>
              <a:rPr lang="en" sz="1800" i="1"/>
              <a:t>p̂</a:t>
            </a:r>
            <a:r>
              <a:rPr lang="en" sz="1800" i="1" baseline="-25000"/>
              <a:t>1</a:t>
            </a:r>
            <a:r>
              <a:rPr lang="en" sz="1800"/>
              <a:t> and </a:t>
            </a:r>
            <a:r>
              <a:rPr lang="en" sz="1800" i="1"/>
              <a:t>p̂</a:t>
            </a:r>
            <a:r>
              <a:rPr lang="en" sz="1800" i="1" baseline="-25000"/>
              <a:t>2</a:t>
            </a:r>
            <a:endParaRPr sz="1800" i="1" baseline="-25000"/>
          </a:p>
          <a:p>
            <a:pPr indent="-342900">
              <a:lnSpc>
                <a:spcPct val="115000"/>
              </a:lnSpc>
              <a:spcBef>
                <a:spcPts val="0"/>
              </a:spcBef>
              <a:buSzPts val="1800"/>
            </a:pPr>
            <a:r>
              <a:rPr lang="en" sz="1800"/>
              <a:t>for HT:</a:t>
            </a:r>
            <a:endParaRPr sz="1800"/>
          </a:p>
          <a:p>
            <a:pPr lvl="1" indent="-342900">
              <a:lnSpc>
                <a:spcPct val="115000"/>
              </a:lnSpc>
              <a:buSzPts val="18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use</a:t>
            </a:r>
            <a:br>
              <a:rPr lang="en" sz="1800"/>
            </a:br>
            <a:endParaRPr sz="600"/>
          </a:p>
          <a:p>
            <a:pPr lvl="1" indent="-342900">
              <a:lnSpc>
                <a:spcPct val="115000"/>
              </a:lnSpc>
              <a:buSzPts val="1800"/>
            </a:pPr>
            <a:r>
              <a:rPr lang="en" sz="1800"/>
              <a:t>when </a:t>
            </a:r>
            <a:r>
              <a:rPr lang="en" sz="1800" i="1"/>
              <a:t>H</a:t>
            </a:r>
            <a:r>
              <a:rPr lang="en" sz="1800" i="1" baseline="-25000"/>
              <a:t>0</a:t>
            </a:r>
            <a:r>
              <a:rPr lang="en" sz="1800" i="1"/>
              <a:t>: p</a:t>
            </a:r>
            <a:r>
              <a:rPr lang="en" sz="1800" i="1" baseline="-25000"/>
              <a:t>1</a:t>
            </a:r>
            <a:r>
              <a:rPr lang="en" sz="1800" i="1"/>
              <a:t> - p</a:t>
            </a:r>
            <a:r>
              <a:rPr lang="en" sz="1800" i="1" baseline="-25000"/>
              <a:t>2</a:t>
            </a:r>
            <a:r>
              <a:rPr lang="en" sz="1800"/>
              <a:t> = (some value other than 0): use </a:t>
            </a:r>
            <a:r>
              <a:rPr lang="en" sz="1800" i="1"/>
              <a:t>p̂</a:t>
            </a:r>
            <a:r>
              <a:rPr lang="en" sz="1800" i="1" baseline="-25000"/>
              <a:t>1</a:t>
            </a:r>
            <a:r>
              <a:rPr lang="en" sz="1800"/>
              <a:t> and </a:t>
            </a:r>
            <a:r>
              <a:rPr lang="en" sz="1800" i="1"/>
              <a:t>p̂</a:t>
            </a:r>
            <a:r>
              <a:rPr lang="en" sz="1800" i="1" baseline="-25000"/>
              <a:t>2</a:t>
            </a:r>
            <a:br>
              <a:rPr lang="en" sz="1800" baseline="-25000"/>
            </a:br>
            <a:r>
              <a:rPr lang="en" sz="1800"/>
              <a:t>- this is pretty rare</a:t>
            </a:r>
            <a:endParaRPr sz="1800"/>
          </a:p>
        </p:txBody>
      </p:sp>
      <p:pic>
        <p:nvPicPr>
          <p:cNvPr id="396" name="Google Shape;396;p60"/>
          <p:cNvPicPr preferRelativeResize="0"/>
          <p:nvPr/>
        </p:nvPicPr>
        <p:blipFill>
          <a:blip r:embed="rId4">
            <a:alphaModFix/>
          </a:blip>
          <a:stretch>
            <a:fillRect/>
          </a:stretch>
        </p:blipFill>
        <p:spPr>
          <a:xfrm>
            <a:off x="5200650" y="5322151"/>
            <a:ext cx="1790700" cy="447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1"/>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02" name="Google Shape;402;p61"/>
          <p:cNvPicPr preferRelativeResize="0"/>
          <p:nvPr/>
        </p:nvPicPr>
        <p:blipFill>
          <a:blip r:embed="rId3">
            <a:alphaModFix/>
          </a:blip>
          <a:stretch>
            <a:fillRect/>
          </a:stretch>
        </p:blipFill>
        <p:spPr>
          <a:xfrm>
            <a:off x="2949075" y="1333800"/>
            <a:ext cx="6335024" cy="2976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body" idx="1"/>
          </p:nvPr>
        </p:nvSpPr>
        <p:spPr>
          <a:xfrm flipH="1">
            <a:off x="1981200" y="4366225"/>
            <a:ext cx="78222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a:t>When working with means, it's very rare that σ is known, so we usually use </a:t>
            </a:r>
            <a:r>
              <a:rPr lang="en" sz="2100" i="1"/>
              <a:t>s</a:t>
            </a:r>
            <a:r>
              <a:rPr lang="en" sz="2100"/>
              <a:t>.</a:t>
            </a:r>
            <a:endParaRPr sz="2100"/>
          </a:p>
        </p:txBody>
      </p:sp>
      <p:sp>
        <p:nvSpPr>
          <p:cNvPr id="408" name="Google Shape;408;p62"/>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09" name="Google Shape;409;p62"/>
          <p:cNvPicPr preferRelativeResize="0"/>
          <p:nvPr/>
        </p:nvPicPr>
        <p:blipFill>
          <a:blip r:embed="rId3">
            <a:alphaModFix/>
          </a:blip>
          <a:stretch>
            <a:fillRect/>
          </a:stretch>
        </p:blipFill>
        <p:spPr>
          <a:xfrm>
            <a:off x="2949075" y="1333800"/>
            <a:ext cx="6335024" cy="297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indent="457200">
              <a:lnSpc>
                <a:spcPct val="115000"/>
              </a:lnSpc>
              <a:spcBef>
                <a:spcPts val="0"/>
              </a:spcBef>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1" name="Google Shape;71;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3"/>
          <p:cNvSpPr txBox="1">
            <a:spLocks noGrp="1"/>
          </p:cNvSpPr>
          <p:nvPr>
            <p:ph type="body" idx="1"/>
          </p:nvPr>
        </p:nvSpPr>
        <p:spPr>
          <a:xfrm flipH="1">
            <a:off x="1981200" y="4366225"/>
            <a:ext cx="78222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a:t>When working with means, it's very rare that σ is known, so we usually use </a:t>
            </a:r>
            <a:r>
              <a:rPr lang="en" sz="2100" i="1"/>
              <a:t>s</a:t>
            </a:r>
            <a:r>
              <a:rPr lang="en" sz="2100"/>
              <a:t>.</a:t>
            </a:r>
            <a:endParaRPr sz="2100"/>
          </a:p>
        </p:txBody>
      </p:sp>
      <p:sp>
        <p:nvSpPr>
          <p:cNvPr id="415" name="Google Shape;415;p63"/>
          <p:cNvSpPr txBox="1">
            <a:spLocks noGrp="1"/>
          </p:cNvSpPr>
          <p:nvPr>
            <p:ph type="title"/>
          </p:nvPr>
        </p:nvSpPr>
        <p:spPr>
          <a:xfrm>
            <a:off x="1981200" y="190788"/>
            <a:ext cx="8229600" cy="1143000"/>
          </a:xfrm>
          <a:prstGeom prst="rect">
            <a:avLst/>
          </a:prstGeom>
        </p:spPr>
        <p:txBody>
          <a:bodyPr spcFirstLastPara="1" wrap="square" lIns="91425" tIns="91425" rIns="91425" bIns="91425" anchor="b" anchorCtr="0">
            <a:noAutofit/>
          </a:bodyPr>
          <a:lstStyle/>
          <a:p>
            <a:r>
              <a:rPr lang="en">
                <a:solidFill>
                  <a:schemeClr val="accent1"/>
                </a:solidFill>
              </a:rPr>
              <a:t>Reference - standard error calculations</a:t>
            </a:r>
            <a:endParaRPr>
              <a:solidFill>
                <a:schemeClr val="accent1"/>
              </a:solidFill>
            </a:endParaRPr>
          </a:p>
        </p:txBody>
      </p:sp>
      <p:pic>
        <p:nvPicPr>
          <p:cNvPr id="416" name="Google Shape;416;p63"/>
          <p:cNvPicPr preferRelativeResize="0"/>
          <p:nvPr/>
        </p:nvPicPr>
        <p:blipFill>
          <a:blip r:embed="rId3">
            <a:alphaModFix/>
          </a:blip>
          <a:stretch>
            <a:fillRect/>
          </a:stretch>
        </p:blipFill>
        <p:spPr>
          <a:xfrm>
            <a:off x="2949075" y="1333800"/>
            <a:ext cx="6335024" cy="2976300"/>
          </a:xfrm>
          <a:prstGeom prst="rect">
            <a:avLst/>
          </a:prstGeom>
          <a:noFill/>
          <a:ln>
            <a:noFill/>
          </a:ln>
        </p:spPr>
      </p:pic>
      <p:sp>
        <p:nvSpPr>
          <p:cNvPr id="417" name="Google Shape;417;p63"/>
          <p:cNvSpPr txBox="1">
            <a:spLocks noGrp="1"/>
          </p:cNvSpPr>
          <p:nvPr>
            <p:ph type="body" idx="1"/>
          </p:nvPr>
        </p:nvSpPr>
        <p:spPr>
          <a:xfrm flipH="1">
            <a:off x="1981200" y="5286625"/>
            <a:ext cx="8229600" cy="920400"/>
          </a:xfrm>
          <a:prstGeom prst="rect">
            <a:avLst/>
          </a:prstGeom>
        </p:spPr>
        <p:txBody>
          <a:bodyPr spcFirstLastPara="1" wrap="square" lIns="91425" tIns="91425" rIns="91425" bIns="91425" anchor="t" anchorCtr="0">
            <a:noAutofit/>
          </a:bodyPr>
          <a:lstStyle/>
          <a:p>
            <a:pPr indent="-361950">
              <a:lnSpc>
                <a:spcPct val="115000"/>
              </a:lnSpc>
              <a:spcBef>
                <a:spcPts val="0"/>
              </a:spcBef>
              <a:buSzPts val="2100"/>
            </a:pPr>
            <a:r>
              <a:rPr lang="en" sz="2100" dirty="0"/>
              <a:t>When working with proportions, </a:t>
            </a:r>
            <a:endParaRPr sz="2100" dirty="0"/>
          </a:p>
          <a:p>
            <a:pPr marL="914400" indent="-361950">
              <a:lnSpc>
                <a:spcPct val="115000"/>
              </a:lnSpc>
              <a:spcBef>
                <a:spcPts val="0"/>
              </a:spcBef>
              <a:buSzPts val="2100"/>
              <a:buChar char="○"/>
            </a:pPr>
            <a:r>
              <a:rPr lang="en" sz="2100" dirty="0"/>
              <a:t>if doing a hypothesis test, </a:t>
            </a:r>
            <a:r>
              <a:rPr lang="en" sz="2100" i="1" dirty="0"/>
              <a:t>p</a:t>
            </a:r>
            <a:r>
              <a:rPr lang="en" sz="2100" dirty="0"/>
              <a:t> comes from the null hypothesis</a:t>
            </a:r>
            <a:endParaRPr sz="2100" dirty="0"/>
          </a:p>
          <a:p>
            <a:pPr marL="914400" indent="-361950">
              <a:lnSpc>
                <a:spcPct val="115000"/>
              </a:lnSpc>
              <a:spcBef>
                <a:spcPts val="0"/>
              </a:spcBef>
              <a:buSzPts val="2100"/>
              <a:buChar char="○"/>
            </a:pPr>
            <a:r>
              <a:rPr lang="en" sz="2100" dirty="0"/>
              <a:t>if constructing a confidence interval, use </a:t>
            </a:r>
            <a:r>
              <a:rPr lang="en" sz="2100" i="1" dirty="0"/>
              <a:t>p̂</a:t>
            </a:r>
            <a:r>
              <a:rPr lang="en" sz="2100" dirty="0"/>
              <a:t> instead</a:t>
            </a:r>
            <a:endParaRPr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indent="457200">
              <a:lnSpc>
                <a:spcPct val="115000"/>
              </a:lnSpc>
              <a:spcBef>
                <a:spcPts val="0"/>
              </a:spcBef>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7" name="Google Shape;77;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8" name="Google Shape;78;p20"/>
          <p:cNvSpPr txBox="1">
            <a:spLocks noGrp="1"/>
          </p:cNvSpPr>
          <p:nvPr>
            <p:ph type="body" idx="1"/>
          </p:nvPr>
        </p:nvSpPr>
        <p:spPr>
          <a:xfrm flipH="1">
            <a:off x="1981075" y="3321400"/>
            <a:ext cx="7822200" cy="34185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Point estimate</a:t>
            </a:r>
            <a:r>
              <a:rPr lang="en" sz="2200"/>
              <a:t>: Difference between the proportions of </a:t>
            </a:r>
            <a:r>
              <a:rPr lang="en" sz="2200" i="1">
                <a:solidFill>
                  <a:srgbClr val="FF9900"/>
                </a:solidFill>
              </a:rPr>
              <a:t>sampled</a:t>
            </a:r>
            <a:r>
              <a:rPr lang="en" sz="2200"/>
              <a:t> Duke students and </a:t>
            </a:r>
            <a:r>
              <a:rPr lang="en" sz="2200" i="1">
                <a:solidFill>
                  <a:srgbClr val="FF9900"/>
                </a:solidFill>
              </a:rPr>
              <a:t>sampled</a:t>
            </a:r>
            <a:r>
              <a:rPr lang="en" sz="2200"/>
              <a:t> Americans who would be bothered a great deal by the northern ice cap completely melting.</a:t>
            </a:r>
            <a:endParaRPr sz="2200"/>
          </a:p>
          <a:p>
            <a:pPr indent="457200">
              <a:lnSpc>
                <a:spcPct val="115000"/>
              </a:lnSpc>
              <a:spcBef>
                <a:spcPts val="0"/>
              </a:spcBef>
              <a:buNone/>
            </a:pPr>
            <a:r>
              <a:rPr lang="en" sz="2200"/>
              <a:t>                             </a:t>
            </a:r>
            <a:r>
              <a:rPr lang="en" sz="2200" i="1"/>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a:p>
            <a:pPr marL="0" indent="0">
              <a:lnSpc>
                <a:spcPct val="115000"/>
              </a:lnSpc>
              <a:spcBef>
                <a:spcPts val="0"/>
              </a:spcBef>
              <a:buNone/>
            </a:pP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000">
              <a:solidFill>
                <a:schemeClr val="accent1"/>
              </a:solidFill>
            </a:endParaRPr>
          </a:p>
        </p:txBody>
      </p:sp>
      <p:sp>
        <p:nvSpPr>
          <p:cNvPr id="84" name="Google Shape;84;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marL="0" indent="0">
              <a:lnSpc>
                <a:spcPct val="115000"/>
              </a:lnSpc>
              <a:spcBef>
                <a:spcPts val="1000"/>
              </a:spcBef>
              <a:spcAft>
                <a:spcPts val="1000"/>
              </a:spcAft>
              <a:buSzPts val="1100"/>
              <a:buNone/>
            </a:pPr>
            <a:endParaRPr sz="2000">
              <a:solidFill>
                <a:schemeClr val="accent1"/>
              </a:solidFill>
            </a:endParaRPr>
          </a:p>
        </p:txBody>
      </p:sp>
      <p:sp>
        <p:nvSpPr>
          <p:cNvPr id="90" name="Google Shape;90;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The details are the same as before…</a:t>
            </a:r>
            <a:endParaRPr sz="2200"/>
          </a:p>
          <a:p>
            <a:pPr indent="-368300">
              <a:lnSpc>
                <a:spcPct val="115000"/>
              </a:lnSpc>
              <a:spcBef>
                <a:spcPts val="0"/>
              </a:spcBef>
              <a:buSzPts val="2200"/>
            </a:pPr>
            <a:r>
              <a:rPr lang="en" sz="2200"/>
              <a:t>CI: </a:t>
            </a:r>
            <a:r>
              <a:rPr lang="en" sz="2200" i="1">
                <a:solidFill>
                  <a:srgbClr val="FF9900"/>
                </a:solidFill>
              </a:rPr>
              <a:t>point estimate ± margin of error</a:t>
            </a:r>
            <a:endParaRPr sz="2200" i="1">
              <a:solidFill>
                <a:srgbClr val="FF9900"/>
              </a:solidFill>
            </a:endParaRPr>
          </a:p>
          <a:p>
            <a:pPr indent="-368300">
              <a:lnSpc>
                <a:spcPct val="115000"/>
              </a:lnSpc>
              <a:spcBef>
                <a:spcPts val="0"/>
              </a:spcBef>
              <a:buSzPts val="2200"/>
            </a:pPr>
            <a:r>
              <a:rPr lang="en" sz="2200"/>
              <a:t>HT: Use </a:t>
            </a:r>
            <a:r>
              <a:rPr lang="en" sz="2200" i="1">
                <a:solidFill>
                  <a:srgbClr val="FF9900"/>
                </a:solidFill>
              </a:rPr>
              <a:t>Z = (point estimate - null value) / SE</a:t>
            </a:r>
            <a:r>
              <a:rPr lang="en" sz="2200"/>
              <a:t> to find appropriate p-value.</a:t>
            </a:r>
            <a:endParaRPr sz="2200"/>
          </a:p>
          <a:p>
            <a:pPr marL="0" indent="0">
              <a:lnSpc>
                <a:spcPct val="115000"/>
              </a:lnSpc>
              <a:spcBef>
                <a:spcPts val="1000"/>
              </a:spcBef>
              <a:spcAft>
                <a:spcPts val="1000"/>
              </a:spcAft>
              <a:buSzPts val="1100"/>
              <a:buNone/>
            </a:pPr>
            <a:endParaRPr sz="2000">
              <a:solidFill>
                <a:schemeClr val="accent1"/>
              </a:solidFill>
            </a:endParaRPr>
          </a:p>
        </p:txBody>
      </p:sp>
      <p:sp>
        <p:nvSpPr>
          <p:cNvPr id="96" name="Google Shape;96;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for comparing proportions</a:t>
            </a:r>
            <a:endParaRPr baseline="30000">
              <a:solidFill>
                <a:schemeClr val="accent1"/>
              </a:solidFil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91</TotalTime>
  <Words>2864</Words>
  <Application>Microsoft Macintosh PowerPoint</Application>
  <PresentationFormat>Widescreen</PresentationFormat>
  <Paragraphs>231</Paragraphs>
  <Slides>50</Slides>
  <Notes>48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Calibri</vt:lpstr>
      <vt:lpstr>Cambria Math</vt:lpstr>
      <vt:lpstr>Corbel</vt:lpstr>
      <vt:lpstr>Wingdings 2</vt:lpstr>
      <vt:lpstr>Frame</vt:lpstr>
      <vt:lpstr>Custom</vt:lpstr>
      <vt:lpstr>Inference for a Difference of Two Proportions</vt:lpstr>
      <vt:lpstr>Inference for Proportions </vt:lpstr>
      <vt:lpstr>Melting ice cap</vt:lpstr>
      <vt:lpstr>Results from the GSS</vt:lpstr>
      <vt:lpstr>Parameter and point estimate</vt:lpstr>
      <vt:lpstr>Parameter and point estimate</vt:lpstr>
      <vt:lpstr>Inference for comparing proportions</vt:lpstr>
      <vt:lpstr>Inference for comparing proportions</vt:lpstr>
      <vt:lpstr>Inference for comparing proportions</vt:lpstr>
      <vt:lpstr>Inference for comparing proportions</vt:lpstr>
      <vt:lpstr>Inference for comparing proportions</vt:lpstr>
      <vt:lpstr>Conditions for CI for difference of proportions</vt:lpstr>
      <vt:lpstr>Conditions for CI for difference of proportions</vt:lpstr>
      <vt:lpstr>Conditions for CI for difference of proportions</vt:lpstr>
      <vt:lpstr>Conditions for CI for difference of proportions</vt:lpstr>
      <vt:lpstr>Conditions for CI for difference of proportions</vt:lpstr>
      <vt:lpstr>Practice: CI</vt:lpstr>
      <vt:lpstr>Practice: CI</vt:lpstr>
      <vt:lpstr>Practice: CI</vt:lpstr>
      <vt:lpstr>Practice: CI</vt:lpstr>
      <vt:lpstr>Practice: CI</vt:lpstr>
      <vt:lpstr>Practice: CI</vt:lpstr>
      <vt:lpstr>Practice: CI</vt:lpstr>
      <vt:lpstr>Practice: Hypothesis Testing </vt:lpstr>
      <vt:lpstr>Practice: Hypothesis Testing </vt:lpstr>
      <vt:lpstr>Flashback to working with one proportion</vt:lpstr>
      <vt:lpstr>Flashback to working with one proportion</vt:lpstr>
      <vt:lpstr>Pooled estimate of a proportion</vt:lpstr>
      <vt:lpstr>Pooled estimate of a proportion</vt:lpstr>
      <vt:lpstr>Pooled estimate of a proportion</vt:lpstr>
      <vt:lpstr>Practice</vt:lpstr>
      <vt:lpstr>Practice</vt:lpstr>
      <vt:lpstr>Practice: Hypothesis Testing </vt:lpstr>
      <vt:lpstr>Practice: Hypothesis Testing </vt:lpstr>
      <vt:lpstr>Practice: Hypothesis Testing </vt:lpstr>
      <vt:lpstr>Practice: Hypothesis Testing </vt:lpstr>
      <vt:lpstr>Practice: Hypothesis Testing </vt:lpstr>
      <vt:lpstr>Practice: Hypothesis Testing </vt:lpstr>
      <vt:lpstr>Practice: Hypothesis Testing </vt:lpstr>
      <vt:lpstr>Practice: Hypothesis Testing </vt:lpstr>
      <vt:lpstr>Practice</vt:lpstr>
      <vt:lpstr>Practice</vt:lpstr>
      <vt:lpstr>Practice</vt:lpstr>
      <vt:lpstr>Recap - comparing two proportions</vt:lpstr>
      <vt:lpstr>Recap - comparing two proportions</vt:lpstr>
      <vt:lpstr>Recap - comparing two proportions</vt:lpstr>
      <vt:lpstr>Recap - comparing two proportions</vt:lpstr>
      <vt:lpstr>Reference - standard error calculations</vt:lpstr>
      <vt:lpstr>Reference - standard error calculations</vt:lpstr>
      <vt:lpstr>Reference - standard error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4</cp:revision>
  <dcterms:created xsi:type="dcterms:W3CDTF">2023-07-27T13:51:22Z</dcterms:created>
  <dcterms:modified xsi:type="dcterms:W3CDTF">2023-11-13T20:53:08Z</dcterms:modified>
</cp:coreProperties>
</file>