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4"/>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310" r:id="rId16"/>
    <p:sldId id="311" r:id="rId17"/>
    <p:sldId id="270" r:id="rId18"/>
    <p:sldId id="336" r:id="rId19"/>
    <p:sldId id="312" r:id="rId20"/>
    <p:sldId id="271" r:id="rId21"/>
    <p:sldId id="337" r:id="rId22"/>
    <p:sldId id="313" r:id="rId23"/>
    <p:sldId id="272" r:id="rId24"/>
    <p:sldId id="273" r:id="rId25"/>
    <p:sldId id="274" r:id="rId26"/>
    <p:sldId id="275" r:id="rId27"/>
    <p:sldId id="276" r:id="rId28"/>
    <p:sldId id="277" r:id="rId29"/>
    <p:sldId id="278" r:id="rId30"/>
    <p:sldId id="279" r:id="rId31"/>
    <p:sldId id="280" r:id="rId32"/>
    <p:sldId id="281" r:id="rId33"/>
    <p:sldId id="338" r:id="rId34"/>
    <p:sldId id="284" r:id="rId35"/>
    <p:sldId id="285" r:id="rId36"/>
    <p:sldId id="286" r:id="rId37"/>
    <p:sldId id="291" r:id="rId38"/>
    <p:sldId id="292"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9" r:id="rId70"/>
    <p:sldId id="340" r:id="rId71"/>
    <p:sldId id="341" r:id="rId72"/>
    <p:sldId id="34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b2e35842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b2e35842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b2e35842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b2e35842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b2e35842_0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b2e35842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5b2e35842_0_1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5b2e35842_0_1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5b2e35842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5b2e35842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b2e35842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b2e35842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b2e35842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b2e35842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73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b2e35842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b2e35842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b2e35842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b2e35842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b2e35842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b2e35842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52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5b2e35842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15b2e35842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5b2e35842_0_1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5b2e35842_0_1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b2e35842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b2e35842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b2e35842_0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b2e35842_0_1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1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b2e35842_0_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b2e35842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b2e35842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b2e35842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2e35842_0_1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b2e35842_0_1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2e35842_0_1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2e35842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b2e35842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b2e35842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b2e35842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b2e35842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15b2e35842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15b2e35842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b2e35842_0_1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b2e35842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b2e35842_0_1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b2e35842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558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b2e35842_0_1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b2e35842_0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b2e35842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b2e35842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b2e35842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b2e35842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b2e35842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b2e35842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2e35842_0_1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2e35842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b2e35842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b2e35842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b2e35842_0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b2e35842_0_1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b2e35842_0_1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b2e35842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b2e35842_0_1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b2e35842_0_1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b2e35842_0_1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b2e35842_0_1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b2e35842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b2e35842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b2e35842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b2e35842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b2e35842_0_1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b2e35842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5b2e35842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5b2e35842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5b2e35842_0_1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5b2e35842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b2e35842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b2e35842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b2e35842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b2e35842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b2e35842_0_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b2e35842_0_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5b2e35842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5b2e35842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b2e35842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b2e35842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b2e35842_0_1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b2e35842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b2e35842_0_1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b2e35842_0_1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b2e35842_0_1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b2e35842_0_1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5b2e35842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5b2e35842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5b2e35842_0_1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5b2e35842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5b2e35842_0_1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5b2e35842_0_1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5b2e35842_0_1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5b2e35842_0_1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b2e35842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b2e35842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b2e35842_0_1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b2e35842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b2e35842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b2e35842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b2e35842_0_1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5b2e35842_0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5b2e35842_0_1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5b2e35842_0_1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5b2e35842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5b2e35842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5b2e35842_0_1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5b2e35842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5b2e35842_0_1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5b2e35842_0_1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b2e35842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b2e35842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5b2e35842_0_1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5b2e35842_0_1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7613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4556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72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b2e35842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b2e35842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49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b2e35842_0_1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b2e35842_0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b2e35842_0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b2e35842_0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265874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40591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70474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46099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97372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151894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10/31/23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10/31/23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87005951"/>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39.png"/></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Comparing Many Means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Research question</a:t>
            </a:r>
            <a:endParaRPr sz="3000" b="1" kern="0" dirty="0">
              <a:solidFill>
                <a:schemeClr val="accent1"/>
              </a:solidFill>
              <a:latin typeface="Arial"/>
              <a:cs typeface="Arial"/>
              <a:sym typeface="Arial"/>
            </a:endParaRPr>
          </a:p>
        </p:txBody>
      </p:sp>
      <p:sp>
        <p:nvSpPr>
          <p:cNvPr id="91" name="Google Shape;91;p18"/>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mean aldrin concentrations among the three levels? </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 compare means of 2 groups we use a </a:t>
            </a:r>
            <a:r>
              <a:rPr lang="en" sz="2200" i="1" kern="0" dirty="0">
                <a:solidFill>
                  <a:srgbClr val="000000"/>
                </a:solidFill>
                <a:latin typeface="Arial"/>
                <a:cs typeface="Arial"/>
                <a:sym typeface="Arial"/>
              </a:rPr>
              <a:t>Z</a:t>
            </a:r>
            <a:r>
              <a:rPr lang="en" sz="2200" kern="0" dirty="0">
                <a:solidFill>
                  <a:srgbClr val="000000"/>
                </a:solidFill>
                <a:latin typeface="Arial"/>
                <a:cs typeface="Arial"/>
                <a:sym typeface="Arial"/>
              </a:rPr>
              <a:t> or a </a:t>
            </a:r>
            <a:r>
              <a:rPr lang="en" sz="2200" i="1" kern="0" dirty="0">
                <a:solidFill>
                  <a:srgbClr val="000000"/>
                </a:solidFill>
                <a:latin typeface="Arial"/>
                <a:cs typeface="Arial"/>
                <a:sym typeface="Arial"/>
              </a:rPr>
              <a:t>T</a:t>
            </a:r>
            <a:r>
              <a:rPr lang="en" sz="2200" kern="0" dirty="0">
                <a:solidFill>
                  <a:srgbClr val="000000"/>
                </a:solidFill>
                <a:latin typeface="Arial"/>
                <a:cs typeface="Arial"/>
                <a:sym typeface="Arial"/>
              </a:rPr>
              <a:t> statistic</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 compare means of 3+ groups we use a new test called </a:t>
            </a:r>
            <a:r>
              <a:rPr lang="en" sz="2200" i="1" kern="0" dirty="0">
                <a:solidFill>
                  <a:schemeClr val="accent1"/>
                </a:solidFill>
                <a:latin typeface="Arial"/>
                <a:cs typeface="Arial"/>
                <a:sym typeface="Arial"/>
              </a:rPr>
              <a:t>ANOVA</a:t>
            </a:r>
            <a:r>
              <a:rPr lang="en" sz="2200" kern="0" dirty="0">
                <a:solidFill>
                  <a:srgbClr val="000000"/>
                </a:solidFill>
                <a:latin typeface="Arial"/>
                <a:cs typeface="Arial"/>
                <a:sym typeface="Arial"/>
              </a:rPr>
              <a:t> and a new statistic called </a:t>
            </a:r>
            <a:r>
              <a:rPr lang="en" sz="2200" i="1" kern="0" dirty="0">
                <a:solidFill>
                  <a:schemeClr val="accent1"/>
                </a:solidFill>
                <a:latin typeface="Arial"/>
                <a:cs typeface="Arial"/>
                <a:sym typeface="Arial"/>
              </a:rPr>
              <a:t>F</a:t>
            </a:r>
            <a:endParaRPr sz="2200" i="1"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ANOVA</a:t>
            </a:r>
            <a:endParaRPr sz="3000" b="1" kern="0" dirty="0">
              <a:solidFill>
                <a:schemeClr val="accent1"/>
              </a:solidFill>
              <a:latin typeface="Arial"/>
              <a:cs typeface="Arial"/>
              <a:sym typeface="Arial"/>
            </a:endParaRPr>
          </a:p>
        </p:txBody>
      </p:sp>
      <p:sp>
        <p:nvSpPr>
          <p:cNvPr id="97" name="Google Shape;97;p19"/>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ANOVA is used to assess whether the mean of the outcome variable is different for different levels of a categorical variable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i="1"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chemeClr val="accent1"/>
                </a:solidFill>
                <a:latin typeface="Arial"/>
                <a:cs typeface="Arial"/>
                <a:sym typeface="Arial"/>
              </a:rPr>
            </a:br>
            <a:r>
              <a:rPr lang="en" sz="3000" b="1" kern="0">
                <a:solidFill>
                  <a:schemeClr val="accent1"/>
                </a:solidFill>
                <a:latin typeface="Arial"/>
                <a:cs typeface="Arial"/>
                <a:sym typeface="Arial"/>
              </a:rPr>
              <a:t>ANOVA</a:t>
            </a:r>
            <a:endParaRPr sz="3000" b="1" kern="0">
              <a:solidFill>
                <a:schemeClr val="accent1"/>
              </a:solidFill>
              <a:latin typeface="Arial"/>
              <a:cs typeface="Arial"/>
              <a:sym typeface="Arial"/>
            </a:endParaRPr>
          </a:p>
        </p:txBody>
      </p:sp>
      <p:sp>
        <p:nvSpPr>
          <p:cNvPr id="103" name="Google Shape;103;p20"/>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ANOVA is used to assess whether the mean of the outcome variable is different for different levels of a categorical variable</a:t>
            </a: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a:t>
            </a:r>
            <a:r>
              <a:rPr lang="en" sz="2200" i="1" kern="0" dirty="0">
                <a:solidFill>
                  <a:schemeClr val="accent1"/>
                </a:solidFill>
                <a:latin typeface="Arial"/>
                <a:cs typeface="Arial"/>
                <a:sym typeface="Arial"/>
              </a:rPr>
              <a:t>H</a:t>
            </a:r>
            <a:r>
              <a:rPr lang="en" sz="2200" i="1" kern="0" baseline="-25000" dirty="0">
                <a:solidFill>
                  <a:schemeClr val="accent1"/>
                </a:solidFill>
                <a:latin typeface="Arial"/>
                <a:cs typeface="Arial"/>
                <a:sym typeface="Arial"/>
              </a:rPr>
              <a:t>0</a:t>
            </a:r>
            <a:r>
              <a:rPr lang="en" sz="2200" i="1" kern="0" baseline="-25000" dirty="0">
                <a:solidFill>
                  <a:srgbClr val="3A81BA"/>
                </a:solidFill>
                <a:latin typeface="Arial"/>
                <a:cs typeface="Arial"/>
                <a:sym typeface="Arial"/>
              </a:rPr>
              <a:t> </a:t>
            </a:r>
            <a:r>
              <a:rPr lang="en" sz="2200" kern="0" dirty="0">
                <a:solidFill>
                  <a:srgbClr val="000000"/>
                </a:solidFill>
                <a:latin typeface="Arial"/>
                <a:cs typeface="Arial"/>
                <a:sym typeface="Arial"/>
              </a:rPr>
              <a:t>: The mean outcome is the same across all categories,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kern="0" dirty="0">
                <a:solidFill>
                  <a:srgbClr val="000000"/>
                </a:solidFill>
                <a:latin typeface="Arial"/>
                <a:cs typeface="Arial"/>
                <a:sym typeface="Arial"/>
              </a:rPr>
              <a:t>𝜇</a:t>
            </a:r>
            <a:r>
              <a:rPr lang="en" sz="2200" kern="0" baseline="-25000" dirty="0">
                <a:solidFill>
                  <a:srgbClr val="000000"/>
                </a:solidFill>
                <a:latin typeface="Arial"/>
                <a:cs typeface="Arial"/>
                <a:sym typeface="Arial"/>
              </a:rPr>
              <a:t>1</a:t>
            </a:r>
            <a:r>
              <a:rPr lang="en" sz="2200" kern="0" dirty="0">
                <a:solidFill>
                  <a:srgbClr val="000000"/>
                </a:solidFill>
                <a:latin typeface="Arial"/>
                <a:cs typeface="Arial"/>
                <a:sym typeface="Arial"/>
              </a:rPr>
              <a:t> = 𝜇</a:t>
            </a:r>
            <a:r>
              <a:rPr lang="en" sz="2200" kern="0" baseline="-25000" dirty="0">
                <a:solidFill>
                  <a:srgbClr val="000000"/>
                </a:solidFill>
                <a:latin typeface="Arial"/>
                <a:cs typeface="Arial"/>
                <a:sym typeface="Arial"/>
              </a:rPr>
              <a:t>2</a:t>
            </a:r>
            <a:r>
              <a:rPr lang="en" sz="2200" kern="0" dirty="0">
                <a:solidFill>
                  <a:srgbClr val="000000"/>
                </a:solidFill>
                <a:latin typeface="Arial"/>
                <a:cs typeface="Arial"/>
                <a:sym typeface="Arial"/>
              </a:rPr>
              <a:t> = … = 𝜇</a:t>
            </a:r>
            <a:r>
              <a:rPr lang="en" sz="2200" kern="0" baseline="-25000" dirty="0">
                <a:solidFill>
                  <a:srgbClr val="000000"/>
                </a:solidFill>
                <a:latin typeface="Arial"/>
                <a:cs typeface="Arial"/>
                <a:sym typeface="Arial"/>
              </a:rPr>
              <a:t>k</a:t>
            </a:r>
            <a:r>
              <a:rPr lang="en" sz="2200" kern="0" dirty="0">
                <a:solidFill>
                  <a:srgbClr val="000000"/>
                </a:solidFill>
                <a:latin typeface="Arial"/>
                <a:cs typeface="Arial"/>
                <a:sym typeface="Arial"/>
              </a:rPr>
              <a:t>,</a:t>
            </a: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marL="457200" defTabSz="914400">
              <a:lnSpc>
                <a:spcPct val="115000"/>
              </a:lnSpc>
              <a:buClr>
                <a:srgbClr val="000000"/>
              </a:buClr>
            </a:pPr>
            <a:r>
              <a:rPr lang="en" sz="2200" kern="0" dirty="0">
                <a:solidFill>
                  <a:srgbClr val="000000"/>
                </a:solidFill>
                <a:latin typeface="Arial"/>
                <a:cs typeface="Arial"/>
                <a:sym typeface="Arial"/>
              </a:rPr>
              <a:t>where  𝜇</a:t>
            </a:r>
            <a:r>
              <a:rPr lang="en" sz="2200" kern="0" baseline="-25000" dirty="0" err="1">
                <a:solidFill>
                  <a:srgbClr val="000000"/>
                </a:solidFill>
                <a:latin typeface="Arial"/>
                <a:cs typeface="Arial"/>
                <a:sym typeface="Arial"/>
              </a:rPr>
              <a:t>i</a:t>
            </a:r>
            <a:r>
              <a:rPr lang="en" sz="2200" kern="0" dirty="0">
                <a:solidFill>
                  <a:srgbClr val="000000"/>
                </a:solidFill>
                <a:latin typeface="Arial"/>
                <a:cs typeface="Arial"/>
                <a:sym typeface="Arial"/>
              </a:rPr>
              <a:t> represents the mean of the outcome for observations      in category </a:t>
            </a:r>
            <a:r>
              <a:rPr lang="en" sz="2200" i="1" kern="0" dirty="0" err="1">
                <a:solidFill>
                  <a:srgbClr val="000000"/>
                </a:solidFill>
                <a:latin typeface="Arial"/>
                <a:cs typeface="Arial"/>
                <a:sym typeface="Arial"/>
              </a:rPr>
              <a:t>i</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3A81BA"/>
                </a:solidFill>
                <a:latin typeface="Arial"/>
                <a:cs typeface="Arial"/>
                <a:sym typeface="Arial"/>
              </a:rPr>
              <a:t>	</a:t>
            </a:r>
            <a:r>
              <a:rPr lang="en" sz="2200" i="1" kern="0" dirty="0">
                <a:solidFill>
                  <a:schemeClr val="accent1"/>
                </a:solidFill>
                <a:latin typeface="Arial"/>
                <a:cs typeface="Arial"/>
                <a:sym typeface="Arial"/>
              </a:rPr>
              <a:t>H</a:t>
            </a:r>
            <a:r>
              <a:rPr lang="en" sz="2200" i="1" kern="0" baseline="-25000" dirty="0">
                <a:solidFill>
                  <a:schemeClr val="accent1"/>
                </a:solidFill>
                <a:latin typeface="Arial"/>
                <a:cs typeface="Arial"/>
                <a:sym typeface="Arial"/>
              </a:rPr>
              <a:t>A</a:t>
            </a:r>
            <a:r>
              <a:rPr lang="en" sz="2200" i="1" kern="0" baseline="-25000" dirty="0">
                <a:solidFill>
                  <a:srgbClr val="3A81BA"/>
                </a:solidFill>
                <a:latin typeface="Arial"/>
                <a:cs typeface="Arial"/>
                <a:sym typeface="Arial"/>
              </a:rPr>
              <a:t> </a:t>
            </a:r>
            <a:r>
              <a:rPr lang="en" sz="2200" kern="0" dirty="0">
                <a:solidFill>
                  <a:srgbClr val="000000"/>
                </a:solidFill>
                <a:latin typeface="Arial"/>
                <a:cs typeface="Arial"/>
                <a:sym typeface="Arial"/>
              </a:rPr>
              <a:t>: At least one mean is different than others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Conditions</a:t>
            </a:r>
            <a:endParaRPr sz="3000" b="1" kern="0" dirty="0">
              <a:solidFill>
                <a:schemeClr val="accent1"/>
              </a:solidFill>
              <a:latin typeface="Arial"/>
              <a:cs typeface="Arial"/>
              <a:sym typeface="Arial"/>
            </a:endParaRPr>
          </a:p>
        </p:txBody>
      </p:sp>
      <p:sp>
        <p:nvSpPr>
          <p:cNvPr id="109" name="Google Shape;109;p21"/>
          <p:cNvSpPr txBox="1"/>
          <p:nvPr/>
        </p:nvSpPr>
        <p:spPr>
          <a:xfrm flipH="1">
            <a:off x="1981250" y="881625"/>
            <a:ext cx="8545500" cy="50901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The observations should be independent within and between groups </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If the data are a simple random sample from less than 10% of the population, this condition is satisfied</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Carefully consider whether the data may be independent (e.g. no pairing)</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Always important, but sometimes difficult to check</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a:pPr>
            <a:r>
              <a:rPr lang="en" sz="3600" b="1" kern="0" dirty="0">
                <a:solidFill>
                  <a:schemeClr val="accent1"/>
                </a:solidFill>
                <a:latin typeface="Arial"/>
                <a:cs typeface="Arial"/>
                <a:sym typeface="Arial"/>
              </a:rPr>
              <a:t>independence</a:t>
            </a:r>
            <a:endParaRPr sz="3600" b="1" kern="0" dirty="0">
              <a:solidFill>
                <a:schemeClr val="accent1"/>
              </a:solidFill>
              <a:latin typeface="Arial"/>
              <a:cs typeface="Arial"/>
              <a:sym typeface="Arial"/>
            </a:endParaRPr>
          </a:p>
        </p:txBody>
      </p:sp>
      <p:sp>
        <p:nvSpPr>
          <p:cNvPr id="417" name="Google Shape;417;p62"/>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Does this condition appear to be satisfied?</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a:pPr>
            <a:r>
              <a:rPr lang="en" sz="3600" b="1" kern="0" dirty="0">
                <a:solidFill>
                  <a:schemeClr val="accent1"/>
                </a:solidFill>
                <a:latin typeface="Arial"/>
                <a:cs typeface="Arial"/>
                <a:sym typeface="Arial"/>
              </a:rPr>
              <a:t>independence</a:t>
            </a:r>
            <a:endParaRPr sz="3600" b="1" kern="0" dirty="0">
              <a:solidFill>
                <a:schemeClr val="accent1"/>
              </a:solidFill>
              <a:latin typeface="Arial"/>
              <a:cs typeface="Arial"/>
              <a:sym typeface="Arial"/>
            </a:endParaRPr>
          </a:p>
        </p:txBody>
      </p:sp>
      <p:sp>
        <p:nvSpPr>
          <p:cNvPr id="423" name="Google Shape;423;p63"/>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Does this condition appear to be satisfied?</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In this study the we have no reason to believe that the aldrin concentration won’t be independent of each other</a:t>
            </a:r>
            <a:endParaRPr sz="2200" i="1"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Conditions</a:t>
            </a:r>
            <a:endParaRPr sz="3000" b="1" kern="0" dirty="0">
              <a:solidFill>
                <a:schemeClr val="accent1"/>
              </a:solidFill>
              <a:latin typeface="Arial"/>
              <a:cs typeface="Arial"/>
              <a:sym typeface="Arial"/>
            </a:endParaRPr>
          </a:p>
        </p:txBody>
      </p:sp>
      <p:sp>
        <p:nvSpPr>
          <p:cNvPr id="115" name="Google Shape;115;p22"/>
          <p:cNvSpPr txBox="1"/>
          <p:nvPr/>
        </p:nvSpPr>
        <p:spPr>
          <a:xfrm flipH="1">
            <a:off x="1981250" y="881625"/>
            <a:ext cx="8545500" cy="5682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The observations should be independent within and between groups </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If the data are a simple random sample from less than 10% of the population, this condition is satisfied</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Carefully consider whether the data may be independent (e.g. no pairing)</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Always important, but sometimes difficult to check</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dirty="0">
                <a:solidFill>
                  <a:srgbClr val="000000"/>
                </a:solidFill>
                <a:latin typeface="Arial"/>
                <a:cs typeface="Arial"/>
                <a:sym typeface="Arial"/>
              </a:rPr>
              <a:t>The observations within each group should be nearly normal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are small</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do we check for normality?</a:t>
            </a:r>
            <a:endParaRPr sz="20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Conditions</a:t>
            </a:r>
            <a:endParaRPr sz="3000" b="1" kern="0" dirty="0">
              <a:solidFill>
                <a:schemeClr val="accent1"/>
              </a:solidFill>
              <a:latin typeface="Arial"/>
              <a:cs typeface="Arial"/>
              <a:sym typeface="Arial"/>
            </a:endParaRPr>
          </a:p>
        </p:txBody>
      </p:sp>
      <p:sp>
        <p:nvSpPr>
          <p:cNvPr id="115" name="Google Shape;115;p22"/>
          <p:cNvSpPr txBox="1"/>
          <p:nvPr/>
        </p:nvSpPr>
        <p:spPr>
          <a:xfrm flipH="1">
            <a:off x="1981250" y="881625"/>
            <a:ext cx="8545500" cy="5682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The observations should be independent within and between groups </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If the data are a simple random sample from less than 10% of the population, this condition is satisfied</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Carefully consider whether the data may be independent (e.g. no pairing)</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Always important, but sometimes difficult to check</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dirty="0">
                <a:solidFill>
                  <a:srgbClr val="000000"/>
                </a:solidFill>
                <a:latin typeface="Arial"/>
                <a:cs typeface="Arial"/>
                <a:sym typeface="Arial"/>
              </a:rPr>
              <a:t>The observations within each group should be nearly normal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are small</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do we check for normality? </a:t>
            </a:r>
            <a:r>
              <a:rPr lang="en" sz="2000" kern="0" dirty="0">
                <a:solidFill>
                  <a:srgbClr val="FFC000"/>
                </a:solidFill>
                <a:latin typeface="Arial"/>
                <a:cs typeface="Arial"/>
                <a:sym typeface="Arial"/>
              </a:rPr>
              <a:t>– Look at distributions, consider data</a:t>
            </a:r>
            <a:endParaRPr sz="2000" kern="0" dirty="0">
              <a:solidFill>
                <a:srgbClr val="FFC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86821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startAt="2"/>
            </a:pPr>
            <a:r>
              <a:rPr lang="en" sz="3600" b="1" kern="0" dirty="0">
                <a:solidFill>
                  <a:schemeClr val="accent1"/>
                </a:solidFill>
                <a:latin typeface="Arial"/>
                <a:cs typeface="Arial"/>
                <a:sym typeface="Arial"/>
              </a:rPr>
              <a:t>approximately normal</a:t>
            </a:r>
            <a:endParaRPr sz="3600" b="1" kern="0" dirty="0">
              <a:solidFill>
                <a:schemeClr val="accent1"/>
              </a:solidFill>
              <a:latin typeface="Arial"/>
              <a:cs typeface="Arial"/>
              <a:sym typeface="Arial"/>
            </a:endParaRPr>
          </a:p>
        </p:txBody>
      </p:sp>
      <p:sp>
        <p:nvSpPr>
          <p:cNvPr id="429" name="Google Shape;429;p64"/>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Does this condition appear to be satisfied?</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chemeClr val="accent1"/>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430" name="Google Shape;430;p64"/>
          <p:cNvPicPr preferRelativeResize="0"/>
          <p:nvPr/>
        </p:nvPicPr>
        <p:blipFill>
          <a:blip r:embed="rId3">
            <a:alphaModFix/>
          </a:blip>
          <a:stretch>
            <a:fillRect/>
          </a:stretch>
        </p:blipFill>
        <p:spPr>
          <a:xfrm>
            <a:off x="2046338" y="1945825"/>
            <a:ext cx="8099326" cy="428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kern="0" dirty="0">
                <a:solidFill>
                  <a:schemeClr val="accent1"/>
                </a:solidFill>
                <a:latin typeface="Arial"/>
                <a:cs typeface="Arial"/>
                <a:sym typeface="Arial"/>
              </a:rPr>
              <a:t>Conditions</a:t>
            </a:r>
            <a:endParaRPr sz="3000" b="1" kern="0" dirty="0">
              <a:solidFill>
                <a:schemeClr val="accent1"/>
              </a:solidFill>
              <a:latin typeface="Arial"/>
              <a:cs typeface="Arial"/>
              <a:sym typeface="Arial"/>
            </a:endParaRPr>
          </a:p>
        </p:txBody>
      </p:sp>
      <p:sp>
        <p:nvSpPr>
          <p:cNvPr id="121" name="Google Shape;121;p23"/>
          <p:cNvSpPr txBox="1"/>
          <p:nvPr/>
        </p:nvSpPr>
        <p:spPr>
          <a:xfrm flipH="1">
            <a:off x="1981250" y="881625"/>
            <a:ext cx="8545500" cy="5976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The observations should be independent within and between groups </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If the data are a simple random sample from less than 10% of the population, this condition is satisfied</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Carefully consider whether the data may be independent (e.g. no pairing)</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Always important, but sometimes difficult to check</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dirty="0">
                <a:solidFill>
                  <a:srgbClr val="000000"/>
                </a:solidFill>
                <a:latin typeface="Arial"/>
                <a:cs typeface="Arial"/>
                <a:sym typeface="Arial"/>
              </a:rPr>
              <a:t>The observations within each group should be nearly normal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are small</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do we check for normality? </a:t>
            </a:r>
            <a:r>
              <a:rPr lang="en-US" sz="2000" kern="0" dirty="0">
                <a:solidFill>
                  <a:srgbClr val="FFC000"/>
                </a:solidFill>
                <a:latin typeface="Arial"/>
                <a:cs typeface="Arial"/>
                <a:sym typeface="Arial"/>
              </a:rPr>
              <a:t>– Look at distributions, consider data</a:t>
            </a:r>
            <a:endParaRPr sz="2000" kern="0" dirty="0">
              <a:solidFill>
                <a:srgbClr val="FFC000"/>
              </a:solidFill>
              <a:latin typeface="Arial"/>
              <a:cs typeface="Arial"/>
              <a:sym typeface="Arial"/>
            </a:endParaRPr>
          </a:p>
          <a:p>
            <a:pPr defTabSz="914400">
              <a:lnSpc>
                <a:spcPct val="115000"/>
              </a:lnSpc>
              <a:buClr>
                <a:srgbClr val="000000"/>
              </a:buClr>
            </a:pPr>
            <a:endParaRPr sz="2000" kern="0" dirty="0">
              <a:solidFill>
                <a:srgbClr val="3A81BA"/>
              </a:solidFill>
              <a:latin typeface="Arial"/>
              <a:cs typeface="Arial"/>
              <a:sym typeface="Arial"/>
            </a:endParaRPr>
          </a:p>
          <a:p>
            <a:pPr marL="457200" indent="-355600" defTabSz="914400">
              <a:lnSpc>
                <a:spcPct val="115000"/>
              </a:lnSpc>
              <a:buClr>
                <a:srgbClr val="000000"/>
              </a:buClr>
              <a:buSzPts val="2000"/>
              <a:buFont typeface="Arial"/>
              <a:buAutoNum type="arabicPeriod" startAt="3"/>
            </a:pPr>
            <a:r>
              <a:rPr lang="en" sz="2000" kern="0" dirty="0">
                <a:solidFill>
                  <a:srgbClr val="000000"/>
                </a:solidFill>
                <a:latin typeface="Arial"/>
                <a:cs typeface="Arial"/>
                <a:sym typeface="Arial"/>
              </a:rPr>
              <a:t>The variability across the groups should be about equal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differ between groups</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can we check this condition?</a:t>
            </a:r>
            <a:endParaRPr sz="2000" kern="0" dirty="0">
              <a:solidFill>
                <a:schemeClr val="accent1"/>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41" name="Google Shape;41;p10"/>
          <p:cNvSpPr txBox="1"/>
          <p:nvPr/>
        </p:nvSpPr>
        <p:spPr>
          <a:xfrm flipH="1">
            <a:off x="1946650" y="2986900"/>
            <a:ext cx="8545500" cy="18768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kern="0" dirty="0">
                <a:solidFill>
                  <a:schemeClr val="accent1"/>
                </a:solidFill>
                <a:latin typeface="Arial"/>
                <a:cs typeface="Arial"/>
                <a:sym typeface="Arial"/>
              </a:rPr>
              <a:t>Conditions</a:t>
            </a:r>
            <a:endParaRPr sz="3000" b="1" kern="0" dirty="0">
              <a:solidFill>
                <a:schemeClr val="accent1"/>
              </a:solidFill>
              <a:latin typeface="Arial"/>
              <a:cs typeface="Arial"/>
              <a:sym typeface="Arial"/>
            </a:endParaRPr>
          </a:p>
        </p:txBody>
      </p:sp>
      <p:sp>
        <p:nvSpPr>
          <p:cNvPr id="121" name="Google Shape;121;p23"/>
          <p:cNvSpPr txBox="1"/>
          <p:nvPr/>
        </p:nvSpPr>
        <p:spPr>
          <a:xfrm flipH="1">
            <a:off x="1981250" y="881625"/>
            <a:ext cx="8545500" cy="5976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The observations should be independent within and between groups </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If the data are a simple random sample from less than 10% of the population, this condition is satisfied</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Carefully consider whether the data may be independent (e.g. no pairing)</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Always important, but sometimes difficult to check</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dirty="0">
                <a:solidFill>
                  <a:srgbClr val="000000"/>
                </a:solidFill>
                <a:latin typeface="Arial"/>
                <a:cs typeface="Arial"/>
                <a:sym typeface="Arial"/>
              </a:rPr>
              <a:t>The observations within each group should be nearly normal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are small</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do we check for normality? </a:t>
            </a:r>
            <a:r>
              <a:rPr lang="en-US" sz="2000" kern="0" dirty="0">
                <a:solidFill>
                  <a:srgbClr val="FFC000"/>
                </a:solidFill>
                <a:latin typeface="Arial"/>
                <a:cs typeface="Arial"/>
                <a:sym typeface="Arial"/>
              </a:rPr>
              <a:t>– Look at distributions, consider data</a:t>
            </a:r>
            <a:endParaRPr sz="2000" kern="0" dirty="0">
              <a:solidFill>
                <a:srgbClr val="FFC000"/>
              </a:solidFill>
              <a:latin typeface="Arial"/>
              <a:cs typeface="Arial"/>
              <a:sym typeface="Arial"/>
            </a:endParaRPr>
          </a:p>
          <a:p>
            <a:pPr defTabSz="914400">
              <a:lnSpc>
                <a:spcPct val="115000"/>
              </a:lnSpc>
              <a:buClr>
                <a:srgbClr val="000000"/>
              </a:buClr>
            </a:pPr>
            <a:endParaRPr sz="2000" kern="0" dirty="0">
              <a:solidFill>
                <a:srgbClr val="3A81BA"/>
              </a:solidFill>
              <a:latin typeface="Arial"/>
              <a:cs typeface="Arial"/>
              <a:sym typeface="Arial"/>
            </a:endParaRPr>
          </a:p>
          <a:p>
            <a:pPr marL="457200" indent="-355600" defTabSz="914400">
              <a:lnSpc>
                <a:spcPct val="115000"/>
              </a:lnSpc>
              <a:buClr>
                <a:srgbClr val="000000"/>
              </a:buClr>
              <a:buSzPts val="2000"/>
              <a:buFont typeface="Arial"/>
              <a:buAutoNum type="arabicPeriod" startAt="3"/>
            </a:pPr>
            <a:r>
              <a:rPr lang="en" sz="2000" kern="0" dirty="0">
                <a:solidFill>
                  <a:srgbClr val="000000"/>
                </a:solidFill>
                <a:latin typeface="Arial"/>
                <a:cs typeface="Arial"/>
                <a:sym typeface="Arial"/>
              </a:rPr>
              <a:t>The variability across the groups should be about equal</a:t>
            </a:r>
            <a:endParaRPr sz="2000" kern="0" dirty="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dirty="0">
                <a:solidFill>
                  <a:srgbClr val="000000"/>
                </a:solidFill>
                <a:latin typeface="Arial"/>
                <a:cs typeface="Arial"/>
                <a:sym typeface="Arial"/>
              </a:rPr>
              <a:t>Especially important when the sample sizes differ between groups</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defTabSz="914400">
              <a:lnSpc>
                <a:spcPct val="115000"/>
              </a:lnSpc>
              <a:buClr>
                <a:srgbClr val="000000"/>
              </a:buClr>
            </a:pPr>
            <a:r>
              <a:rPr lang="en" sz="2000" kern="0" dirty="0">
                <a:solidFill>
                  <a:schemeClr val="accent1"/>
                </a:solidFill>
                <a:latin typeface="Arial"/>
                <a:cs typeface="Arial"/>
                <a:sym typeface="Arial"/>
              </a:rPr>
              <a:t>How can we check this condition? </a:t>
            </a:r>
            <a:r>
              <a:rPr lang="en" sz="2000" kern="0" dirty="0">
                <a:solidFill>
                  <a:srgbClr val="FFC000"/>
                </a:solidFill>
                <a:latin typeface="Arial"/>
                <a:cs typeface="Arial"/>
                <a:sym typeface="Arial"/>
              </a:rPr>
              <a:t>– Look at variance in each group </a:t>
            </a:r>
            <a:endParaRPr sz="2000" kern="0" dirty="0">
              <a:solidFill>
                <a:srgbClr val="FFC000"/>
              </a:solidFill>
              <a:latin typeface="Arial"/>
              <a:cs typeface="Arial"/>
              <a:sym typeface="Arial"/>
            </a:endParaRPr>
          </a:p>
        </p:txBody>
      </p:sp>
    </p:spTree>
    <p:extLst>
      <p:ext uri="{BB962C8B-B14F-4D97-AF65-F5344CB8AC3E}">
        <p14:creationId xmlns:p14="http://schemas.microsoft.com/office/powerpoint/2010/main" val="1911721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startAt="3"/>
            </a:pPr>
            <a:r>
              <a:rPr lang="en" sz="3600" b="1" kern="0" dirty="0">
                <a:solidFill>
                  <a:schemeClr val="accent1"/>
                </a:solidFill>
                <a:latin typeface="Arial"/>
                <a:cs typeface="Arial"/>
                <a:sym typeface="Arial"/>
              </a:rPr>
              <a:t>constant variance</a:t>
            </a:r>
            <a:endParaRPr sz="3600" b="1" kern="0" dirty="0">
              <a:solidFill>
                <a:schemeClr val="accent1"/>
              </a:solidFill>
              <a:latin typeface="Arial"/>
              <a:cs typeface="Arial"/>
              <a:sym typeface="Arial"/>
            </a:endParaRPr>
          </a:p>
        </p:txBody>
      </p:sp>
      <p:sp>
        <p:nvSpPr>
          <p:cNvPr id="436" name="Google Shape;436;p65"/>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Does this condition appear to be satisfied?</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437" name="Google Shape;437;p65"/>
          <p:cNvPicPr preferRelativeResize="0"/>
          <p:nvPr/>
        </p:nvPicPr>
        <p:blipFill>
          <a:blip r:embed="rId3">
            <a:alphaModFix/>
          </a:blip>
          <a:stretch>
            <a:fillRect/>
          </a:stretch>
        </p:blipFill>
        <p:spPr>
          <a:xfrm>
            <a:off x="2633651" y="1692189"/>
            <a:ext cx="6924675" cy="412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i="1" kern="0" dirty="0">
                <a:solidFill>
                  <a:schemeClr val="accent1"/>
                </a:solidFill>
                <a:latin typeface="Arial"/>
                <a:cs typeface="Arial"/>
                <a:sym typeface="Arial"/>
              </a:rPr>
              <a:t>z</a:t>
            </a:r>
            <a:r>
              <a:rPr lang="en" sz="3000" b="1" kern="0" dirty="0">
                <a:solidFill>
                  <a:schemeClr val="accent1"/>
                </a:solidFill>
                <a:latin typeface="Arial"/>
                <a:cs typeface="Arial"/>
                <a:sym typeface="Arial"/>
              </a:rPr>
              <a:t>/𝘵 test vs. ANOVA - Purpose</a:t>
            </a:r>
            <a:endParaRPr sz="3000" b="1" kern="0" dirty="0">
              <a:solidFill>
                <a:schemeClr val="accent1"/>
              </a:solidFill>
              <a:latin typeface="Arial"/>
              <a:cs typeface="Arial"/>
              <a:sym typeface="Arial"/>
            </a:endParaRPr>
          </a:p>
        </p:txBody>
      </p:sp>
      <p:sp>
        <p:nvSpPr>
          <p:cNvPr id="127" name="Google Shape;127;p24"/>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dirty="0">
                <a:solidFill>
                  <a:schemeClr val="accent1"/>
                </a:solidFill>
                <a:latin typeface="Arial"/>
                <a:cs typeface="Arial"/>
                <a:sym typeface="Arial"/>
              </a:rPr>
              <a:t>z</a:t>
            </a:r>
            <a:r>
              <a:rPr lang="en" sz="2000" b="1" kern="0" dirty="0">
                <a:solidFill>
                  <a:schemeClr val="accent1"/>
                </a:solidFill>
                <a:latin typeface="Arial"/>
                <a:cs typeface="Arial"/>
                <a:sym typeface="Arial"/>
              </a:rPr>
              <a:t>/𝘵 test</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Compare means from </a:t>
            </a:r>
            <a:r>
              <a:rPr lang="en" sz="2000" b="1" kern="0" dirty="0">
                <a:solidFill>
                  <a:srgbClr val="3A81BA"/>
                </a:solidFill>
                <a:latin typeface="Arial"/>
                <a:cs typeface="Arial"/>
                <a:sym typeface="Arial"/>
              </a:rPr>
              <a:t>two</a:t>
            </a:r>
            <a:r>
              <a:rPr lang="en" sz="2000" kern="0" dirty="0">
                <a:solidFill>
                  <a:srgbClr val="3A81BA"/>
                </a:solidFill>
                <a:latin typeface="Arial"/>
                <a:cs typeface="Arial"/>
                <a:sym typeface="Arial"/>
              </a:rPr>
              <a:t> </a:t>
            </a:r>
            <a:r>
              <a:rPr lang="en" sz="2000" kern="0" dirty="0">
                <a:solidFill>
                  <a:srgbClr val="000000"/>
                </a:solidFill>
                <a:latin typeface="Arial"/>
                <a:cs typeface="Arial"/>
                <a:sym typeface="Arial"/>
              </a:rPr>
              <a:t>groups to see whether they are so far apart that the observed difference cannot reasonably be attributed to sampling variability</a:t>
            </a:r>
            <a:endParaRPr sz="2000" kern="0" dirty="0">
              <a:solidFill>
                <a:srgbClr val="000000"/>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algn="ctr" defTabSz="914400">
              <a:buClr>
                <a:srgbClr val="000000"/>
              </a:buClr>
              <a:buSzPts val="1100"/>
            </a:pPr>
            <a:r>
              <a:rPr lang="en" sz="2000" i="1" kern="0" dirty="0">
                <a:solidFill>
                  <a:srgbClr val="000000"/>
                </a:solidFill>
                <a:latin typeface="Arial"/>
                <a:cs typeface="Arial"/>
                <a:sym typeface="Arial"/>
              </a:rPr>
              <a:t>H</a:t>
            </a:r>
            <a:r>
              <a:rPr lang="en" sz="2000" i="1" kern="0" baseline="-25000" dirty="0">
                <a:solidFill>
                  <a:srgbClr val="000000"/>
                </a:solidFill>
                <a:latin typeface="Arial"/>
                <a:cs typeface="Arial"/>
                <a:sym typeface="Arial"/>
              </a:rPr>
              <a:t>0</a:t>
            </a:r>
            <a:r>
              <a:rPr lang="en" sz="2000" kern="0" dirty="0">
                <a:solidFill>
                  <a:srgbClr val="000000"/>
                </a:solidFill>
                <a:latin typeface="Arial"/>
                <a:cs typeface="Arial"/>
                <a:sym typeface="Arial"/>
              </a:rPr>
              <a:t> : 𝜇</a:t>
            </a:r>
            <a:r>
              <a:rPr lang="en" sz="2000" kern="0" baseline="-25000" dirty="0">
                <a:solidFill>
                  <a:srgbClr val="000000"/>
                </a:solidFill>
                <a:latin typeface="Arial"/>
                <a:cs typeface="Arial"/>
                <a:sym typeface="Arial"/>
              </a:rPr>
              <a:t>1</a:t>
            </a:r>
            <a:r>
              <a:rPr lang="en" sz="2000" kern="0" dirty="0">
                <a:solidFill>
                  <a:srgbClr val="000000"/>
                </a:solidFill>
                <a:latin typeface="Arial"/>
                <a:cs typeface="Arial"/>
                <a:sym typeface="Arial"/>
              </a:rPr>
              <a:t> = 𝜇</a:t>
            </a:r>
            <a:r>
              <a:rPr lang="en" sz="2000" kern="0" baseline="-25000" dirty="0">
                <a:solidFill>
                  <a:srgbClr val="000000"/>
                </a:solidFill>
                <a:latin typeface="Arial"/>
                <a:cs typeface="Arial"/>
                <a:sym typeface="Arial"/>
              </a:rPr>
              <a:t>2</a:t>
            </a:r>
            <a:endParaRPr sz="2000" kern="0" baseline="-25000" dirty="0">
              <a:solidFill>
                <a:srgbClr val="000000"/>
              </a:solidFill>
              <a:latin typeface="Arial"/>
              <a:cs typeface="Arial"/>
              <a:sym typeface="Arial"/>
            </a:endParaRPr>
          </a:p>
        </p:txBody>
      </p:sp>
      <p:sp>
        <p:nvSpPr>
          <p:cNvPr id="128" name="Google Shape;128;p24"/>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dirty="0">
                <a:solidFill>
                  <a:schemeClr val="accent1"/>
                </a:solidFill>
                <a:latin typeface="Arial"/>
                <a:cs typeface="Arial"/>
                <a:sym typeface="Arial"/>
              </a:rPr>
              <a:t>ANOVA</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Compare the means from two or more groups to see whether they are so far apart that the observed differences cannot all reasonably be attributed to sampling variability</a:t>
            </a:r>
            <a:endParaRPr sz="2000" kern="0" dirty="0">
              <a:solidFill>
                <a:srgbClr val="000000"/>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algn="ctr" defTabSz="914400">
              <a:buClr>
                <a:srgbClr val="000000"/>
              </a:buClr>
            </a:pPr>
            <a:r>
              <a:rPr lang="en" sz="2000" i="1" kern="0" dirty="0">
                <a:solidFill>
                  <a:srgbClr val="000000"/>
                </a:solidFill>
                <a:latin typeface="Arial"/>
                <a:cs typeface="Arial"/>
                <a:sym typeface="Arial"/>
              </a:rPr>
              <a:t>H</a:t>
            </a:r>
            <a:r>
              <a:rPr lang="en" sz="2000" i="1" kern="0" baseline="-25000" dirty="0">
                <a:solidFill>
                  <a:srgbClr val="000000"/>
                </a:solidFill>
                <a:latin typeface="Arial"/>
                <a:cs typeface="Arial"/>
                <a:sym typeface="Arial"/>
              </a:rPr>
              <a:t>0</a:t>
            </a:r>
            <a:r>
              <a:rPr lang="en" sz="2000" kern="0" dirty="0">
                <a:solidFill>
                  <a:srgbClr val="000000"/>
                </a:solidFill>
                <a:latin typeface="Arial"/>
                <a:cs typeface="Arial"/>
                <a:sym typeface="Arial"/>
              </a:rPr>
              <a:t> : 𝜇</a:t>
            </a:r>
            <a:r>
              <a:rPr lang="en" sz="2000" kern="0" baseline="-25000" dirty="0">
                <a:solidFill>
                  <a:srgbClr val="000000"/>
                </a:solidFill>
                <a:latin typeface="Arial"/>
                <a:cs typeface="Arial"/>
                <a:sym typeface="Arial"/>
              </a:rPr>
              <a:t>1</a:t>
            </a:r>
            <a:r>
              <a:rPr lang="en" sz="2000" kern="0" dirty="0">
                <a:solidFill>
                  <a:srgbClr val="000000"/>
                </a:solidFill>
                <a:latin typeface="Arial"/>
                <a:cs typeface="Arial"/>
                <a:sym typeface="Arial"/>
              </a:rPr>
              <a:t> = 𝜇</a:t>
            </a:r>
            <a:r>
              <a:rPr lang="en" sz="2000" kern="0" baseline="-25000" dirty="0">
                <a:solidFill>
                  <a:srgbClr val="000000"/>
                </a:solidFill>
                <a:latin typeface="Arial"/>
                <a:cs typeface="Arial"/>
                <a:sym typeface="Arial"/>
              </a:rPr>
              <a:t>2</a:t>
            </a:r>
            <a:r>
              <a:rPr lang="en" sz="2000" kern="0" dirty="0">
                <a:solidFill>
                  <a:srgbClr val="000000"/>
                </a:solidFill>
                <a:latin typeface="Arial"/>
                <a:cs typeface="Arial"/>
                <a:sym typeface="Arial"/>
              </a:rPr>
              <a:t> = … = 𝜇</a:t>
            </a:r>
            <a:r>
              <a:rPr lang="en" sz="2000" kern="0" baseline="-25000" dirty="0">
                <a:solidFill>
                  <a:srgbClr val="000000"/>
                </a:solidFill>
                <a:latin typeface="Arial"/>
                <a:cs typeface="Arial"/>
                <a:sym typeface="Arial"/>
              </a:rPr>
              <a:t>k</a:t>
            </a:r>
            <a:endParaRPr sz="2000" kern="0" baseline="-25000" dirty="0">
              <a:solidFill>
                <a:srgbClr val="000000"/>
              </a:solidFill>
              <a:latin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i="1" kern="0" dirty="0">
                <a:solidFill>
                  <a:schemeClr val="accent1"/>
                </a:solidFill>
                <a:latin typeface="Arial"/>
                <a:cs typeface="Arial"/>
                <a:sym typeface="Arial"/>
              </a:rPr>
              <a:t>z</a:t>
            </a:r>
            <a:r>
              <a:rPr lang="en" sz="3000" b="1" kern="0" dirty="0">
                <a:solidFill>
                  <a:schemeClr val="accent1"/>
                </a:solidFill>
                <a:latin typeface="Arial"/>
                <a:cs typeface="Arial"/>
                <a:sym typeface="Arial"/>
              </a:rPr>
              <a:t>/𝘵 test vs. ANOVA - Method</a:t>
            </a:r>
            <a:endParaRPr sz="3000" b="1" kern="0" dirty="0">
              <a:solidFill>
                <a:schemeClr val="accent1"/>
              </a:solidFill>
              <a:latin typeface="Arial"/>
              <a:cs typeface="Arial"/>
              <a:sym typeface="Arial"/>
            </a:endParaRPr>
          </a:p>
        </p:txBody>
      </p:sp>
      <p:sp>
        <p:nvSpPr>
          <p:cNvPr id="134" name="Google Shape;134;p25"/>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dirty="0">
                <a:solidFill>
                  <a:schemeClr val="accent1"/>
                </a:solidFill>
                <a:latin typeface="Arial"/>
                <a:cs typeface="Arial"/>
                <a:sym typeface="Arial"/>
              </a:rPr>
              <a:t>z</a:t>
            </a:r>
            <a:r>
              <a:rPr lang="en" sz="2000" b="1" kern="0" dirty="0">
                <a:solidFill>
                  <a:schemeClr val="accent1"/>
                </a:solidFill>
                <a:latin typeface="Arial"/>
                <a:cs typeface="Arial"/>
                <a:sym typeface="Arial"/>
              </a:rPr>
              <a:t>/𝘵 test</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Compute a test statistic (a ratio)</a:t>
            </a:r>
            <a:endParaRPr sz="2000" kern="0" dirty="0">
              <a:solidFill>
                <a:srgbClr val="000000"/>
              </a:solidFill>
              <a:latin typeface="Arial"/>
              <a:cs typeface="Arial"/>
              <a:sym typeface="Arial"/>
            </a:endParaRPr>
          </a:p>
          <a:p>
            <a:pPr defTabSz="914400">
              <a:buClr>
                <a:srgbClr val="000000"/>
              </a:buClr>
            </a:pPr>
            <a:endParaRPr sz="2000" kern="0" baseline="-25000" dirty="0">
              <a:solidFill>
                <a:srgbClr val="000000"/>
              </a:solidFill>
              <a:latin typeface="Arial"/>
              <a:cs typeface="Arial"/>
              <a:sym typeface="Arial"/>
            </a:endParaRPr>
          </a:p>
        </p:txBody>
      </p:sp>
      <p:sp>
        <p:nvSpPr>
          <p:cNvPr id="135" name="Google Shape;135;p25"/>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dirty="0">
                <a:solidFill>
                  <a:schemeClr val="accent1"/>
                </a:solidFill>
                <a:latin typeface="Arial"/>
                <a:cs typeface="Arial"/>
                <a:sym typeface="Arial"/>
              </a:rPr>
              <a:t>ANOVA</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Compute a test statistic (a ratio)</a:t>
            </a:r>
            <a:endParaRPr sz="2000" kern="0" dirty="0">
              <a:solidFill>
                <a:srgbClr val="000000"/>
              </a:solidFill>
              <a:latin typeface="Arial"/>
              <a:cs typeface="Arial"/>
              <a:sym typeface="Arial"/>
            </a:endParaRPr>
          </a:p>
          <a:p>
            <a:pPr defTabSz="914400">
              <a:buClr>
                <a:srgbClr val="000000"/>
              </a:buClr>
            </a:pPr>
            <a:endParaRPr sz="2000" kern="0" baseline="-25000" dirty="0">
              <a:solidFill>
                <a:srgbClr val="000000"/>
              </a:solidFill>
              <a:latin typeface="Arial"/>
              <a:cs typeface="Arial"/>
              <a:sym typeface="Arial"/>
            </a:endParaRPr>
          </a:p>
        </p:txBody>
      </p:sp>
      <p:pic>
        <p:nvPicPr>
          <p:cNvPr id="136" name="Google Shape;136;p25"/>
          <p:cNvPicPr preferRelativeResize="0"/>
          <p:nvPr/>
        </p:nvPicPr>
        <p:blipFill>
          <a:blip r:embed="rId3">
            <a:alphaModFix/>
          </a:blip>
          <a:stretch>
            <a:fillRect/>
          </a:stretch>
        </p:blipFill>
        <p:spPr>
          <a:xfrm>
            <a:off x="2455925" y="2469950"/>
            <a:ext cx="2876550" cy="608800"/>
          </a:xfrm>
          <a:prstGeom prst="rect">
            <a:avLst/>
          </a:prstGeom>
          <a:noFill/>
          <a:ln>
            <a:noFill/>
          </a:ln>
        </p:spPr>
      </p:pic>
      <p:pic>
        <p:nvPicPr>
          <p:cNvPr id="137" name="Google Shape;137;p25"/>
          <p:cNvPicPr preferRelativeResize="0"/>
          <p:nvPr/>
        </p:nvPicPr>
        <p:blipFill>
          <a:blip r:embed="rId4">
            <a:alphaModFix/>
          </a:blip>
          <a:stretch>
            <a:fillRect/>
          </a:stretch>
        </p:blipFill>
        <p:spPr>
          <a:xfrm>
            <a:off x="6628750" y="2469950"/>
            <a:ext cx="3238500" cy="70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i="1" kern="0" dirty="0">
                <a:solidFill>
                  <a:schemeClr val="accent1"/>
                </a:solidFill>
                <a:latin typeface="Arial"/>
                <a:cs typeface="Arial"/>
                <a:sym typeface="Arial"/>
              </a:rPr>
              <a:t>z</a:t>
            </a:r>
            <a:r>
              <a:rPr lang="en" sz="3000" b="1" kern="0" dirty="0">
                <a:solidFill>
                  <a:schemeClr val="accent1"/>
                </a:solidFill>
                <a:latin typeface="Arial"/>
                <a:cs typeface="Arial"/>
                <a:sym typeface="Arial"/>
              </a:rPr>
              <a:t>/𝘵 test vs. ANOVA - Method</a:t>
            </a:r>
            <a:endParaRPr sz="3000" b="1" kern="0" dirty="0">
              <a:solidFill>
                <a:schemeClr val="accent1"/>
              </a:solidFill>
              <a:latin typeface="Arial"/>
              <a:cs typeface="Arial"/>
              <a:sym typeface="Arial"/>
            </a:endParaRPr>
          </a:p>
        </p:txBody>
      </p:sp>
      <p:sp>
        <p:nvSpPr>
          <p:cNvPr id="143" name="Google Shape;143;p26"/>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dirty="0">
                <a:solidFill>
                  <a:schemeClr val="accent1"/>
                </a:solidFill>
                <a:latin typeface="Arial"/>
                <a:cs typeface="Arial"/>
                <a:sym typeface="Arial"/>
              </a:rPr>
              <a:t>z</a:t>
            </a:r>
            <a:r>
              <a:rPr lang="en" sz="2000" b="1" kern="0" dirty="0">
                <a:solidFill>
                  <a:schemeClr val="accent1"/>
                </a:solidFill>
                <a:latin typeface="Arial"/>
                <a:cs typeface="Arial"/>
                <a:sym typeface="Arial"/>
              </a:rPr>
              <a:t>/𝘵 test</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Compute a test statistic (a ratio)</a:t>
            </a:r>
            <a:endParaRPr sz="2000" kern="0" dirty="0">
              <a:solidFill>
                <a:srgbClr val="000000"/>
              </a:solidFill>
              <a:latin typeface="Arial"/>
              <a:cs typeface="Arial"/>
              <a:sym typeface="Arial"/>
            </a:endParaRPr>
          </a:p>
          <a:p>
            <a:pPr defTabSz="914400">
              <a:buClr>
                <a:srgbClr val="000000"/>
              </a:buClr>
            </a:pPr>
            <a:endParaRPr sz="2000" kern="0" baseline="-25000" dirty="0">
              <a:solidFill>
                <a:srgbClr val="000000"/>
              </a:solidFill>
              <a:latin typeface="Arial"/>
              <a:cs typeface="Arial"/>
              <a:sym typeface="Arial"/>
            </a:endParaRPr>
          </a:p>
        </p:txBody>
      </p:sp>
      <p:sp>
        <p:nvSpPr>
          <p:cNvPr id="144" name="Google Shape;144;p26"/>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dirty="0">
                <a:solidFill>
                  <a:schemeClr val="accent1"/>
                </a:solidFill>
                <a:latin typeface="Arial"/>
                <a:cs typeface="Arial"/>
                <a:sym typeface="Arial"/>
              </a:rPr>
              <a:t>ANOVA</a:t>
            </a:r>
            <a:endParaRPr sz="2000" b="1" kern="0" dirty="0">
              <a:solidFill>
                <a:schemeClr val="accent1"/>
              </a:solidFill>
              <a:latin typeface="Arial"/>
              <a:cs typeface="Arial"/>
              <a:sym typeface="Arial"/>
            </a:endParaRPr>
          </a:p>
          <a:p>
            <a:pPr defTabSz="914400">
              <a:buClr>
                <a:srgbClr val="000000"/>
              </a:buClr>
            </a:pPr>
            <a:endParaRPr sz="2000" kern="0" dirty="0">
              <a:solidFill>
                <a:srgbClr val="000000"/>
              </a:solidFill>
              <a:latin typeface="Arial"/>
              <a:cs typeface="Arial"/>
              <a:sym typeface="Arial"/>
            </a:endParaRPr>
          </a:p>
          <a:p>
            <a:pPr defTabSz="914400">
              <a:buClr>
                <a:srgbClr val="000000"/>
              </a:buClr>
            </a:pPr>
            <a:r>
              <a:rPr lang="en" sz="2000" kern="0" dirty="0">
                <a:solidFill>
                  <a:srgbClr val="000000"/>
                </a:solidFill>
                <a:latin typeface="Arial"/>
                <a:cs typeface="Arial"/>
                <a:sym typeface="Arial"/>
              </a:rPr>
              <a:t>Compute a test statistic (a ratio)</a:t>
            </a:r>
            <a:endParaRPr sz="2000" kern="0" dirty="0">
              <a:solidFill>
                <a:srgbClr val="000000"/>
              </a:solidFill>
              <a:latin typeface="Arial"/>
              <a:cs typeface="Arial"/>
              <a:sym typeface="Arial"/>
            </a:endParaRPr>
          </a:p>
          <a:p>
            <a:pPr defTabSz="914400">
              <a:buClr>
                <a:srgbClr val="000000"/>
              </a:buClr>
            </a:pPr>
            <a:endParaRPr sz="2000" kern="0" baseline="-25000" dirty="0">
              <a:solidFill>
                <a:srgbClr val="000000"/>
              </a:solidFill>
              <a:latin typeface="Arial"/>
              <a:cs typeface="Arial"/>
              <a:sym typeface="Arial"/>
            </a:endParaRPr>
          </a:p>
        </p:txBody>
      </p:sp>
      <p:pic>
        <p:nvPicPr>
          <p:cNvPr id="145" name="Google Shape;145;p26"/>
          <p:cNvPicPr preferRelativeResize="0"/>
          <p:nvPr/>
        </p:nvPicPr>
        <p:blipFill>
          <a:blip r:embed="rId3">
            <a:alphaModFix/>
          </a:blip>
          <a:stretch>
            <a:fillRect/>
          </a:stretch>
        </p:blipFill>
        <p:spPr>
          <a:xfrm>
            <a:off x="2455925" y="2469950"/>
            <a:ext cx="2876550" cy="608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6628750" y="2469950"/>
            <a:ext cx="3238500" cy="704850"/>
          </a:xfrm>
          <a:prstGeom prst="rect">
            <a:avLst/>
          </a:prstGeom>
          <a:noFill/>
          <a:ln>
            <a:noFill/>
          </a:ln>
        </p:spPr>
      </p:pic>
      <p:sp>
        <p:nvSpPr>
          <p:cNvPr id="147" name="Google Shape;147;p26"/>
          <p:cNvSpPr txBox="1"/>
          <p:nvPr/>
        </p:nvSpPr>
        <p:spPr>
          <a:xfrm>
            <a:off x="1956400" y="3741400"/>
            <a:ext cx="8229600" cy="2646300"/>
          </a:xfrm>
          <a:prstGeom prst="rect">
            <a:avLst/>
          </a:prstGeom>
          <a:noFill/>
          <a:ln>
            <a:noFill/>
          </a:ln>
        </p:spPr>
        <p:txBody>
          <a:bodyPr spcFirstLastPara="1" wrap="square" lIns="91425" tIns="91425" rIns="91425" bIns="91425" anchor="t" anchorCtr="0">
            <a:noAutofit/>
          </a:bodyPr>
          <a:lstStyle/>
          <a:p>
            <a:pPr marL="914400" indent="-368300" defTabSz="914400">
              <a:buClr>
                <a:srgbClr val="000000"/>
              </a:buClr>
              <a:buSzPts val="2200"/>
              <a:buFont typeface="Arial"/>
              <a:buChar char="●"/>
            </a:pPr>
            <a:r>
              <a:rPr lang="en" sz="2200" kern="0">
                <a:solidFill>
                  <a:srgbClr val="000000"/>
                </a:solidFill>
                <a:latin typeface="Arial"/>
                <a:cs typeface="Arial"/>
                <a:sym typeface="Arial"/>
              </a:rPr>
              <a:t>Large test statistics lead to small p-values</a:t>
            </a:r>
            <a:endParaRPr sz="2200" kern="0">
              <a:solidFill>
                <a:srgbClr val="000000"/>
              </a:solidFill>
              <a:latin typeface="Arial"/>
              <a:cs typeface="Arial"/>
              <a:sym typeface="Arial"/>
            </a:endParaRPr>
          </a:p>
          <a:p>
            <a:pPr marL="914400" indent="-368300" defTabSz="914400">
              <a:buClr>
                <a:srgbClr val="000000"/>
              </a:buClr>
              <a:buSzPts val="2200"/>
              <a:buFont typeface="Arial"/>
              <a:buChar char="●"/>
            </a:pPr>
            <a:r>
              <a:rPr lang="en" sz="2200" kern="0">
                <a:solidFill>
                  <a:srgbClr val="000000"/>
                </a:solidFill>
                <a:latin typeface="Arial"/>
                <a:cs typeface="Arial"/>
                <a:sym typeface="Arial"/>
              </a:rPr>
              <a:t>If the p-value is small enough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is rejected, we conclude that the population means are not equal</a:t>
            </a:r>
            <a:endParaRPr sz="2200" kern="0">
              <a:solidFill>
                <a:srgbClr val="000000"/>
              </a:solidFill>
              <a:latin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i="1" kern="0" dirty="0">
                <a:solidFill>
                  <a:schemeClr val="accent1"/>
                </a:solidFill>
                <a:latin typeface="Arial"/>
                <a:cs typeface="Arial"/>
                <a:sym typeface="Arial"/>
              </a:rPr>
              <a:t>z</a:t>
            </a:r>
            <a:r>
              <a:rPr lang="en" sz="3000" b="1" kern="0" dirty="0">
                <a:solidFill>
                  <a:schemeClr val="accent1"/>
                </a:solidFill>
                <a:latin typeface="Arial"/>
                <a:cs typeface="Arial"/>
                <a:sym typeface="Arial"/>
              </a:rPr>
              <a:t>/𝘵 test vs. ANOVA </a:t>
            </a:r>
            <a:endParaRPr sz="3000" b="1" kern="0" dirty="0">
              <a:solidFill>
                <a:schemeClr val="accent1"/>
              </a:solidFill>
              <a:latin typeface="Arial"/>
              <a:cs typeface="Arial"/>
              <a:sym typeface="Arial"/>
            </a:endParaRPr>
          </a:p>
        </p:txBody>
      </p:sp>
      <p:sp>
        <p:nvSpPr>
          <p:cNvPr id="153" name="Google Shape;153;p27"/>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With only two groups t-test and ANOVA are equivalent, but only if we use a pooled standard variance in the denominator of the test statistic</a:t>
            </a:r>
            <a:endParaRPr sz="2200" kern="0">
              <a:solidFill>
                <a:srgbClr val="000000"/>
              </a:solidFill>
              <a:latin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i="1" kern="0" dirty="0">
                <a:solidFill>
                  <a:schemeClr val="accent1"/>
                </a:solidFill>
                <a:latin typeface="Arial"/>
                <a:cs typeface="Arial"/>
                <a:sym typeface="Arial"/>
              </a:rPr>
              <a:t>z</a:t>
            </a:r>
            <a:r>
              <a:rPr lang="en" sz="3000" b="1" kern="0" dirty="0">
                <a:solidFill>
                  <a:schemeClr val="accent1"/>
                </a:solidFill>
                <a:latin typeface="Arial"/>
                <a:cs typeface="Arial"/>
                <a:sym typeface="Arial"/>
              </a:rPr>
              <a:t>/𝘵 test vs. ANOVA </a:t>
            </a:r>
            <a:endParaRPr sz="3000" b="1" kern="0" dirty="0">
              <a:solidFill>
                <a:schemeClr val="accent1"/>
              </a:solidFill>
              <a:latin typeface="Arial"/>
              <a:cs typeface="Arial"/>
              <a:sym typeface="Arial"/>
            </a:endParaRPr>
          </a:p>
        </p:txBody>
      </p:sp>
      <p:sp>
        <p:nvSpPr>
          <p:cNvPr id="159" name="Google Shape;159;p28"/>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With only two groups t-test and ANOVA are equivalent, but only if we use a pooled standard variance in the denominator of the test statistic</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With more than two groups, ANOVA compares the sample means to an overall </a:t>
            </a:r>
            <a:r>
              <a:rPr lang="en" sz="2200" kern="0" dirty="0">
                <a:solidFill>
                  <a:schemeClr val="accent1"/>
                </a:solidFill>
                <a:latin typeface="Arial"/>
                <a:cs typeface="Arial"/>
                <a:sym typeface="Arial"/>
              </a:rPr>
              <a:t>grand mean</a:t>
            </a:r>
            <a:endParaRPr sz="2200" kern="0" dirty="0">
              <a:solidFill>
                <a:schemeClr val="accent1"/>
              </a:solidFill>
              <a:latin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kern="0" dirty="0">
                <a:solidFill>
                  <a:schemeClr val="accent1"/>
                </a:solidFill>
                <a:latin typeface="Arial"/>
                <a:cs typeface="Arial"/>
                <a:sym typeface="Arial"/>
              </a:rPr>
              <a:t>Hypotheses </a:t>
            </a:r>
            <a:r>
              <a:rPr lang="en" sz="2000" kern="0" dirty="0">
                <a:latin typeface="Arial"/>
                <a:cs typeface="Arial"/>
                <a:sym typeface="Arial"/>
              </a:rPr>
              <a:t>(for surface, middle, bottom measurements)  </a:t>
            </a:r>
            <a:endParaRPr sz="3000" kern="0" dirty="0">
              <a:latin typeface="Arial"/>
              <a:cs typeface="Arial"/>
              <a:sym typeface="Arial"/>
            </a:endParaRPr>
          </a:p>
        </p:txBody>
      </p:sp>
      <p:sp>
        <p:nvSpPr>
          <p:cNvPr id="165" name="Google Shape;165;p29"/>
          <p:cNvSpPr txBox="1"/>
          <p:nvPr/>
        </p:nvSpPr>
        <p:spPr>
          <a:xfrm flipH="1">
            <a:off x="1981250" y="1034025"/>
            <a:ext cx="8545500" cy="55056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AutoNum type="alphaUcPeriod"/>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endParaRPr sz="2200" kern="0" baseline="-2500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2"/>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3"/>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4"/>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r>
              <a:rPr lang="en" sz="2200" kern="0">
                <a:solidFill>
                  <a:srgbClr val="000000"/>
                </a:solidFill>
                <a:latin typeface="Arial"/>
                <a:cs typeface="Arial"/>
                <a:sym typeface="Arial"/>
              </a:rPr>
              <a:t> = 0</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rgbClr val="3A81BA"/>
                </a:solidFill>
                <a:latin typeface="Arial"/>
                <a:cs typeface="Arial"/>
                <a:sym typeface="Arial"/>
              </a:rPr>
            </a:br>
            <a:r>
              <a:rPr lang="en" sz="3000" b="1" kern="0" dirty="0">
                <a:solidFill>
                  <a:schemeClr val="accent1"/>
                </a:solidFill>
                <a:latin typeface="Arial"/>
                <a:cs typeface="Arial"/>
                <a:sym typeface="Arial"/>
              </a:rPr>
              <a:t>Hypotheses </a:t>
            </a:r>
            <a:r>
              <a:rPr kumimoji="0" lang="en" sz="2000" b="0" i="0" u="none" strike="noStrike" kern="0" cap="none" spc="0" normalizeH="0" baseline="0" noProof="0" dirty="0">
                <a:ln>
                  <a:noFill/>
                </a:ln>
                <a:solidFill>
                  <a:srgbClr val="2F2B20"/>
                </a:solidFill>
                <a:effectLst/>
                <a:uLnTx/>
                <a:uFillTx/>
                <a:latin typeface="Arial"/>
                <a:ea typeface="+mn-ea"/>
                <a:cs typeface="Arial"/>
                <a:sym typeface="Arial"/>
              </a:rPr>
              <a:t>(for surface, middle, bottom measurements)</a:t>
            </a:r>
            <a:r>
              <a:rPr lang="en" sz="3000" b="1" kern="0" dirty="0">
                <a:solidFill>
                  <a:srgbClr val="3A81BA"/>
                </a:solidFill>
                <a:latin typeface="Arial"/>
                <a:cs typeface="Arial"/>
                <a:sym typeface="Arial"/>
              </a:rPr>
              <a:t> </a:t>
            </a:r>
            <a:endParaRPr sz="3000" b="1" kern="0" dirty="0">
              <a:solidFill>
                <a:srgbClr val="3A81BA"/>
              </a:solidFill>
              <a:latin typeface="Arial"/>
              <a:cs typeface="Arial"/>
              <a:sym typeface="Arial"/>
            </a:endParaRPr>
          </a:p>
        </p:txBody>
      </p:sp>
      <p:sp>
        <p:nvSpPr>
          <p:cNvPr id="171" name="Google Shape;171;p30"/>
          <p:cNvSpPr txBox="1"/>
          <p:nvPr/>
        </p:nvSpPr>
        <p:spPr>
          <a:xfrm flipH="1">
            <a:off x="1981250" y="1034025"/>
            <a:ext cx="8545500" cy="55056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AutoNum type="alphaUcPeriod"/>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endParaRPr sz="2200" kern="0" baseline="-2500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2"/>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startAt="3"/>
            </a:pPr>
            <a:r>
              <a:rPr lang="en" sz="2200" i="1" kern="0">
                <a:solidFill>
                  <a:srgbClr val="FF9900"/>
                </a:solidFill>
                <a:latin typeface="Arial"/>
                <a:cs typeface="Arial"/>
                <a:sym typeface="Arial"/>
              </a:rPr>
              <a:t>H</a:t>
            </a:r>
            <a:r>
              <a:rPr lang="en" sz="2200" i="1" kern="0" baseline="-25000">
                <a:solidFill>
                  <a:srgbClr val="FF9900"/>
                </a:solidFill>
                <a:latin typeface="Arial"/>
                <a:cs typeface="Arial"/>
                <a:sym typeface="Arial"/>
              </a:rPr>
              <a:t>0</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B</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M</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S</a:t>
            </a:r>
            <a:endParaRPr sz="2200" i="1" kern="0">
              <a:solidFill>
                <a:srgbClr val="FF9900"/>
              </a:solidFill>
              <a:latin typeface="Arial"/>
              <a:cs typeface="Arial"/>
              <a:sym typeface="Arial"/>
            </a:endParaRPr>
          </a:p>
          <a:p>
            <a:pPr defTabSz="914400">
              <a:lnSpc>
                <a:spcPct val="115000"/>
              </a:lnSpc>
              <a:buClr>
                <a:srgbClr val="000000"/>
              </a:buClr>
            </a:pPr>
            <a:r>
              <a:rPr lang="en" sz="2200" i="1" kern="0">
                <a:solidFill>
                  <a:srgbClr val="FF9900"/>
                </a:solidFill>
                <a:latin typeface="Arial"/>
                <a:cs typeface="Arial"/>
                <a:sym typeface="Arial"/>
              </a:rPr>
              <a:t>	H</a:t>
            </a:r>
            <a:r>
              <a:rPr lang="en" sz="2200" i="1" kern="0" baseline="-25000">
                <a:solidFill>
                  <a:srgbClr val="FF9900"/>
                </a:solidFill>
                <a:latin typeface="Arial"/>
                <a:cs typeface="Arial"/>
                <a:sym typeface="Arial"/>
              </a:rPr>
              <a:t>A</a:t>
            </a:r>
            <a:r>
              <a:rPr lang="en" sz="2200" i="1" kern="0">
                <a:solidFill>
                  <a:srgbClr val="FF9900"/>
                </a:solidFill>
                <a:latin typeface="Arial"/>
                <a:cs typeface="Arial"/>
                <a:sym typeface="Arial"/>
              </a:rPr>
              <a:t> : At least one mean is different</a:t>
            </a:r>
            <a:endParaRPr sz="2200" i="1" kern="0">
              <a:solidFill>
                <a:srgbClr val="FF99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4"/>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r>
              <a:rPr lang="en" sz="2200" kern="0">
                <a:solidFill>
                  <a:srgbClr val="000000"/>
                </a:solidFill>
                <a:latin typeface="Arial"/>
                <a:cs typeface="Arial"/>
                <a:sym typeface="Arial"/>
              </a:rPr>
              <a:t> = 0</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Test statistic </a:t>
            </a:r>
            <a:endParaRPr sz="3000" b="1" kern="0" dirty="0">
              <a:solidFill>
                <a:schemeClr val="accent1"/>
              </a:solidFill>
              <a:latin typeface="Arial"/>
              <a:cs typeface="Arial"/>
              <a:sym typeface="Arial"/>
            </a:endParaRPr>
          </a:p>
        </p:txBody>
      </p:sp>
      <p:sp>
        <p:nvSpPr>
          <p:cNvPr id="177" name="Google Shape;177;p31"/>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Does there appear to be a lot of variability within groups? How about between groups? </a:t>
            </a:r>
            <a:endParaRPr sz="2200" kern="0" dirty="0">
              <a:latin typeface="Arial"/>
              <a:cs typeface="Arial"/>
              <a:sym typeface="Arial"/>
            </a:endParaRPr>
          </a:p>
        </p:txBody>
      </p:sp>
      <p:pic>
        <p:nvPicPr>
          <p:cNvPr id="178" name="Google Shape;178;p31"/>
          <p:cNvPicPr preferRelativeResize="0"/>
          <p:nvPr/>
        </p:nvPicPr>
        <p:blipFill>
          <a:blip r:embed="rId3">
            <a:alphaModFix/>
          </a:blip>
          <a:stretch>
            <a:fillRect/>
          </a:stretch>
        </p:blipFill>
        <p:spPr>
          <a:xfrm>
            <a:off x="4476750" y="2149950"/>
            <a:ext cx="3238500" cy="704850"/>
          </a:xfrm>
          <a:prstGeom prst="rect">
            <a:avLst/>
          </a:prstGeom>
          <a:noFill/>
          <a:ln>
            <a:noFill/>
          </a:ln>
        </p:spPr>
      </p:pic>
      <p:pic>
        <p:nvPicPr>
          <p:cNvPr id="179" name="Google Shape;179;p31"/>
          <p:cNvPicPr preferRelativeResize="0"/>
          <p:nvPr/>
        </p:nvPicPr>
        <p:blipFill>
          <a:blip r:embed="rId4">
            <a:alphaModFix/>
          </a:blip>
          <a:stretch>
            <a:fillRect/>
          </a:stretch>
        </p:blipFill>
        <p:spPr>
          <a:xfrm>
            <a:off x="2846526" y="3087151"/>
            <a:ext cx="6498935" cy="311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47" name="Google Shape;47;p11"/>
          <p:cNvSpPr txBox="1"/>
          <p:nvPr/>
        </p:nvSpPr>
        <p:spPr>
          <a:xfrm flipH="1">
            <a:off x="1946650" y="2986900"/>
            <a:ext cx="8545500" cy="18768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𝑭 distribution and p-value</a:t>
            </a:r>
            <a:endParaRPr sz="3000" b="1" kern="0" dirty="0">
              <a:solidFill>
                <a:schemeClr val="accent1"/>
              </a:solidFill>
              <a:latin typeface="Arial"/>
              <a:cs typeface="Arial"/>
              <a:sym typeface="Arial"/>
            </a:endParaRPr>
          </a:p>
        </p:txBody>
      </p:sp>
      <p:pic>
        <p:nvPicPr>
          <p:cNvPr id="185" name="Google Shape;185;p32"/>
          <p:cNvPicPr preferRelativeResize="0"/>
          <p:nvPr/>
        </p:nvPicPr>
        <p:blipFill>
          <a:blip r:embed="rId3">
            <a:alphaModFix/>
          </a:blip>
          <a:stretch>
            <a:fillRect/>
          </a:stretch>
        </p:blipFill>
        <p:spPr>
          <a:xfrm>
            <a:off x="3747676" y="1582355"/>
            <a:ext cx="5144575" cy="2055100"/>
          </a:xfrm>
          <a:prstGeom prst="rect">
            <a:avLst/>
          </a:prstGeom>
          <a:noFill/>
          <a:ln>
            <a:noFill/>
          </a:ln>
        </p:spPr>
      </p:pic>
      <p:pic>
        <p:nvPicPr>
          <p:cNvPr id="186" name="Google Shape;186;p32"/>
          <p:cNvPicPr preferRelativeResize="0"/>
          <p:nvPr/>
        </p:nvPicPr>
        <p:blipFill>
          <a:blip r:embed="rId4">
            <a:alphaModFix/>
          </a:blip>
          <a:stretch>
            <a:fillRect/>
          </a:stretch>
        </p:blipFill>
        <p:spPr>
          <a:xfrm>
            <a:off x="4433500" y="1276500"/>
            <a:ext cx="3238500" cy="704850"/>
          </a:xfrm>
          <a:prstGeom prst="rect">
            <a:avLst/>
          </a:prstGeom>
          <a:noFill/>
          <a:ln>
            <a:noFill/>
          </a:ln>
        </p:spPr>
      </p:pic>
      <p:sp>
        <p:nvSpPr>
          <p:cNvPr id="187" name="Google Shape;187;p32"/>
          <p:cNvSpPr txBox="1"/>
          <p:nvPr/>
        </p:nvSpPr>
        <p:spPr>
          <a:xfrm flipH="1">
            <a:off x="1981250" y="3957600"/>
            <a:ext cx="8545500" cy="27021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In order to be able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we need a small p-value, which requires a large</a:t>
            </a:r>
            <a:r>
              <a:rPr lang="en" sz="2200" i="1" kern="0">
                <a:solidFill>
                  <a:srgbClr val="000000"/>
                </a:solidFill>
                <a:latin typeface="Arial"/>
                <a:cs typeface="Arial"/>
                <a:sym typeface="Arial"/>
              </a:rPr>
              <a:t> F</a:t>
            </a:r>
            <a:r>
              <a:rPr lang="en" sz="2200" kern="0">
                <a:solidFill>
                  <a:srgbClr val="000000"/>
                </a:solidFill>
                <a:latin typeface="Arial"/>
                <a:cs typeface="Arial"/>
                <a:sym typeface="Arial"/>
              </a:rPr>
              <a:t> statistic</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In order to obtain a large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 variability between sample means needs to be greater than variability within sample means</a:t>
            </a:r>
            <a:endParaRPr sz="2200" kern="0">
              <a:solidFill>
                <a:srgbClr val="000000"/>
              </a:solidFill>
              <a:latin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p:nvPr/>
        </p:nvSpPr>
        <p:spPr>
          <a:xfrm flipH="1">
            <a:off x="1981250" y="2115525"/>
            <a:ext cx="8545500" cy="27021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Degrees of freedom associated with ANOVA</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groups: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is the number of groups</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total: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is the total sample size</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error: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E</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endParaRPr sz="2200" i="1" kern="0" baseline="-25000" dirty="0">
              <a:solidFill>
                <a:srgbClr val="000000"/>
              </a:solidFill>
              <a:latin typeface="Arial"/>
              <a:cs typeface="Arial"/>
              <a:sym typeface="Arial"/>
            </a:endParaRPr>
          </a:p>
        </p:txBody>
      </p:sp>
      <p:pic>
        <p:nvPicPr>
          <p:cNvPr id="193" name="Google Shape;193;p33"/>
          <p:cNvPicPr preferRelativeResize="0"/>
          <p:nvPr/>
        </p:nvPicPr>
        <p:blipFill>
          <a:blip r:embed="rId3">
            <a:alphaModFix/>
          </a:blip>
          <a:stretch>
            <a:fillRect/>
          </a:stretch>
        </p:blipFill>
        <p:spPr>
          <a:xfrm>
            <a:off x="2157276" y="189500"/>
            <a:ext cx="8193451" cy="1721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p:nvPr/>
        </p:nvSpPr>
        <p:spPr>
          <a:xfrm flipH="1">
            <a:off x="1981250" y="2115525"/>
            <a:ext cx="8545500" cy="27021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Degrees of freedom associated with ANOVA</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groups: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is the number of groups</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total: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is the total sample size</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error: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E</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endParaRPr lang="en" sz="2200" i="1" kern="0" baseline="-2500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endParaRPr lang="en" sz="2200" i="1" kern="0" baseline="-25000" dirty="0">
              <a:solidFill>
                <a:srgbClr val="000000"/>
              </a:solidFill>
              <a:latin typeface="Arial"/>
              <a:cs typeface="Arial"/>
              <a:sym typeface="Arial"/>
            </a:endParaRPr>
          </a:p>
        </p:txBody>
      </p:sp>
      <p:pic>
        <p:nvPicPr>
          <p:cNvPr id="193" name="Google Shape;193;p33"/>
          <p:cNvPicPr preferRelativeResize="0"/>
          <p:nvPr/>
        </p:nvPicPr>
        <p:blipFill>
          <a:blip r:embed="rId3">
            <a:alphaModFix/>
          </a:blip>
          <a:stretch>
            <a:fillRect/>
          </a:stretch>
        </p:blipFill>
        <p:spPr>
          <a:xfrm>
            <a:off x="2157276" y="189500"/>
            <a:ext cx="8193451" cy="1721750"/>
          </a:xfrm>
          <a:prstGeom prst="rect">
            <a:avLst/>
          </a:prstGeom>
          <a:noFill/>
          <a:ln>
            <a:noFill/>
          </a:ln>
        </p:spPr>
      </p:pic>
      <p:sp>
        <p:nvSpPr>
          <p:cNvPr id="3" name="TextBox 2">
            <a:extLst>
              <a:ext uri="{FF2B5EF4-FFF2-40B4-BE49-F238E27FC236}">
                <a16:creationId xmlns:a16="http://schemas.microsoft.com/office/drawing/2014/main" id="{33F7A6EF-2394-668B-BFE3-1E265056871C}"/>
              </a:ext>
            </a:extLst>
          </p:cNvPr>
          <p:cNvSpPr txBox="1"/>
          <p:nvPr/>
        </p:nvSpPr>
        <p:spPr>
          <a:xfrm>
            <a:off x="1981250" y="4131770"/>
            <a:ext cx="4403770" cy="369332"/>
          </a:xfrm>
          <a:prstGeom prst="rect">
            <a:avLst/>
          </a:prstGeom>
          <a:noFill/>
        </p:spPr>
        <p:txBody>
          <a:bodyPr wrap="none" rtlCol="0">
            <a:spAutoFit/>
          </a:bodyPr>
          <a:lstStyle/>
          <a:p>
            <a:r>
              <a:rPr lang="en-US" dirty="0"/>
              <a:t>Calculate the various degrees of freedom</a:t>
            </a:r>
          </a:p>
        </p:txBody>
      </p:sp>
    </p:spTree>
    <p:extLst>
      <p:ext uri="{BB962C8B-B14F-4D97-AF65-F5344CB8AC3E}">
        <p14:creationId xmlns:p14="http://schemas.microsoft.com/office/powerpoint/2010/main" val="87616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p:nvPr/>
        </p:nvSpPr>
        <p:spPr>
          <a:xfrm flipH="1">
            <a:off x="1981250" y="21155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Degrees of freedom associated with ANOVA</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groups: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is the number of groups</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total: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- 1, where </a:t>
            </a:r>
            <a:r>
              <a:rPr lang="en" sz="2200" i="1" kern="0" dirty="0">
                <a:solidFill>
                  <a:srgbClr val="000000"/>
                </a:solidFill>
                <a:latin typeface="Arial"/>
                <a:cs typeface="Arial"/>
                <a:sym typeface="Arial"/>
              </a:rPr>
              <a:t>n</a:t>
            </a:r>
            <a:r>
              <a:rPr lang="en" sz="2200" kern="0" dirty="0">
                <a:solidFill>
                  <a:srgbClr val="000000"/>
                </a:solidFill>
                <a:latin typeface="Arial"/>
                <a:cs typeface="Arial"/>
                <a:sym typeface="Arial"/>
              </a:rPr>
              <a:t> is the total sample size</a:t>
            </a: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error: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E</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T</a:t>
            </a:r>
            <a:r>
              <a:rPr lang="en" sz="2200" kern="0" dirty="0">
                <a:solidFill>
                  <a:srgbClr val="000000"/>
                </a:solidFill>
                <a:latin typeface="Arial"/>
                <a:cs typeface="Arial"/>
                <a:sym typeface="Arial"/>
              </a:rPr>
              <a:t> -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endParaRPr sz="2200" i="1" kern="0" dirty="0">
              <a:solidFill>
                <a:srgbClr val="000000"/>
              </a:solidFill>
              <a:latin typeface="Arial"/>
              <a:cs typeface="Arial"/>
              <a:sym typeface="Arial"/>
            </a:endParaRPr>
          </a:p>
          <a:p>
            <a:pPr defTabSz="914400">
              <a:lnSpc>
                <a:spcPct val="115000"/>
              </a:lnSpc>
              <a:buClr>
                <a:srgbClr val="000000"/>
              </a:buClr>
            </a:pPr>
            <a:endParaRPr sz="2200" i="1"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dirty="0" err="1">
                <a:solidFill>
                  <a:srgbClr val="FFC000"/>
                </a:solidFill>
                <a:latin typeface="Arial"/>
                <a:cs typeface="Arial"/>
                <a:sym typeface="Arial"/>
              </a:rPr>
              <a:t>df</a:t>
            </a:r>
            <a:r>
              <a:rPr lang="en" sz="2200" i="1" kern="0" baseline="-25000" dirty="0" err="1">
                <a:solidFill>
                  <a:srgbClr val="FFC000"/>
                </a:solidFill>
                <a:latin typeface="Arial"/>
                <a:cs typeface="Arial"/>
                <a:sym typeface="Arial"/>
              </a:rPr>
              <a:t>G</a:t>
            </a:r>
            <a:r>
              <a:rPr lang="en" sz="2200" kern="0" dirty="0">
                <a:solidFill>
                  <a:srgbClr val="FFC000"/>
                </a:solidFill>
                <a:latin typeface="Arial"/>
                <a:cs typeface="Arial"/>
                <a:sym typeface="Arial"/>
              </a:rPr>
              <a:t> = </a:t>
            </a:r>
            <a:r>
              <a:rPr lang="en" sz="2200" i="1" kern="0" dirty="0">
                <a:solidFill>
                  <a:srgbClr val="FFC000"/>
                </a:solidFill>
                <a:latin typeface="Arial"/>
                <a:cs typeface="Arial"/>
                <a:sym typeface="Arial"/>
              </a:rPr>
              <a:t>k</a:t>
            </a:r>
            <a:r>
              <a:rPr lang="en" sz="2200" kern="0" dirty="0">
                <a:solidFill>
                  <a:srgbClr val="FFC000"/>
                </a:solidFill>
                <a:latin typeface="Arial"/>
                <a:cs typeface="Arial"/>
                <a:sym typeface="Arial"/>
              </a:rPr>
              <a:t> - 1 = 3 - 1 = 2</a:t>
            </a:r>
            <a:endParaRPr sz="2200" kern="0" dirty="0">
              <a:solidFill>
                <a:srgbClr val="FFC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dirty="0" err="1">
                <a:solidFill>
                  <a:srgbClr val="FFC000"/>
                </a:solidFill>
                <a:latin typeface="Arial"/>
                <a:cs typeface="Arial"/>
                <a:sym typeface="Arial"/>
              </a:rPr>
              <a:t>df</a:t>
            </a:r>
            <a:r>
              <a:rPr lang="en" sz="2200" i="1" kern="0" baseline="-25000" dirty="0" err="1">
                <a:solidFill>
                  <a:srgbClr val="FFC000"/>
                </a:solidFill>
                <a:latin typeface="Arial"/>
                <a:cs typeface="Arial"/>
                <a:sym typeface="Arial"/>
              </a:rPr>
              <a:t>T</a:t>
            </a:r>
            <a:r>
              <a:rPr lang="en" sz="2200" kern="0" dirty="0">
                <a:solidFill>
                  <a:srgbClr val="FFC000"/>
                </a:solidFill>
                <a:latin typeface="Arial"/>
                <a:cs typeface="Arial"/>
                <a:sym typeface="Arial"/>
              </a:rPr>
              <a:t> = </a:t>
            </a:r>
            <a:r>
              <a:rPr lang="en" sz="2200" i="1" kern="0" dirty="0">
                <a:solidFill>
                  <a:srgbClr val="FFC000"/>
                </a:solidFill>
                <a:latin typeface="Arial"/>
                <a:cs typeface="Arial"/>
                <a:sym typeface="Arial"/>
              </a:rPr>
              <a:t>n</a:t>
            </a:r>
            <a:r>
              <a:rPr lang="en" sz="2200" kern="0" dirty="0">
                <a:solidFill>
                  <a:srgbClr val="FFC000"/>
                </a:solidFill>
                <a:latin typeface="Arial"/>
                <a:cs typeface="Arial"/>
                <a:sym typeface="Arial"/>
              </a:rPr>
              <a:t> - 1 = 30 - 1 = 29</a:t>
            </a:r>
            <a:endParaRPr sz="2200" kern="0" dirty="0">
              <a:solidFill>
                <a:srgbClr val="FFC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dirty="0" err="1">
                <a:solidFill>
                  <a:srgbClr val="FFC000"/>
                </a:solidFill>
                <a:latin typeface="Arial"/>
                <a:cs typeface="Arial"/>
                <a:sym typeface="Arial"/>
              </a:rPr>
              <a:t>df</a:t>
            </a:r>
            <a:r>
              <a:rPr lang="en" sz="2200" i="1" kern="0" baseline="-25000" dirty="0" err="1">
                <a:solidFill>
                  <a:srgbClr val="FFC000"/>
                </a:solidFill>
                <a:latin typeface="Arial"/>
                <a:cs typeface="Arial"/>
                <a:sym typeface="Arial"/>
              </a:rPr>
              <a:t>E</a:t>
            </a:r>
            <a:r>
              <a:rPr lang="en" sz="2200" kern="0" dirty="0">
                <a:solidFill>
                  <a:srgbClr val="FFC000"/>
                </a:solidFill>
                <a:latin typeface="Arial"/>
                <a:cs typeface="Arial"/>
                <a:sym typeface="Arial"/>
              </a:rPr>
              <a:t> = 29 - 2 = 27</a:t>
            </a:r>
            <a:endParaRPr sz="2200" kern="0" dirty="0">
              <a:solidFill>
                <a:srgbClr val="FFC000"/>
              </a:solidFill>
              <a:latin typeface="Arial"/>
              <a:cs typeface="Arial"/>
              <a:sym typeface="Arial"/>
            </a:endParaRPr>
          </a:p>
        </p:txBody>
      </p:sp>
      <p:pic>
        <p:nvPicPr>
          <p:cNvPr id="211" name="Google Shape;211;p36"/>
          <p:cNvPicPr preferRelativeResize="0"/>
          <p:nvPr/>
        </p:nvPicPr>
        <p:blipFill>
          <a:blip r:embed="rId3">
            <a:alphaModFix/>
          </a:blip>
          <a:stretch>
            <a:fillRect/>
          </a:stretch>
        </p:blipFill>
        <p:spPr>
          <a:xfrm>
            <a:off x="2157276" y="189500"/>
            <a:ext cx="8193451" cy="1721750"/>
          </a:xfrm>
          <a:prstGeom prst="rect">
            <a:avLst/>
          </a:prstGeom>
          <a:noFill/>
          <a:ln>
            <a:noFill/>
          </a:ln>
        </p:spPr>
      </p:pic>
      <p:sp>
        <p:nvSpPr>
          <p:cNvPr id="2" name="TextBox 1">
            <a:extLst>
              <a:ext uri="{FF2B5EF4-FFF2-40B4-BE49-F238E27FC236}">
                <a16:creationId xmlns:a16="http://schemas.microsoft.com/office/drawing/2014/main" id="{3A1A4218-EEDD-E085-B8D9-5C9DA3889099}"/>
              </a:ext>
            </a:extLst>
          </p:cNvPr>
          <p:cNvSpPr txBox="1"/>
          <p:nvPr/>
        </p:nvSpPr>
        <p:spPr>
          <a:xfrm>
            <a:off x="1981250" y="4131770"/>
            <a:ext cx="4403770" cy="369332"/>
          </a:xfrm>
          <a:prstGeom prst="rect">
            <a:avLst/>
          </a:prstGeom>
          <a:noFill/>
        </p:spPr>
        <p:txBody>
          <a:bodyPr wrap="none" rtlCol="0">
            <a:spAutoFit/>
          </a:bodyPr>
          <a:lstStyle/>
          <a:p>
            <a:r>
              <a:rPr lang="en-US" dirty="0"/>
              <a:t>Calculate the various degrees of freedom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2077350" y="204525"/>
            <a:ext cx="8112101" cy="1617250"/>
          </a:xfrm>
          <a:prstGeom prst="rect">
            <a:avLst/>
          </a:prstGeom>
          <a:noFill/>
          <a:ln>
            <a:noFill/>
          </a:ln>
        </p:spPr>
      </p:pic>
      <mc:AlternateContent xmlns:mc="http://schemas.openxmlformats.org/markup-compatibility/2006">
        <mc:Choice xmlns:a14="http://schemas.microsoft.com/office/drawing/2010/main" Requires="a14">
          <p:sp>
            <p:nvSpPr>
              <p:cNvPr id="217" name="Google Shape;217;p37"/>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US" sz="2200" kern="0" dirty="0">
                    <a:solidFill>
                      <a:schemeClr val="accent1"/>
                    </a:solidFill>
                    <a:latin typeface="Arial"/>
                    <a:cs typeface="Arial"/>
                    <a:sym typeface="Arial"/>
                  </a:rPr>
                  <a:t>Sum of squares between groups, SSG </a:t>
                </a:r>
              </a:p>
              <a:p>
                <a:pPr defTabSz="914400">
                  <a:lnSpc>
                    <a:spcPct val="115000"/>
                  </a:lnSpc>
                  <a:buClr>
                    <a:srgbClr val="000000"/>
                  </a:buClr>
                </a:pPr>
                <a:endParaRPr lang="en-US" sz="2200" kern="0" dirty="0">
                  <a:solidFill>
                    <a:srgbClr val="3A81BA"/>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Measures the variability between groups</a:t>
                </a:r>
              </a:p>
              <a:p>
                <a:pPr defTabSz="914400">
                  <a:lnSpc>
                    <a:spcPct val="115000"/>
                  </a:lnSpc>
                  <a:buClr>
                    <a:srgbClr val="000000"/>
                  </a:buClr>
                </a:pPr>
                <a:endParaRPr lang="en-US" sz="2200" kern="0" dirty="0">
                  <a:solidFill>
                    <a:srgbClr val="000000"/>
                  </a:solidFill>
                  <a:latin typeface="Arial"/>
                  <a:cs typeface="Arial"/>
                  <a:sym typeface="Arial"/>
                </a:endParaRPr>
              </a:p>
              <a:p>
                <a:pPr defTabSz="914400">
                  <a:lnSpc>
                    <a:spcPct val="115000"/>
                  </a:lnSpc>
                  <a:buClr>
                    <a:srgbClr val="000000"/>
                  </a:buClr>
                </a:pPr>
                <a:endParaRPr lang="en-US" sz="2200" kern="0" dirty="0">
                  <a:solidFill>
                    <a:srgbClr val="000000"/>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where </a:t>
                </a:r>
                <a14:m>
                  <m:oMath xmlns:m="http://schemas.openxmlformats.org/officeDocument/2006/math">
                    <m:sSub>
                      <m:sSubPr>
                        <m:ctrlPr>
                          <a:rPr lang="ar-AE" sz="2200" i="1" kern="0" smtClean="0">
                            <a:solidFill>
                              <a:srgbClr val="000000"/>
                            </a:solidFill>
                            <a:latin typeface="Cambria Math" panose="02040503050406030204" pitchFamily="18" charset="0"/>
                            <a:cs typeface="Arial"/>
                            <a:sym typeface="Arial"/>
                          </a:rPr>
                        </m:ctrlPr>
                      </m:sSubPr>
                      <m:e>
                        <m:r>
                          <a:rPr lang="ar-AE" sz="2200" b="0" i="1" kern="0" smtClean="0">
                            <a:solidFill>
                              <a:srgbClr val="000000"/>
                            </a:solidFill>
                            <a:latin typeface="Cambria Math" panose="02040503050406030204" pitchFamily="18" charset="0"/>
                            <a:cs typeface="Arial"/>
                            <a:sym typeface="Arial"/>
                          </a:rPr>
                          <m:t>𝑛</m:t>
                        </m:r>
                      </m:e>
                      <m:sub>
                        <m:r>
                          <a:rPr lang="en-US" sz="2200" b="0" i="1" kern="0" smtClean="0">
                            <a:solidFill>
                              <a:srgbClr val="000000"/>
                            </a:solidFill>
                            <a:latin typeface="Cambria Math" panose="02040503050406030204" pitchFamily="18" charset="0"/>
                            <a:cs typeface="Arial"/>
                            <a:sym typeface="Arial"/>
                          </a:rPr>
                          <m:t>𝑖</m:t>
                        </m:r>
                      </m:sub>
                    </m:sSub>
                  </m:oMath>
                </a14:m>
                <a:r>
                  <a:rPr lang="ar-AE" sz="2200" kern="0" dirty="0">
                    <a:solidFill>
                      <a:srgbClr val="000000"/>
                    </a:solidFill>
                    <a:latin typeface="Arial"/>
                    <a:cs typeface="Arial"/>
                    <a:sym typeface="Arial"/>
                  </a:rPr>
                  <a:t> </a:t>
                </a:r>
                <a:r>
                  <a:rPr lang="en-US" sz="2200" kern="0" dirty="0">
                    <a:solidFill>
                      <a:srgbClr val="000000"/>
                    </a:solidFill>
                    <a:latin typeface="Arial"/>
                    <a:cs typeface="Arial"/>
                    <a:sym typeface="Arial"/>
                  </a:rPr>
                  <a:t>is each group size, </a:t>
                </a:r>
                <a14:m>
                  <m:oMath xmlns:m="http://schemas.openxmlformats.org/officeDocument/2006/math">
                    <m:sSub>
                      <m:sSubPr>
                        <m:ctrlPr>
                          <a:rPr lang="en-US" sz="2200" i="1" kern="0" smtClean="0">
                            <a:solidFill>
                              <a:srgbClr val="000000"/>
                            </a:solidFill>
                            <a:latin typeface="Cambria Math" panose="02040503050406030204" pitchFamily="18" charset="0"/>
                            <a:cs typeface="Arial"/>
                            <a:sym typeface="Arial"/>
                          </a:rPr>
                        </m:ctrlPr>
                      </m:sSubPr>
                      <m:e>
                        <m:acc>
                          <m:accPr>
                            <m:chr m:val="̅"/>
                            <m:ctrlPr>
                              <a:rPr lang="en-US" sz="2200" i="1" kern="0" smtClean="0">
                                <a:solidFill>
                                  <a:srgbClr val="000000"/>
                                </a:solidFill>
                                <a:latin typeface="Cambria Math" panose="02040503050406030204" pitchFamily="18" charset="0"/>
                                <a:cs typeface="Arial"/>
                                <a:sym typeface="Arial"/>
                              </a:rPr>
                            </m:ctrlPr>
                          </m:accPr>
                          <m:e>
                            <m:r>
                              <a:rPr lang="en-US" sz="2200" b="0" i="1" kern="0" smtClean="0">
                                <a:solidFill>
                                  <a:srgbClr val="000000"/>
                                </a:solidFill>
                                <a:latin typeface="Cambria Math" panose="02040503050406030204" pitchFamily="18" charset="0"/>
                                <a:cs typeface="Arial"/>
                                <a:sym typeface="Arial"/>
                              </a:rPr>
                              <m:t>𝑥</m:t>
                            </m:r>
                          </m:e>
                        </m:acc>
                      </m:e>
                      <m:sub>
                        <m:r>
                          <a:rPr lang="en-US" sz="2200" b="0" i="1" kern="0" smtClean="0">
                            <a:solidFill>
                              <a:srgbClr val="000000"/>
                            </a:solidFill>
                            <a:latin typeface="Cambria Math" panose="02040503050406030204" pitchFamily="18" charset="0"/>
                            <a:cs typeface="Arial"/>
                            <a:sym typeface="Arial"/>
                          </a:rPr>
                          <m:t>𝑖</m:t>
                        </m:r>
                      </m:sub>
                    </m:sSub>
                  </m:oMath>
                </a14:m>
                <a:r>
                  <a:rPr lang="en-US" sz="2200" kern="0" dirty="0">
                    <a:solidFill>
                      <a:srgbClr val="000000"/>
                    </a:solidFill>
                    <a:latin typeface="Arial"/>
                    <a:cs typeface="Arial"/>
                    <a:sym typeface="Arial"/>
                  </a:rPr>
                  <a:t> is the average for each group, </a:t>
                </a:r>
                <a14:m>
                  <m:oMath xmlns:m="http://schemas.openxmlformats.org/officeDocument/2006/math">
                    <m:acc>
                      <m:accPr>
                        <m:chr m:val="̅"/>
                        <m:ctrlPr>
                          <a:rPr lang="en-US" sz="2200" i="1" kern="0" smtClean="0">
                            <a:solidFill>
                              <a:srgbClr val="000000"/>
                            </a:solidFill>
                            <a:latin typeface="Cambria Math" panose="02040503050406030204" pitchFamily="18" charset="0"/>
                            <a:cs typeface="Arial"/>
                            <a:sym typeface="Arial"/>
                          </a:rPr>
                        </m:ctrlPr>
                      </m:accPr>
                      <m:e>
                        <m:r>
                          <a:rPr lang="en-US" sz="2200" b="0" i="1" kern="0" smtClean="0">
                            <a:solidFill>
                              <a:srgbClr val="000000"/>
                            </a:solidFill>
                            <a:latin typeface="Cambria Math" panose="02040503050406030204" pitchFamily="18" charset="0"/>
                            <a:cs typeface="Arial"/>
                            <a:sym typeface="Arial"/>
                          </a:rPr>
                          <m:t>𝑥</m:t>
                        </m:r>
                      </m:e>
                    </m:acc>
                  </m:oMath>
                </a14:m>
                <a:r>
                  <a:rPr lang="en-US" sz="2200" kern="0" dirty="0">
                    <a:solidFill>
                      <a:srgbClr val="000000"/>
                    </a:solidFill>
                    <a:latin typeface="Arial"/>
                    <a:cs typeface="Arial"/>
                    <a:sym typeface="Arial"/>
                  </a:rPr>
                  <a:t> is the overall (grand) mean</a:t>
                </a:r>
                <a:endParaRPr sz="2200" kern="0" dirty="0">
                  <a:solidFill>
                    <a:srgbClr val="000000"/>
                  </a:solidFill>
                  <a:latin typeface="Arial"/>
                  <a:cs typeface="Arial"/>
                  <a:sym typeface="Arial"/>
                </a:endParaRPr>
              </a:p>
            </p:txBody>
          </p:sp>
        </mc:Choice>
        <mc:Fallback>
          <p:sp>
            <p:nvSpPr>
              <p:cNvPr id="217" name="Google Shape;217;p37"/>
              <p:cNvSpPr txBox="1">
                <a:spLocks noRot="1" noChangeAspect="1" noMove="1" noResize="1" noEditPoints="1" noAdjustHandles="1" noChangeArrowheads="1" noChangeShapeType="1" noTextEdit="1"/>
              </p:cNvSpPr>
              <p:nvPr/>
            </p:nvSpPr>
            <p:spPr>
              <a:xfrm flipH="1">
                <a:off x="1981250" y="1886925"/>
                <a:ext cx="8545500" cy="3618300"/>
              </a:xfrm>
              <a:prstGeom prst="rect">
                <a:avLst/>
              </a:prstGeom>
              <a:blipFill>
                <a:blip r:embed="rId4"/>
                <a:stretch>
                  <a:fillRect l="-1040"/>
                </a:stretch>
              </a:blipFill>
              <a:ln>
                <a:noFill/>
              </a:ln>
            </p:spPr>
            <p:txBody>
              <a:bodyPr/>
              <a:lstStyle/>
              <a:p>
                <a:r>
                  <a:rPr lang="en-US">
                    <a:noFill/>
                  </a:rPr>
                  <a:t> </a:t>
                </a:r>
              </a:p>
            </p:txBody>
          </p:sp>
        </mc:Fallback>
      </mc:AlternateContent>
      <p:pic>
        <p:nvPicPr>
          <p:cNvPr id="218" name="Google Shape;218;p37"/>
          <p:cNvPicPr preferRelativeResize="0"/>
          <p:nvPr/>
        </p:nvPicPr>
        <p:blipFill>
          <a:blip r:embed="rId5">
            <a:alphaModFix/>
          </a:blip>
          <a:stretch>
            <a:fillRect/>
          </a:stretch>
        </p:blipFill>
        <p:spPr>
          <a:xfrm>
            <a:off x="5028500" y="3201326"/>
            <a:ext cx="2209800" cy="693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8"/>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26" name="Google Shape;226;p38"/>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between groups, SSG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between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where  is each group size,      is the average for each group,      is the overall (grand) mean</a:t>
            </a:r>
            <a:endParaRPr sz="2200" kern="0" dirty="0">
              <a:solidFill>
                <a:srgbClr val="000000"/>
              </a:solidFill>
              <a:latin typeface="Arial"/>
              <a:cs typeface="Arial"/>
              <a:sym typeface="Arial"/>
            </a:endParaRPr>
          </a:p>
        </p:txBody>
      </p:sp>
      <p:pic>
        <p:nvPicPr>
          <p:cNvPr id="227" name="Google Shape;227;p38"/>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28" name="Google Shape;228;p38"/>
          <p:cNvPicPr preferRelativeResize="0"/>
          <p:nvPr/>
        </p:nvPicPr>
        <p:blipFill>
          <a:blip r:embed="rId5">
            <a:alphaModFix/>
          </a:blip>
          <a:stretch>
            <a:fillRect/>
          </a:stretch>
        </p:blipFill>
        <p:spPr>
          <a:xfrm>
            <a:off x="5304151" y="3871450"/>
            <a:ext cx="473125" cy="381000"/>
          </a:xfrm>
          <a:prstGeom prst="rect">
            <a:avLst/>
          </a:prstGeom>
          <a:noFill/>
          <a:ln>
            <a:noFill/>
          </a:ln>
        </p:spPr>
      </p:pic>
      <p:pic>
        <p:nvPicPr>
          <p:cNvPr id="229" name="Google Shape;229;p38"/>
          <p:cNvPicPr preferRelativeResize="0"/>
          <p:nvPr/>
        </p:nvPicPr>
        <p:blipFill>
          <a:blip r:embed="rId6">
            <a:alphaModFix/>
          </a:blip>
          <a:stretch>
            <a:fillRect/>
          </a:stretch>
        </p:blipFill>
        <p:spPr>
          <a:xfrm>
            <a:off x="9511275" y="3876214"/>
            <a:ext cx="438150" cy="371475"/>
          </a:xfrm>
          <a:prstGeom prst="rect">
            <a:avLst/>
          </a:prstGeom>
          <a:noFill/>
          <a:ln>
            <a:noFill/>
          </a:ln>
        </p:spPr>
      </p:pic>
      <p:pic>
        <p:nvPicPr>
          <p:cNvPr id="230" name="Google Shape;230;p38"/>
          <p:cNvPicPr preferRelativeResize="0"/>
          <p:nvPr/>
        </p:nvPicPr>
        <p:blipFill>
          <a:blip r:embed="rId7">
            <a:alphaModFix/>
          </a:blip>
          <a:stretch>
            <a:fillRect/>
          </a:stretch>
        </p:blipFill>
        <p:spPr>
          <a:xfrm>
            <a:off x="2029200" y="4721386"/>
            <a:ext cx="2999300" cy="1974041"/>
          </a:xfrm>
          <a:prstGeom prst="rect">
            <a:avLst/>
          </a:prstGeom>
          <a:noFill/>
          <a:ln>
            <a:noFill/>
          </a:ln>
        </p:spPr>
      </p:pic>
      <p:sp>
        <p:nvSpPr>
          <p:cNvPr id="2" name="TextBox 1">
            <a:extLst>
              <a:ext uri="{FF2B5EF4-FFF2-40B4-BE49-F238E27FC236}">
                <a16:creationId xmlns:a16="http://schemas.microsoft.com/office/drawing/2014/main" id="{24CB3BAC-E958-2297-BB58-08364C1FAB90}"/>
              </a:ext>
            </a:extLst>
          </p:cNvPr>
          <p:cNvSpPr txBox="1"/>
          <p:nvPr/>
        </p:nvSpPr>
        <p:spPr>
          <a:xfrm>
            <a:off x="6254000" y="4721386"/>
            <a:ext cx="1697901" cy="369332"/>
          </a:xfrm>
          <a:prstGeom prst="rect">
            <a:avLst/>
          </a:prstGeom>
          <a:noFill/>
        </p:spPr>
        <p:txBody>
          <a:bodyPr wrap="none" rtlCol="0">
            <a:spAutoFit/>
          </a:bodyPr>
          <a:lstStyle/>
          <a:p>
            <a:r>
              <a:rPr lang="en-US" dirty="0"/>
              <a:t>Calculate SSG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85" name="Google Shape;285;p43"/>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between groups, SSG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between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where  is each group size,      is the average for each group,      is the overall (grand) mean</a:t>
            </a:r>
            <a:endParaRPr sz="2200" kern="0" dirty="0">
              <a:solidFill>
                <a:srgbClr val="000000"/>
              </a:solidFill>
              <a:latin typeface="Arial"/>
              <a:cs typeface="Arial"/>
              <a:sym typeface="Arial"/>
            </a:endParaRPr>
          </a:p>
        </p:txBody>
      </p:sp>
      <p:pic>
        <p:nvPicPr>
          <p:cNvPr id="286" name="Google Shape;286;p43"/>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87" name="Google Shape;287;p43"/>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88" name="Google Shape;288;p43"/>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89" name="Google Shape;289;p43"/>
          <p:cNvPicPr preferRelativeResize="0"/>
          <p:nvPr/>
        </p:nvPicPr>
        <p:blipFill>
          <a:blip r:embed="rId7">
            <a:alphaModFix/>
          </a:blip>
          <a:stretch>
            <a:fillRect/>
          </a:stretch>
        </p:blipFill>
        <p:spPr>
          <a:xfrm>
            <a:off x="7329975" y="4935425"/>
            <a:ext cx="2343150" cy="304800"/>
          </a:xfrm>
          <a:prstGeom prst="rect">
            <a:avLst/>
          </a:prstGeom>
          <a:noFill/>
          <a:ln>
            <a:noFill/>
          </a:ln>
        </p:spPr>
      </p:pic>
      <p:pic>
        <p:nvPicPr>
          <p:cNvPr id="290" name="Google Shape;290;p43"/>
          <p:cNvPicPr preferRelativeResize="0"/>
          <p:nvPr/>
        </p:nvPicPr>
        <p:blipFill>
          <a:blip r:embed="rId8">
            <a:alphaModFix/>
          </a:blip>
          <a:stretch>
            <a:fillRect/>
          </a:stretch>
        </p:blipFill>
        <p:spPr>
          <a:xfrm>
            <a:off x="7329976" y="5333250"/>
            <a:ext cx="2219325" cy="304800"/>
          </a:xfrm>
          <a:prstGeom prst="rect">
            <a:avLst/>
          </a:prstGeom>
          <a:noFill/>
          <a:ln>
            <a:noFill/>
          </a:ln>
        </p:spPr>
      </p:pic>
      <p:pic>
        <p:nvPicPr>
          <p:cNvPr id="291" name="Google Shape;291;p43"/>
          <p:cNvPicPr preferRelativeResize="0"/>
          <p:nvPr/>
        </p:nvPicPr>
        <p:blipFill>
          <a:blip r:embed="rId9">
            <a:alphaModFix/>
          </a:blip>
          <a:stretch>
            <a:fillRect/>
          </a:stretch>
        </p:blipFill>
        <p:spPr>
          <a:xfrm>
            <a:off x="5304151" y="3871450"/>
            <a:ext cx="473125" cy="381000"/>
          </a:xfrm>
          <a:prstGeom prst="rect">
            <a:avLst/>
          </a:prstGeom>
          <a:noFill/>
          <a:ln>
            <a:noFill/>
          </a:ln>
        </p:spPr>
      </p:pic>
      <p:pic>
        <p:nvPicPr>
          <p:cNvPr id="292" name="Google Shape;292;p43"/>
          <p:cNvPicPr preferRelativeResize="0"/>
          <p:nvPr/>
        </p:nvPicPr>
        <p:blipFill>
          <a:blip r:embed="rId10">
            <a:alphaModFix/>
          </a:blip>
          <a:stretch>
            <a:fillRect/>
          </a:stretch>
        </p:blipFill>
        <p:spPr>
          <a:xfrm>
            <a:off x="9511275" y="3876214"/>
            <a:ext cx="438150" cy="371475"/>
          </a:xfrm>
          <a:prstGeom prst="rect">
            <a:avLst/>
          </a:prstGeom>
          <a:noFill/>
          <a:ln>
            <a:noFill/>
          </a:ln>
        </p:spPr>
      </p:pic>
      <p:pic>
        <p:nvPicPr>
          <p:cNvPr id="293" name="Google Shape;293;p43"/>
          <p:cNvPicPr preferRelativeResize="0"/>
          <p:nvPr/>
        </p:nvPicPr>
        <p:blipFill>
          <a:blip r:embed="rId11">
            <a:alphaModFix/>
          </a:blip>
          <a:stretch>
            <a:fillRect/>
          </a:stretch>
        </p:blipFill>
        <p:spPr>
          <a:xfrm>
            <a:off x="7329964" y="5781300"/>
            <a:ext cx="923925" cy="30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total, SST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between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where </a:t>
            </a:r>
            <a:r>
              <a:rPr lang="en" sz="2200" i="1" kern="0" dirty="0">
                <a:solidFill>
                  <a:srgbClr val="000000"/>
                </a:solidFill>
                <a:latin typeface="Arial"/>
                <a:cs typeface="Arial"/>
                <a:sym typeface="Arial"/>
              </a:rPr>
              <a:t>x</a:t>
            </a:r>
            <a:r>
              <a:rPr lang="en" sz="2200" i="1" kern="0" baseline="-25000" dirty="0">
                <a:solidFill>
                  <a:srgbClr val="000000"/>
                </a:solidFill>
                <a:latin typeface="Arial"/>
                <a:cs typeface="Arial"/>
                <a:sym typeface="Arial"/>
              </a:rPr>
              <a:t>i</a:t>
            </a:r>
            <a:r>
              <a:rPr lang="en" sz="2200" kern="0" dirty="0">
                <a:solidFill>
                  <a:srgbClr val="000000"/>
                </a:solidFill>
                <a:latin typeface="Arial"/>
                <a:cs typeface="Arial"/>
                <a:sym typeface="Arial"/>
              </a:rPr>
              <a:t> represent each observation in the dataset</a:t>
            </a:r>
            <a:endParaRPr sz="2200" kern="0" dirty="0">
              <a:solidFill>
                <a:srgbClr val="000000"/>
              </a:solidFill>
              <a:latin typeface="Arial"/>
              <a:cs typeface="Arial"/>
              <a:sym typeface="Arial"/>
            </a:endParaRPr>
          </a:p>
        </p:txBody>
      </p:sp>
      <p:pic>
        <p:nvPicPr>
          <p:cNvPr id="299" name="Google Shape;299;p44"/>
          <p:cNvPicPr preferRelativeResize="0"/>
          <p:nvPr/>
        </p:nvPicPr>
        <p:blipFill>
          <a:blip r:embed="rId3">
            <a:alphaModFix/>
          </a:blip>
          <a:stretch>
            <a:fillRect/>
          </a:stretch>
        </p:blipFill>
        <p:spPr>
          <a:xfrm>
            <a:off x="5275238" y="3204771"/>
            <a:ext cx="1641526" cy="658375"/>
          </a:xfrm>
          <a:prstGeom prst="rect">
            <a:avLst/>
          </a:prstGeom>
          <a:noFill/>
          <a:ln>
            <a:noFill/>
          </a:ln>
        </p:spPr>
      </p:pic>
      <p:pic>
        <p:nvPicPr>
          <p:cNvPr id="300" name="Google Shape;300;p44"/>
          <p:cNvPicPr preferRelativeResize="0"/>
          <p:nvPr/>
        </p:nvPicPr>
        <p:blipFill>
          <a:blip r:embed="rId4">
            <a:alphaModFix/>
          </a:blip>
          <a:stretch>
            <a:fillRect/>
          </a:stretch>
        </p:blipFill>
        <p:spPr>
          <a:xfrm>
            <a:off x="2072950" y="131700"/>
            <a:ext cx="8280824" cy="1719000"/>
          </a:xfrm>
          <a:prstGeom prst="rect">
            <a:avLst/>
          </a:prstGeom>
          <a:noFill/>
          <a:ln>
            <a:noFill/>
          </a:ln>
        </p:spPr>
      </p:pic>
      <p:sp>
        <p:nvSpPr>
          <p:cNvPr id="2" name="TextBox 1">
            <a:extLst>
              <a:ext uri="{FF2B5EF4-FFF2-40B4-BE49-F238E27FC236}">
                <a16:creationId xmlns:a16="http://schemas.microsoft.com/office/drawing/2014/main" id="{691A346D-BAF2-E012-A20B-ED32CB142C33}"/>
              </a:ext>
            </a:extLst>
          </p:cNvPr>
          <p:cNvSpPr txBox="1"/>
          <p:nvPr/>
        </p:nvSpPr>
        <p:spPr>
          <a:xfrm>
            <a:off x="1981250" y="4513385"/>
            <a:ext cx="1659429" cy="369332"/>
          </a:xfrm>
          <a:prstGeom prst="rect">
            <a:avLst/>
          </a:prstGeom>
          <a:noFill/>
        </p:spPr>
        <p:txBody>
          <a:bodyPr wrap="none" rtlCol="0">
            <a:spAutoFit/>
          </a:bodyPr>
          <a:lstStyle/>
          <a:p>
            <a:r>
              <a:rPr lang="en-US" dirty="0"/>
              <a:t>Calculate SST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total, SST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between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where </a:t>
            </a:r>
            <a:r>
              <a:rPr lang="en" sz="2200" i="1" kern="0" dirty="0">
                <a:solidFill>
                  <a:srgbClr val="000000"/>
                </a:solidFill>
                <a:latin typeface="Arial"/>
                <a:cs typeface="Arial"/>
                <a:sym typeface="Arial"/>
              </a:rPr>
              <a:t>x</a:t>
            </a:r>
            <a:r>
              <a:rPr lang="en" sz="2200" i="1" kern="0" baseline="-25000" dirty="0">
                <a:solidFill>
                  <a:srgbClr val="000000"/>
                </a:solidFill>
                <a:latin typeface="Arial"/>
                <a:cs typeface="Arial"/>
                <a:sym typeface="Arial"/>
              </a:rPr>
              <a:t>i</a:t>
            </a:r>
            <a:r>
              <a:rPr lang="en" sz="2200" kern="0" dirty="0">
                <a:solidFill>
                  <a:srgbClr val="000000"/>
                </a:solidFill>
                <a:latin typeface="Arial"/>
                <a:cs typeface="Arial"/>
                <a:sym typeface="Arial"/>
              </a:rPr>
              <a:t> represent each observation in the dataset</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i="1" kern="0" dirty="0">
                <a:solidFill>
                  <a:srgbClr val="000000"/>
                </a:solidFill>
                <a:latin typeface="Arial"/>
                <a:cs typeface="Arial"/>
                <a:sym typeface="Arial"/>
              </a:rPr>
              <a:t>SST</a:t>
            </a:r>
            <a:r>
              <a:rPr lang="en" sz="2200" kern="0" dirty="0">
                <a:solidFill>
                  <a:srgbClr val="000000"/>
                </a:solidFill>
                <a:latin typeface="Arial"/>
                <a:cs typeface="Arial"/>
                <a:sym typeface="Arial"/>
              </a:rPr>
              <a:t> = (3.8 - 5.1)</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(4.8 - 5.1)</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(4.9 - 5.1)</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 + (5.2 - 5.1)</a:t>
            </a:r>
            <a:r>
              <a:rPr lang="en" sz="2200" kern="0" baseline="30000" dirty="0">
                <a:solidFill>
                  <a:srgbClr val="000000"/>
                </a:solidFill>
                <a:latin typeface="Arial"/>
                <a:cs typeface="Arial"/>
                <a:sym typeface="Arial"/>
              </a:rPr>
              <a:t>2</a:t>
            </a: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 (-1.3)</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(-0.3)</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(-0.2)</a:t>
            </a:r>
            <a:r>
              <a:rPr lang="en" sz="2200" kern="0" baseline="30000" dirty="0">
                <a:solidFill>
                  <a:srgbClr val="000000"/>
                </a:solidFill>
                <a:latin typeface="Arial"/>
                <a:cs typeface="Arial"/>
                <a:sym typeface="Arial"/>
              </a:rPr>
              <a:t>2</a:t>
            </a:r>
            <a:r>
              <a:rPr lang="en" sz="2200" kern="0" dirty="0">
                <a:solidFill>
                  <a:srgbClr val="000000"/>
                </a:solidFill>
                <a:latin typeface="Arial"/>
                <a:cs typeface="Arial"/>
                <a:sym typeface="Arial"/>
              </a:rPr>
              <a:t> + … + (0.1)</a:t>
            </a:r>
            <a:r>
              <a:rPr lang="en" sz="2200" kern="0" baseline="30000" dirty="0">
                <a:solidFill>
                  <a:srgbClr val="000000"/>
                </a:solidFill>
                <a:latin typeface="Arial"/>
                <a:cs typeface="Arial"/>
                <a:sym typeface="Arial"/>
              </a:rPr>
              <a:t>2</a:t>
            </a: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 1.69 + 0.09 + 0.04 + … + 0.01</a:t>
            </a: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 54.29</a:t>
            </a:r>
            <a:endParaRPr sz="2200" kern="0" dirty="0">
              <a:solidFill>
                <a:srgbClr val="000000"/>
              </a:solidFill>
              <a:latin typeface="Arial"/>
              <a:cs typeface="Arial"/>
              <a:sym typeface="Arial"/>
            </a:endParaRPr>
          </a:p>
        </p:txBody>
      </p:sp>
      <p:pic>
        <p:nvPicPr>
          <p:cNvPr id="327" name="Google Shape;327;p48"/>
          <p:cNvPicPr preferRelativeResize="0"/>
          <p:nvPr/>
        </p:nvPicPr>
        <p:blipFill>
          <a:blip r:embed="rId3">
            <a:alphaModFix/>
          </a:blip>
          <a:stretch>
            <a:fillRect/>
          </a:stretch>
        </p:blipFill>
        <p:spPr>
          <a:xfrm>
            <a:off x="2072950" y="131700"/>
            <a:ext cx="8280824" cy="1719000"/>
          </a:xfrm>
          <a:prstGeom prst="rect">
            <a:avLst/>
          </a:prstGeom>
          <a:noFill/>
          <a:ln>
            <a:noFill/>
          </a:ln>
        </p:spPr>
      </p:pic>
      <p:pic>
        <p:nvPicPr>
          <p:cNvPr id="328" name="Google Shape;328;p48"/>
          <p:cNvPicPr preferRelativeResize="0"/>
          <p:nvPr/>
        </p:nvPicPr>
        <p:blipFill>
          <a:blip r:embed="rId4">
            <a:alphaModFix/>
          </a:blip>
          <a:stretch>
            <a:fillRect/>
          </a:stretch>
        </p:blipFill>
        <p:spPr>
          <a:xfrm>
            <a:off x="5275238" y="3204771"/>
            <a:ext cx="1641526" cy="658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error, SSE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within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i="1" kern="0" dirty="0">
                <a:solidFill>
                  <a:srgbClr val="000000"/>
                </a:solidFill>
                <a:latin typeface="Arial"/>
                <a:cs typeface="Arial"/>
                <a:sym typeface="Arial"/>
              </a:rPr>
              <a:t>SSE </a:t>
            </a:r>
            <a:r>
              <a:rPr lang="en" sz="2200" kern="0" dirty="0">
                <a:solidFill>
                  <a:srgbClr val="000000"/>
                </a:solidFill>
                <a:latin typeface="Arial"/>
                <a:cs typeface="Arial"/>
                <a:sym typeface="Arial"/>
              </a:rPr>
              <a:t>= </a:t>
            </a:r>
            <a:r>
              <a:rPr lang="en" sz="2200" i="1" kern="0" dirty="0">
                <a:solidFill>
                  <a:srgbClr val="000000"/>
                </a:solidFill>
                <a:latin typeface="Arial"/>
                <a:cs typeface="Arial"/>
                <a:sym typeface="Arial"/>
              </a:rPr>
              <a:t>SST </a:t>
            </a:r>
            <a:r>
              <a:rPr lang="en" sz="2200" kern="0" dirty="0">
                <a:solidFill>
                  <a:srgbClr val="000000"/>
                </a:solidFill>
                <a:latin typeface="Arial"/>
                <a:cs typeface="Arial"/>
                <a:sym typeface="Arial"/>
              </a:rPr>
              <a:t>- </a:t>
            </a:r>
            <a:r>
              <a:rPr lang="en" sz="2200" i="1" kern="0" dirty="0">
                <a:solidFill>
                  <a:srgbClr val="000000"/>
                </a:solidFill>
                <a:latin typeface="Arial"/>
                <a:cs typeface="Arial"/>
                <a:sym typeface="Arial"/>
              </a:rPr>
              <a:t>SSG</a:t>
            </a: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Calculate SSE</a:t>
            </a:r>
          </a:p>
          <a:p>
            <a:pPr defTabSz="914400">
              <a:lnSpc>
                <a:spcPct val="115000"/>
              </a:lnSpc>
              <a:buClr>
                <a:srgbClr val="000000"/>
              </a:buClr>
            </a:pPr>
            <a:r>
              <a:rPr lang="en-US" sz="2200" kern="0" dirty="0">
                <a:solidFill>
                  <a:srgbClr val="000000"/>
                </a:solidFill>
                <a:latin typeface="Arial"/>
                <a:cs typeface="Arial"/>
                <a:sym typeface="Arial"/>
              </a:rPr>
              <a:t>	</a:t>
            </a:r>
            <a:endParaRPr sz="2200" kern="0" dirty="0">
              <a:solidFill>
                <a:srgbClr val="000000"/>
              </a:solidFill>
              <a:latin typeface="Arial"/>
              <a:cs typeface="Arial"/>
              <a:sym typeface="Arial"/>
            </a:endParaRPr>
          </a:p>
        </p:txBody>
      </p:sp>
      <p:pic>
        <p:nvPicPr>
          <p:cNvPr id="334" name="Google Shape;334;p49"/>
          <p:cNvPicPr preferRelativeResize="0"/>
          <p:nvPr/>
        </p:nvPicPr>
        <p:blipFill>
          <a:blip r:embed="rId3">
            <a:alphaModFix/>
          </a:blip>
          <a:stretch>
            <a:fillRect/>
          </a:stretch>
        </p:blipFill>
        <p:spPr>
          <a:xfrm>
            <a:off x="1914774" y="235600"/>
            <a:ext cx="8291976" cy="165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53" name="Google Shape;53;p12"/>
          <p:cNvSpPr txBox="1"/>
          <p:nvPr/>
        </p:nvSpPr>
        <p:spPr>
          <a:xfrm flipH="1">
            <a:off x="1946650" y="2986900"/>
            <a:ext cx="8545500" cy="36549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standard methods to test whether these substances are present in a river is to take samples at six-tenths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0"/>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Sum of squares error, SSE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Measures the variability within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i="1" kern="0" dirty="0">
                <a:solidFill>
                  <a:srgbClr val="000000"/>
                </a:solidFill>
                <a:latin typeface="Arial"/>
                <a:cs typeface="Arial"/>
                <a:sym typeface="Arial"/>
              </a:rPr>
              <a:t>SSE </a:t>
            </a:r>
            <a:r>
              <a:rPr lang="en" sz="2200" kern="0" dirty="0">
                <a:solidFill>
                  <a:srgbClr val="000000"/>
                </a:solidFill>
                <a:latin typeface="Arial"/>
                <a:cs typeface="Arial"/>
                <a:sym typeface="Arial"/>
              </a:rPr>
              <a:t>= </a:t>
            </a:r>
            <a:r>
              <a:rPr lang="en" sz="2200" i="1" kern="0" dirty="0">
                <a:solidFill>
                  <a:srgbClr val="000000"/>
                </a:solidFill>
                <a:latin typeface="Arial"/>
                <a:cs typeface="Arial"/>
                <a:sym typeface="Arial"/>
              </a:rPr>
              <a:t>SST </a:t>
            </a:r>
            <a:r>
              <a:rPr lang="en" sz="2200" kern="0" dirty="0">
                <a:solidFill>
                  <a:srgbClr val="000000"/>
                </a:solidFill>
                <a:latin typeface="Arial"/>
                <a:cs typeface="Arial"/>
                <a:sym typeface="Arial"/>
              </a:rPr>
              <a:t>- </a:t>
            </a:r>
            <a:r>
              <a:rPr lang="en" sz="2200" i="1" kern="0" dirty="0">
                <a:solidFill>
                  <a:srgbClr val="000000"/>
                </a:solidFill>
                <a:latin typeface="Arial"/>
                <a:cs typeface="Arial"/>
                <a:sym typeface="Arial"/>
              </a:rPr>
              <a:t>SSG</a:t>
            </a:r>
            <a:endParaRPr sz="2200" kern="0" dirty="0">
              <a:solidFill>
                <a:srgbClr val="000000"/>
              </a:solidFill>
              <a:latin typeface="Arial"/>
              <a:cs typeface="Arial"/>
              <a:sym typeface="Arial"/>
            </a:endParaRPr>
          </a:p>
          <a:p>
            <a:pPr defTabSz="914400">
              <a:lnSpc>
                <a:spcPct val="115000"/>
              </a:lnSpc>
              <a:buClr>
                <a:srgbClr val="000000"/>
              </a:buClr>
            </a:pPr>
            <a:endParaRPr lang="en-US" sz="2200" kern="0" dirty="0">
              <a:solidFill>
                <a:srgbClr val="000000"/>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Calculate SSE</a:t>
            </a: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i="1" kern="0" dirty="0">
                <a:solidFill>
                  <a:srgbClr val="000000"/>
                </a:solidFill>
                <a:latin typeface="Arial"/>
                <a:cs typeface="Arial"/>
                <a:sym typeface="Arial"/>
              </a:rPr>
              <a:t>SSE</a:t>
            </a:r>
            <a:r>
              <a:rPr lang="en" sz="2200" kern="0" dirty="0">
                <a:solidFill>
                  <a:srgbClr val="000000"/>
                </a:solidFill>
                <a:latin typeface="Arial"/>
                <a:cs typeface="Arial"/>
                <a:sym typeface="Arial"/>
              </a:rPr>
              <a:t> = 54.29 - 16.96 = 37.33</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40" name="Google Shape;340;p50"/>
          <p:cNvPicPr preferRelativeResize="0"/>
          <p:nvPr/>
        </p:nvPicPr>
        <p:blipFill>
          <a:blip r:embed="rId3">
            <a:alphaModFix/>
          </a:blip>
          <a:stretch>
            <a:fillRect/>
          </a:stretch>
        </p:blipFill>
        <p:spPr>
          <a:xfrm>
            <a:off x="1914774" y="235600"/>
            <a:ext cx="8291976" cy="1651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Mean square error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Mean square error is calculated as sum of squares divided by the degrees of freedom</a:t>
            </a:r>
          </a:p>
          <a:p>
            <a:pPr defTabSz="914400">
              <a:lnSpc>
                <a:spcPct val="115000"/>
              </a:lnSpc>
              <a:buClr>
                <a:srgbClr val="000000"/>
              </a:buClr>
            </a:pPr>
            <a:endParaRPr lang="en"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Calculate Mean square error for Group and Error</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46" name="Google Shape;346;p51"/>
          <p:cNvPicPr preferRelativeResize="0"/>
          <p:nvPr/>
        </p:nvPicPr>
        <p:blipFill>
          <a:blip r:embed="rId3">
            <a:alphaModFix/>
          </a:blip>
          <a:stretch>
            <a:fillRect/>
          </a:stretch>
        </p:blipFill>
        <p:spPr>
          <a:xfrm>
            <a:off x="2018325" y="238626"/>
            <a:ext cx="8076826" cy="1603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3"/>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Mean square error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Mean square error is calculated as sum of squares divided by the degrees of freedom</a:t>
            </a:r>
          </a:p>
          <a:p>
            <a:pPr defTabSz="914400">
              <a:lnSpc>
                <a:spcPct val="115000"/>
              </a:lnSpc>
              <a:buClr>
                <a:srgbClr val="000000"/>
              </a:buClr>
            </a:pPr>
            <a:endParaRPr lang="en" sz="2200" kern="0" dirty="0">
              <a:solidFill>
                <a:srgbClr val="000000"/>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Calculate Mean square error for Group and Error</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i="1" kern="0" dirty="0">
                <a:solidFill>
                  <a:srgbClr val="FFC000"/>
                </a:solidFill>
                <a:latin typeface="Arial"/>
                <a:cs typeface="Arial"/>
                <a:sym typeface="Arial"/>
              </a:rPr>
              <a:t>MSG</a:t>
            </a:r>
            <a:r>
              <a:rPr lang="en" sz="2200" kern="0" dirty="0">
                <a:solidFill>
                  <a:srgbClr val="FFC000"/>
                </a:solidFill>
                <a:latin typeface="Arial"/>
                <a:cs typeface="Arial"/>
                <a:sym typeface="Arial"/>
              </a:rPr>
              <a:t> = 16.96/2 = 8.48</a:t>
            </a:r>
            <a:endParaRPr sz="2200" kern="0" dirty="0">
              <a:solidFill>
                <a:srgbClr val="FFC000"/>
              </a:solidFill>
              <a:latin typeface="Arial"/>
              <a:cs typeface="Arial"/>
              <a:sym typeface="Arial"/>
            </a:endParaRPr>
          </a:p>
          <a:p>
            <a:pPr algn="ctr" defTabSz="914400">
              <a:lnSpc>
                <a:spcPct val="115000"/>
              </a:lnSpc>
              <a:buClr>
                <a:srgbClr val="000000"/>
              </a:buClr>
            </a:pPr>
            <a:r>
              <a:rPr lang="en" sz="2200" i="1" kern="0" dirty="0">
                <a:solidFill>
                  <a:srgbClr val="FFC000"/>
                </a:solidFill>
                <a:latin typeface="Arial"/>
                <a:cs typeface="Arial"/>
                <a:sym typeface="Arial"/>
              </a:rPr>
              <a:t>MSE</a:t>
            </a:r>
            <a:r>
              <a:rPr lang="en" sz="2200" kern="0" dirty="0">
                <a:solidFill>
                  <a:srgbClr val="FFC000"/>
                </a:solidFill>
                <a:latin typeface="Arial"/>
                <a:cs typeface="Arial"/>
                <a:sym typeface="Arial"/>
              </a:rPr>
              <a:t> = 37.33/27 = 1.38</a:t>
            </a:r>
            <a:endParaRPr sz="2200" kern="0" dirty="0">
              <a:solidFill>
                <a:srgbClr val="FFC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58" name="Google Shape;358;p53"/>
          <p:cNvPicPr preferRelativeResize="0"/>
          <p:nvPr/>
        </p:nvPicPr>
        <p:blipFill>
          <a:blip r:embed="rId3">
            <a:alphaModFix/>
          </a:blip>
          <a:stretch>
            <a:fillRect/>
          </a:stretch>
        </p:blipFill>
        <p:spPr>
          <a:xfrm>
            <a:off x="2018325" y="238626"/>
            <a:ext cx="8076826" cy="1603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Test statistic, </a:t>
            </a:r>
            <a:r>
              <a:rPr lang="en" sz="2200" i="1" kern="0" dirty="0">
                <a:solidFill>
                  <a:schemeClr val="accent1"/>
                </a:solidFill>
                <a:latin typeface="Arial"/>
                <a:cs typeface="Arial"/>
                <a:sym typeface="Arial"/>
              </a:rPr>
              <a:t>F</a:t>
            </a:r>
            <a:r>
              <a:rPr lang="en" sz="2200" kern="0" dirty="0">
                <a:solidFill>
                  <a:schemeClr val="accent1"/>
                </a:solidFill>
                <a:latin typeface="Arial"/>
                <a:cs typeface="Arial"/>
                <a:sym typeface="Arial"/>
              </a:rPr>
              <a:t> value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As we discussed before, the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statistic is the ratio of the between group and within group variability</a:t>
            </a:r>
          </a:p>
          <a:p>
            <a:pPr defTabSz="914400">
              <a:lnSpc>
                <a:spcPct val="115000"/>
              </a:lnSpc>
              <a:buClr>
                <a:srgbClr val="000000"/>
              </a:buClr>
            </a:pPr>
            <a:endParaRPr lang="en" sz="2200" kern="0" dirty="0">
              <a:solidFill>
                <a:srgbClr val="000000"/>
              </a:solidFill>
              <a:latin typeface="Arial"/>
              <a:cs typeface="Arial"/>
              <a:sym typeface="Arial"/>
            </a:endParaRPr>
          </a:p>
          <a:p>
            <a:pPr defTabSz="914400">
              <a:lnSpc>
                <a:spcPct val="115000"/>
              </a:lnSpc>
              <a:buClr>
                <a:srgbClr val="000000"/>
              </a:buClr>
            </a:pPr>
            <a:endParaRPr lang="en" sz="2200"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Calculate </a:t>
            </a:r>
            <a:r>
              <a:rPr lang="en" sz="2200" i="1" kern="0" dirty="0">
                <a:solidFill>
                  <a:srgbClr val="000000"/>
                </a:solidFill>
                <a:latin typeface="Arial"/>
                <a:cs typeface="Arial"/>
                <a:sym typeface="Arial"/>
              </a:rPr>
              <a:t>F</a:t>
            </a:r>
            <a:endParaRPr sz="2200" i="1"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64" name="Google Shape;364;p54"/>
          <p:cNvPicPr preferRelativeResize="0"/>
          <p:nvPr/>
        </p:nvPicPr>
        <p:blipFill>
          <a:blip r:embed="rId3">
            <a:alphaModFix/>
          </a:blip>
          <a:stretch>
            <a:fillRect/>
          </a:stretch>
        </p:blipFill>
        <p:spPr>
          <a:xfrm>
            <a:off x="2097401" y="218326"/>
            <a:ext cx="8109351" cy="1598075"/>
          </a:xfrm>
          <a:prstGeom prst="rect">
            <a:avLst/>
          </a:prstGeom>
          <a:noFill/>
          <a:ln>
            <a:noFill/>
          </a:ln>
        </p:spPr>
      </p:pic>
      <p:pic>
        <p:nvPicPr>
          <p:cNvPr id="365" name="Google Shape;365;p54"/>
          <p:cNvPicPr preferRelativeResize="0"/>
          <p:nvPr/>
        </p:nvPicPr>
        <p:blipFill>
          <a:blip r:embed="rId4">
            <a:alphaModFix/>
          </a:blip>
          <a:stretch>
            <a:fillRect/>
          </a:stretch>
        </p:blipFill>
        <p:spPr>
          <a:xfrm>
            <a:off x="5725351" y="3627289"/>
            <a:ext cx="1057275" cy="600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5"/>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Test statistic, </a:t>
            </a:r>
            <a:r>
              <a:rPr lang="en" sz="2200" i="1" kern="0" dirty="0">
                <a:solidFill>
                  <a:schemeClr val="accent1"/>
                </a:solidFill>
                <a:latin typeface="Arial"/>
                <a:cs typeface="Arial"/>
                <a:sym typeface="Arial"/>
              </a:rPr>
              <a:t>F</a:t>
            </a:r>
            <a:r>
              <a:rPr lang="en" sz="2200" kern="0" dirty="0">
                <a:solidFill>
                  <a:schemeClr val="accent1"/>
                </a:solidFill>
                <a:latin typeface="Arial"/>
                <a:cs typeface="Arial"/>
                <a:sym typeface="Arial"/>
              </a:rPr>
              <a:t> value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As we discussed before, the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statistic is the ratio of the between group and within group variability</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lang="en-US" sz="2200" kern="0" dirty="0">
              <a:solidFill>
                <a:srgbClr val="000000"/>
              </a:solidFill>
              <a:latin typeface="Arial"/>
              <a:cs typeface="Arial"/>
              <a:sym typeface="Arial"/>
            </a:endParaRPr>
          </a:p>
          <a:p>
            <a:pPr defTabSz="914400">
              <a:lnSpc>
                <a:spcPct val="115000"/>
              </a:lnSpc>
              <a:buClr>
                <a:srgbClr val="000000"/>
              </a:buClr>
            </a:pPr>
            <a:r>
              <a:rPr lang="en-US" sz="2200" kern="0" dirty="0">
                <a:solidFill>
                  <a:srgbClr val="000000"/>
                </a:solidFill>
                <a:latin typeface="Arial"/>
                <a:cs typeface="Arial"/>
                <a:sym typeface="Arial"/>
              </a:rPr>
              <a:t>Calculate </a:t>
            </a:r>
            <a:r>
              <a:rPr lang="en-US" sz="2200" i="1" kern="0" dirty="0">
                <a:solidFill>
                  <a:srgbClr val="000000"/>
                </a:solidFill>
                <a:latin typeface="Arial"/>
                <a:cs typeface="Arial"/>
                <a:sym typeface="Arial"/>
              </a:rPr>
              <a:t>F</a:t>
            </a: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71" name="Google Shape;371;p55"/>
          <p:cNvPicPr preferRelativeResize="0"/>
          <p:nvPr/>
        </p:nvPicPr>
        <p:blipFill>
          <a:blip r:embed="rId3">
            <a:alphaModFix/>
          </a:blip>
          <a:stretch>
            <a:fillRect/>
          </a:stretch>
        </p:blipFill>
        <p:spPr>
          <a:xfrm>
            <a:off x="2097401" y="218326"/>
            <a:ext cx="8109351" cy="1598075"/>
          </a:xfrm>
          <a:prstGeom prst="rect">
            <a:avLst/>
          </a:prstGeom>
          <a:noFill/>
          <a:ln>
            <a:noFill/>
          </a:ln>
        </p:spPr>
      </p:pic>
      <p:pic>
        <p:nvPicPr>
          <p:cNvPr id="372" name="Google Shape;372;p55"/>
          <p:cNvPicPr preferRelativeResize="0"/>
          <p:nvPr/>
        </p:nvPicPr>
        <p:blipFill>
          <a:blip r:embed="rId4">
            <a:alphaModFix/>
          </a:blip>
          <a:stretch>
            <a:fillRect/>
          </a:stretch>
        </p:blipFill>
        <p:spPr>
          <a:xfrm>
            <a:off x="5725351" y="3627289"/>
            <a:ext cx="1057275" cy="600075"/>
          </a:xfrm>
          <a:prstGeom prst="rect">
            <a:avLst/>
          </a:prstGeom>
          <a:noFill/>
          <a:ln>
            <a:noFill/>
          </a:ln>
        </p:spPr>
      </p:pic>
      <p:pic>
        <p:nvPicPr>
          <p:cNvPr id="373" name="Google Shape;373;p55"/>
          <p:cNvPicPr preferRelativeResize="0"/>
          <p:nvPr/>
        </p:nvPicPr>
        <p:blipFill>
          <a:blip r:embed="rId5">
            <a:alphaModFix/>
          </a:blip>
          <a:stretch>
            <a:fillRect/>
          </a:stretch>
        </p:blipFill>
        <p:spPr>
          <a:xfrm>
            <a:off x="5382450" y="5082707"/>
            <a:ext cx="1743075" cy="600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p-value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p-value is the probability of at least as large a ratio between the “between group” and “within group” variability, if in fact the means of all groups are equal. It’s calculated as the area under the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curve, with degrees of freedom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r>
              <a:rPr lang="en" sz="2200" kern="0" dirty="0">
                <a:solidFill>
                  <a:srgbClr val="000000"/>
                </a:solidFill>
                <a:latin typeface="Arial"/>
                <a:cs typeface="Arial"/>
                <a:sym typeface="Arial"/>
              </a:rPr>
              <a:t> and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E</a:t>
            </a:r>
            <a:r>
              <a:rPr lang="en" sz="2200" kern="0" dirty="0">
                <a:solidFill>
                  <a:srgbClr val="000000"/>
                </a:solidFill>
                <a:latin typeface="Arial"/>
                <a:cs typeface="Arial"/>
                <a:sym typeface="Arial"/>
              </a:rPr>
              <a:t>, above the observed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statistic.</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79" name="Google Shape;379;p56"/>
          <p:cNvPicPr preferRelativeResize="0"/>
          <p:nvPr/>
        </p:nvPicPr>
        <p:blipFill>
          <a:blip r:embed="rId3">
            <a:alphaModFix/>
          </a:blip>
          <a:stretch>
            <a:fillRect/>
          </a:stretch>
        </p:blipFill>
        <p:spPr>
          <a:xfrm>
            <a:off x="1981250" y="269701"/>
            <a:ext cx="8349750" cy="16172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p-value</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p-value is the probability of at least as large a ratio between the “between group” and “within group” variability, if in fact the means of all groups are equal. It’s calculated as the area under the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curve, with degrees of freedom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G</a:t>
            </a:r>
            <a:r>
              <a:rPr lang="en" sz="2200" kern="0" dirty="0">
                <a:solidFill>
                  <a:srgbClr val="000000"/>
                </a:solidFill>
                <a:latin typeface="Arial"/>
                <a:cs typeface="Arial"/>
                <a:sym typeface="Arial"/>
              </a:rPr>
              <a:t> and </a:t>
            </a:r>
            <a:r>
              <a:rPr lang="en" sz="2200" i="1" kern="0" dirty="0" err="1">
                <a:solidFill>
                  <a:srgbClr val="000000"/>
                </a:solidFill>
                <a:latin typeface="Arial"/>
                <a:cs typeface="Arial"/>
                <a:sym typeface="Arial"/>
              </a:rPr>
              <a:t>df</a:t>
            </a:r>
            <a:r>
              <a:rPr lang="en" sz="2200" i="1" kern="0" baseline="-25000" dirty="0" err="1">
                <a:solidFill>
                  <a:srgbClr val="000000"/>
                </a:solidFill>
                <a:latin typeface="Arial"/>
                <a:cs typeface="Arial"/>
                <a:sym typeface="Arial"/>
              </a:rPr>
              <a:t>E</a:t>
            </a:r>
            <a:r>
              <a:rPr lang="en" sz="2200" kern="0" dirty="0">
                <a:solidFill>
                  <a:srgbClr val="000000"/>
                </a:solidFill>
                <a:latin typeface="Arial"/>
                <a:cs typeface="Arial"/>
                <a:sym typeface="Arial"/>
              </a:rPr>
              <a:t>, above the observed </a:t>
            </a:r>
            <a:r>
              <a:rPr lang="en" sz="2200" i="1" kern="0" dirty="0">
                <a:solidFill>
                  <a:srgbClr val="000000"/>
                </a:solidFill>
                <a:latin typeface="Arial"/>
                <a:cs typeface="Arial"/>
                <a:sym typeface="Arial"/>
              </a:rPr>
              <a:t>F</a:t>
            </a:r>
            <a:r>
              <a:rPr lang="en" sz="2200" kern="0" dirty="0">
                <a:solidFill>
                  <a:srgbClr val="000000"/>
                </a:solidFill>
                <a:latin typeface="Arial"/>
                <a:cs typeface="Arial"/>
                <a:sym typeface="Arial"/>
              </a:rPr>
              <a:t> statistic.</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385" name="Google Shape;385;p57"/>
          <p:cNvPicPr preferRelativeResize="0"/>
          <p:nvPr/>
        </p:nvPicPr>
        <p:blipFill>
          <a:blip r:embed="rId3">
            <a:alphaModFix/>
          </a:blip>
          <a:stretch>
            <a:fillRect/>
          </a:stretch>
        </p:blipFill>
        <p:spPr>
          <a:xfrm>
            <a:off x="1981250" y="269701"/>
            <a:ext cx="8349750" cy="1617225"/>
          </a:xfrm>
          <a:prstGeom prst="rect">
            <a:avLst/>
          </a:prstGeom>
          <a:noFill/>
          <a:ln>
            <a:noFill/>
          </a:ln>
        </p:spPr>
      </p:pic>
      <p:pic>
        <p:nvPicPr>
          <p:cNvPr id="386" name="Google Shape;386;p57"/>
          <p:cNvPicPr preferRelativeResize="0"/>
          <p:nvPr/>
        </p:nvPicPr>
        <p:blipFill>
          <a:blip r:embed="rId4">
            <a:alphaModFix/>
          </a:blip>
          <a:stretch>
            <a:fillRect/>
          </a:stretch>
        </p:blipFill>
        <p:spPr>
          <a:xfrm>
            <a:off x="3325651" y="4619022"/>
            <a:ext cx="5540699" cy="1919100"/>
          </a:xfrm>
          <a:prstGeom prst="rect">
            <a:avLst/>
          </a:prstGeom>
          <a:noFill/>
          <a:ln>
            <a:noFill/>
          </a:ln>
        </p:spPr>
      </p:pic>
      <p:sp>
        <p:nvSpPr>
          <p:cNvPr id="387" name="Google Shape;387;p57"/>
          <p:cNvSpPr txBox="1"/>
          <p:nvPr/>
        </p:nvSpPr>
        <p:spPr>
          <a:xfrm>
            <a:off x="6090225" y="4972700"/>
            <a:ext cx="2334900" cy="501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i="1" kern="0">
                <a:solidFill>
                  <a:srgbClr val="000000"/>
                </a:solidFill>
                <a:latin typeface="Arial"/>
                <a:cs typeface="Arial"/>
                <a:sym typeface="Arial"/>
              </a:rPr>
              <a:t>df</a:t>
            </a:r>
            <a:r>
              <a:rPr lang="en" i="1" kern="0" baseline="-25000">
                <a:solidFill>
                  <a:srgbClr val="000000"/>
                </a:solidFill>
                <a:latin typeface="Arial"/>
                <a:cs typeface="Arial"/>
                <a:sym typeface="Arial"/>
              </a:rPr>
              <a:t>G</a:t>
            </a:r>
            <a:r>
              <a:rPr lang="en" kern="0">
                <a:solidFill>
                  <a:srgbClr val="000000"/>
                </a:solidFill>
                <a:latin typeface="Arial"/>
                <a:cs typeface="Arial"/>
                <a:sym typeface="Arial"/>
              </a:rPr>
              <a:t> = 2; </a:t>
            </a:r>
            <a:r>
              <a:rPr lang="en" i="1" kern="0">
                <a:solidFill>
                  <a:srgbClr val="000000"/>
                </a:solidFill>
                <a:latin typeface="Arial"/>
                <a:cs typeface="Arial"/>
                <a:sym typeface="Arial"/>
              </a:rPr>
              <a:t>df</a:t>
            </a:r>
            <a:r>
              <a:rPr lang="en" i="1" kern="0" baseline="-25000">
                <a:solidFill>
                  <a:srgbClr val="000000"/>
                </a:solidFill>
                <a:latin typeface="Arial"/>
                <a:cs typeface="Arial"/>
                <a:sym typeface="Arial"/>
              </a:rPr>
              <a:t>E</a:t>
            </a:r>
            <a:r>
              <a:rPr lang="en" kern="0">
                <a:solidFill>
                  <a:srgbClr val="000000"/>
                </a:solidFill>
                <a:latin typeface="Arial"/>
                <a:cs typeface="Arial"/>
                <a:sym typeface="Arial"/>
              </a:rPr>
              <a:t> = 27</a:t>
            </a:r>
            <a:endParaRPr kern="0">
              <a:solidFill>
                <a:srgbClr val="000000"/>
              </a:solidFill>
              <a:latin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Conclusion - in context</a:t>
            </a:r>
            <a:endParaRPr sz="3600" b="1" kern="0" dirty="0">
              <a:solidFill>
                <a:schemeClr val="accent1"/>
              </a:solidFill>
              <a:latin typeface="Arial"/>
              <a:cs typeface="Arial"/>
              <a:sym typeface="Arial"/>
            </a:endParaRPr>
          </a:p>
        </p:txBody>
      </p:sp>
      <p:sp>
        <p:nvSpPr>
          <p:cNvPr id="393" name="Google Shape;393;p58"/>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What is the conclusion of the hypothesis test?</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chemeClr val="accent1"/>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The data provide convincing evidence that the average aldrin concentration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is different for all groups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on the surface is lower than the other levels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is different for at least one group</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is the same for all groups</a:t>
            </a:r>
            <a:endParaRPr sz="2200" kern="0" dirty="0">
              <a:solidFill>
                <a:srgbClr val="000000"/>
              </a:solidFill>
              <a:latin typeface="Arial"/>
              <a:cs typeface="Arial"/>
              <a:sym typeface="Arial"/>
            </a:endParaRPr>
          </a:p>
        </p:txBody>
      </p:sp>
      <p:pic>
        <p:nvPicPr>
          <p:cNvPr id="2" name="Google Shape;385;p57">
            <a:extLst>
              <a:ext uri="{FF2B5EF4-FFF2-40B4-BE49-F238E27FC236}">
                <a16:creationId xmlns:a16="http://schemas.microsoft.com/office/drawing/2014/main" id="{333618A0-5378-5DA3-E9F0-2BE3A0C4EA2C}"/>
              </a:ext>
            </a:extLst>
          </p:cNvPr>
          <p:cNvPicPr preferRelativeResize="0"/>
          <p:nvPr/>
        </p:nvPicPr>
        <p:blipFill>
          <a:blip r:embed="rId3">
            <a:alphaModFix/>
          </a:blip>
          <a:stretch>
            <a:fillRect/>
          </a:stretch>
        </p:blipFill>
        <p:spPr>
          <a:xfrm>
            <a:off x="1861000" y="4939162"/>
            <a:ext cx="8349750" cy="1617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Conclusion - in context</a:t>
            </a:r>
            <a:endParaRPr sz="3600" b="1" kern="0" dirty="0">
              <a:solidFill>
                <a:schemeClr val="accent1"/>
              </a:solidFill>
              <a:latin typeface="Arial"/>
              <a:cs typeface="Arial"/>
              <a:sym typeface="Arial"/>
            </a:endParaRPr>
          </a:p>
        </p:txBody>
      </p:sp>
      <p:sp>
        <p:nvSpPr>
          <p:cNvPr id="399" name="Google Shape;399;p59"/>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What is the conclusion of the hypothesis test?</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The data provide convincing evidence that the average aldrin concentration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is different for all groups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on the surface is lower than the other levels</a:t>
            </a:r>
            <a:endParaRPr sz="2200" kern="0" dirty="0">
              <a:solidFill>
                <a:srgbClr val="000000"/>
              </a:solidFill>
              <a:latin typeface="Arial"/>
              <a:cs typeface="Arial"/>
              <a:sym typeface="Arial"/>
            </a:endParaRPr>
          </a:p>
          <a:p>
            <a:pPr marL="457200" indent="-368300" defTabSz="914400">
              <a:lnSpc>
                <a:spcPct val="115000"/>
              </a:lnSpc>
              <a:buClr>
                <a:srgbClr val="E69138"/>
              </a:buClr>
              <a:buSzPts val="2200"/>
              <a:buFont typeface="Arial"/>
              <a:buAutoNum type="alphaUcPeriod"/>
            </a:pPr>
            <a:r>
              <a:rPr lang="en" sz="2200" i="1" kern="0" dirty="0">
                <a:solidFill>
                  <a:srgbClr val="E69138"/>
                </a:solidFill>
                <a:latin typeface="Arial"/>
                <a:cs typeface="Arial"/>
                <a:sym typeface="Arial"/>
              </a:rPr>
              <a:t>is different for at least one group</a:t>
            </a:r>
            <a:endParaRPr sz="2200" i="1" kern="0" dirty="0">
              <a:solidFill>
                <a:srgbClr val="E69138"/>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is the same for all groups</a:t>
            </a:r>
            <a:endParaRPr sz="2200" kern="0" dirty="0">
              <a:solidFill>
                <a:srgbClr val="000000"/>
              </a:solidFill>
              <a:latin typeface="Arial"/>
              <a:cs typeface="Arial"/>
              <a:sym typeface="Arial"/>
            </a:endParaRPr>
          </a:p>
        </p:txBody>
      </p:sp>
      <p:pic>
        <p:nvPicPr>
          <p:cNvPr id="2" name="Google Shape;385;p57">
            <a:extLst>
              <a:ext uri="{FF2B5EF4-FFF2-40B4-BE49-F238E27FC236}">
                <a16:creationId xmlns:a16="http://schemas.microsoft.com/office/drawing/2014/main" id="{B5060392-9070-4201-EA41-461CC36633E7}"/>
              </a:ext>
            </a:extLst>
          </p:cNvPr>
          <p:cNvPicPr preferRelativeResize="0"/>
          <p:nvPr/>
        </p:nvPicPr>
        <p:blipFill>
          <a:blip r:embed="rId3">
            <a:alphaModFix/>
          </a:blip>
          <a:stretch>
            <a:fillRect/>
          </a:stretch>
        </p:blipFill>
        <p:spPr>
          <a:xfrm>
            <a:off x="1861000" y="4939162"/>
            <a:ext cx="8349750" cy="1617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Conclusion </a:t>
            </a:r>
            <a:endParaRPr sz="3600" b="1" kern="0" dirty="0">
              <a:solidFill>
                <a:schemeClr val="accent1"/>
              </a:solidFill>
              <a:latin typeface="Arial"/>
              <a:cs typeface="Arial"/>
              <a:sym typeface="Arial"/>
            </a:endParaRPr>
          </a:p>
        </p:txBody>
      </p:sp>
      <p:sp>
        <p:nvSpPr>
          <p:cNvPr id="405" name="Google Shape;405;p60"/>
          <p:cNvSpPr txBox="1"/>
          <p:nvPr/>
        </p:nvSpPr>
        <p:spPr>
          <a:xfrm flipH="1">
            <a:off x="1981350" y="1043175"/>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small (less than α),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provide convincing evidence that at least one mean is different from (but we can’t tell which one)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59" name="Google Shape;59;p13"/>
          <p:cNvSpPr txBox="1"/>
          <p:nvPr/>
        </p:nvSpPr>
        <p:spPr>
          <a:xfrm flipH="1">
            <a:off x="1946650" y="2986900"/>
            <a:ext cx="8545500" cy="36549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standard methods to test whether these substances are present in a river is to take samples at six-tenths depth</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But since these compounds are denser than water and their molecules tend to stick to particles of sediment, they are more likely to be found in higher concentrations near the bottom</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Conclusion</a:t>
            </a:r>
            <a:r>
              <a:rPr lang="en" sz="3600" b="1" kern="0" dirty="0">
                <a:solidFill>
                  <a:srgbClr val="3A81BA"/>
                </a:solidFill>
                <a:latin typeface="Arial"/>
                <a:cs typeface="Arial"/>
                <a:sym typeface="Arial"/>
              </a:rPr>
              <a:t> </a:t>
            </a:r>
            <a:endParaRPr sz="3600" b="1" kern="0" dirty="0">
              <a:solidFill>
                <a:srgbClr val="3A81BA"/>
              </a:solidFill>
              <a:latin typeface="Arial"/>
              <a:cs typeface="Arial"/>
              <a:sym typeface="Arial"/>
            </a:endParaRPr>
          </a:p>
        </p:txBody>
      </p:sp>
      <p:sp>
        <p:nvSpPr>
          <p:cNvPr id="411" name="Google Shape;411;p61"/>
          <p:cNvSpPr txBox="1"/>
          <p:nvPr/>
        </p:nvSpPr>
        <p:spPr>
          <a:xfrm flipH="1">
            <a:off x="1981350" y="1043175"/>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small (less than α),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provide convincing evidence that at least one mean is different from (but we can’t tell which one)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large, fail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do not provide convincing evidence that at least one pair of means are different from each other, the observed differences in sample means are attributable to sampling variability (or chance)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Which means differ?  </a:t>
            </a:r>
            <a:endParaRPr sz="3600" b="1" kern="0" dirty="0">
              <a:solidFill>
                <a:schemeClr val="accent1"/>
              </a:solidFill>
              <a:latin typeface="Arial"/>
              <a:cs typeface="Arial"/>
              <a:sym typeface="Arial"/>
            </a:endParaRPr>
          </a:p>
        </p:txBody>
      </p:sp>
      <p:sp>
        <p:nvSpPr>
          <p:cNvPr id="443" name="Google Shape;443;p66"/>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Which means differ?  </a:t>
            </a:r>
            <a:endParaRPr sz="3600" b="1" kern="0" dirty="0">
              <a:solidFill>
                <a:schemeClr val="accent1"/>
              </a:solidFill>
              <a:latin typeface="Arial"/>
              <a:cs typeface="Arial"/>
              <a:sym typeface="Arial"/>
            </a:endParaRPr>
          </a:p>
        </p:txBody>
      </p:sp>
      <p:sp>
        <p:nvSpPr>
          <p:cNvPr id="449" name="Google Shape;449;p67"/>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We can do two sample 𝘵 tests for differences in each possible pair of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Which means differ?  </a:t>
            </a:r>
            <a:endParaRPr sz="3600" b="1" kern="0" dirty="0">
              <a:solidFill>
                <a:schemeClr val="accent1"/>
              </a:solidFill>
              <a:latin typeface="Arial"/>
              <a:cs typeface="Arial"/>
              <a:sym typeface="Arial"/>
            </a:endParaRPr>
          </a:p>
        </p:txBody>
      </p:sp>
      <p:sp>
        <p:nvSpPr>
          <p:cNvPr id="455" name="Google Shape;455;p68"/>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Earlier we concluded that at least one pair of means differ. The natural question that follows is “which ones?”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We can do two sample 𝘵 tests for differences in each possible pair of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Can you see any pitfalls with this approach?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Which means differ?  </a:t>
            </a:r>
            <a:endParaRPr sz="3600" b="1" kern="0" dirty="0">
              <a:solidFill>
                <a:schemeClr val="accent1"/>
              </a:solidFill>
              <a:latin typeface="Arial"/>
              <a:cs typeface="Arial"/>
              <a:sym typeface="Arial"/>
            </a:endParaRPr>
          </a:p>
        </p:txBody>
      </p:sp>
      <p:sp>
        <p:nvSpPr>
          <p:cNvPr id="461" name="Google Shape;461;p69"/>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Earlier we concluded that at least one pair of means differ. The natural question that follows is “which ones?”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We can do two sample 𝘵 tests for differences in each possible pair of groups</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Can you see any pitfalls with this approach?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When we run too many tests, the Type 1 Error rate increases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This issue is resolved by using a modified significance level</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Multiple comparisons  </a:t>
            </a:r>
            <a:endParaRPr sz="3600" b="1" kern="0" dirty="0">
              <a:solidFill>
                <a:schemeClr val="accent1"/>
              </a:solidFill>
              <a:latin typeface="Arial"/>
              <a:cs typeface="Arial"/>
              <a:sym typeface="Arial"/>
            </a:endParaRPr>
          </a:p>
        </p:txBody>
      </p:sp>
      <p:sp>
        <p:nvSpPr>
          <p:cNvPr id="467" name="Google Shape;467;p70"/>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scenario of testing many pairs of groups is called </a:t>
            </a:r>
            <a:r>
              <a:rPr lang="en" sz="2200" kern="0" dirty="0">
                <a:solidFill>
                  <a:schemeClr val="accent1"/>
                </a:solidFill>
                <a:latin typeface="Arial"/>
                <a:cs typeface="Arial"/>
                <a:sym typeface="Arial"/>
              </a:rPr>
              <a:t>multiple comparisons</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Multiple comparisons  </a:t>
            </a:r>
            <a:endParaRPr sz="3600" b="1" kern="0" dirty="0">
              <a:solidFill>
                <a:schemeClr val="accent1"/>
              </a:solidFill>
              <a:latin typeface="Arial"/>
              <a:cs typeface="Arial"/>
              <a:sym typeface="Arial"/>
            </a:endParaRPr>
          </a:p>
        </p:txBody>
      </p:sp>
      <p:sp>
        <p:nvSpPr>
          <p:cNvPr id="473" name="Google Shape;473;p71"/>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scenario of testing many pairs of groups is called </a:t>
            </a:r>
            <a:r>
              <a:rPr lang="en" sz="2200" kern="0" dirty="0">
                <a:solidFill>
                  <a:schemeClr val="accent1"/>
                </a:solidFill>
                <a:latin typeface="Arial"/>
                <a:cs typeface="Arial"/>
                <a:sym typeface="Arial"/>
              </a:rPr>
              <a:t>multiple comparisons</a:t>
            </a:r>
            <a:endParaRPr sz="2200" kern="0" dirty="0">
              <a:solidFill>
                <a:schemeClr val="accent1"/>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a:t>
            </a:r>
            <a:r>
              <a:rPr lang="en" sz="2200" b="1" kern="0" dirty="0">
                <a:solidFill>
                  <a:schemeClr val="accent1"/>
                </a:solidFill>
                <a:latin typeface="Arial"/>
                <a:cs typeface="Arial"/>
                <a:sym typeface="Arial"/>
              </a:rPr>
              <a:t>Bonferroni correction </a:t>
            </a:r>
            <a:r>
              <a:rPr lang="en" sz="2200" kern="0" dirty="0">
                <a:solidFill>
                  <a:srgbClr val="000000"/>
                </a:solidFill>
                <a:latin typeface="Arial"/>
                <a:cs typeface="Arial"/>
                <a:sym typeface="Arial"/>
              </a:rPr>
              <a:t>suggests that a more </a:t>
            </a:r>
            <a:r>
              <a:rPr lang="en" sz="2200" kern="0" dirty="0">
                <a:solidFill>
                  <a:srgbClr val="FF9900"/>
                </a:solidFill>
                <a:latin typeface="Arial"/>
                <a:cs typeface="Arial"/>
                <a:sym typeface="Arial"/>
              </a:rPr>
              <a:t>stringent </a:t>
            </a:r>
            <a:r>
              <a:rPr lang="en" sz="2200" kern="0" dirty="0">
                <a:solidFill>
                  <a:srgbClr val="000000"/>
                </a:solidFill>
                <a:latin typeface="Arial"/>
                <a:cs typeface="Arial"/>
                <a:sym typeface="Arial"/>
              </a:rPr>
              <a:t>significance level is more appropriate for these tests: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kern="0" dirty="0">
                <a:solidFill>
                  <a:srgbClr val="000000"/>
                </a:solidFill>
                <a:latin typeface="Arial"/>
                <a:cs typeface="Arial"/>
                <a:sym typeface="Arial"/>
              </a:rPr>
              <a:t>𝛼* = 𝛼/</a:t>
            </a:r>
            <a:r>
              <a:rPr lang="en" sz="2200" i="1" kern="0" dirty="0">
                <a:solidFill>
                  <a:srgbClr val="000000"/>
                </a:solidFill>
                <a:latin typeface="Arial"/>
                <a:cs typeface="Arial"/>
                <a:sym typeface="Arial"/>
              </a:rPr>
              <a:t>K</a:t>
            </a:r>
            <a:endParaRPr sz="2200" i="1" kern="0" dirty="0">
              <a:solidFill>
                <a:srgbClr val="000000"/>
              </a:solidFill>
              <a:latin typeface="Arial"/>
              <a:cs typeface="Arial"/>
              <a:sym typeface="Arial"/>
            </a:endParaRPr>
          </a:p>
          <a:p>
            <a:pPr algn="ct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where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is the number of comparisons being considered</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Multiple comparisons  </a:t>
            </a:r>
            <a:endParaRPr sz="3600" b="1" kern="0" dirty="0">
              <a:solidFill>
                <a:schemeClr val="accent1"/>
              </a:solidFill>
              <a:latin typeface="Arial"/>
              <a:cs typeface="Arial"/>
              <a:sym typeface="Arial"/>
            </a:endParaRPr>
          </a:p>
        </p:txBody>
      </p:sp>
      <p:sp>
        <p:nvSpPr>
          <p:cNvPr id="479" name="Google Shape;479;p7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scenario of testing many pairs of groups is called </a:t>
            </a:r>
            <a:r>
              <a:rPr lang="en" sz="2200" kern="0" dirty="0">
                <a:solidFill>
                  <a:schemeClr val="accent1"/>
                </a:solidFill>
                <a:latin typeface="Arial"/>
                <a:cs typeface="Arial"/>
                <a:sym typeface="Arial"/>
              </a:rPr>
              <a:t>multiple comparisons</a:t>
            </a:r>
            <a:endParaRPr sz="2200" kern="0" dirty="0">
              <a:solidFill>
                <a:schemeClr val="accent1"/>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a:t>
            </a:r>
            <a:r>
              <a:rPr lang="en" sz="2200" b="1" kern="0" dirty="0">
                <a:solidFill>
                  <a:schemeClr val="accent1"/>
                </a:solidFill>
                <a:latin typeface="Arial"/>
                <a:cs typeface="Arial"/>
                <a:sym typeface="Arial"/>
              </a:rPr>
              <a:t>Bonferroni correction </a:t>
            </a:r>
            <a:r>
              <a:rPr lang="en" sz="2200" kern="0" dirty="0">
                <a:solidFill>
                  <a:srgbClr val="000000"/>
                </a:solidFill>
                <a:latin typeface="Arial"/>
                <a:cs typeface="Arial"/>
                <a:sym typeface="Arial"/>
              </a:rPr>
              <a:t>suggests that a more </a:t>
            </a:r>
            <a:r>
              <a:rPr lang="en" sz="2200" kern="0" dirty="0">
                <a:solidFill>
                  <a:srgbClr val="FF9900"/>
                </a:solidFill>
                <a:latin typeface="Arial"/>
                <a:cs typeface="Arial"/>
                <a:sym typeface="Arial"/>
              </a:rPr>
              <a:t>stringent </a:t>
            </a:r>
            <a:r>
              <a:rPr lang="en" sz="2200" kern="0" dirty="0">
                <a:solidFill>
                  <a:srgbClr val="000000"/>
                </a:solidFill>
                <a:latin typeface="Arial"/>
                <a:cs typeface="Arial"/>
                <a:sym typeface="Arial"/>
              </a:rPr>
              <a:t>significance level is more appropriate for these tests: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algn="ctr" defTabSz="914400">
              <a:lnSpc>
                <a:spcPct val="115000"/>
              </a:lnSpc>
              <a:buClr>
                <a:srgbClr val="000000"/>
              </a:buClr>
            </a:pPr>
            <a:r>
              <a:rPr lang="en" sz="2200" kern="0" dirty="0">
                <a:solidFill>
                  <a:srgbClr val="000000"/>
                </a:solidFill>
                <a:latin typeface="Arial"/>
                <a:cs typeface="Arial"/>
                <a:sym typeface="Arial"/>
              </a:rPr>
              <a:t>𝛼* = 𝛼/</a:t>
            </a:r>
            <a:r>
              <a:rPr lang="en" sz="2200" i="1" kern="0" dirty="0">
                <a:solidFill>
                  <a:srgbClr val="000000"/>
                </a:solidFill>
                <a:latin typeface="Arial"/>
                <a:cs typeface="Arial"/>
                <a:sym typeface="Arial"/>
              </a:rPr>
              <a:t>K</a:t>
            </a:r>
            <a:endParaRPr sz="2200" i="1" kern="0" dirty="0">
              <a:solidFill>
                <a:srgbClr val="000000"/>
              </a:solidFill>
              <a:latin typeface="Arial"/>
              <a:cs typeface="Arial"/>
              <a:sym typeface="Arial"/>
            </a:endParaRPr>
          </a:p>
          <a:p>
            <a:pPr algn="ctr" defTabSz="914400">
              <a:lnSpc>
                <a:spcPct val="115000"/>
              </a:lnSpc>
              <a:buClr>
                <a:srgbClr val="000000"/>
              </a:buClr>
            </a:pPr>
            <a:endParaRPr sz="2200" i="1" kern="0" dirty="0">
              <a:solidFill>
                <a:srgbClr val="000000"/>
              </a:solidFill>
              <a:latin typeface="Arial"/>
              <a:cs typeface="Arial"/>
              <a:sym typeface="Arial"/>
            </a:endParaRPr>
          </a:p>
          <a:p>
            <a:pPr defTabSz="914400">
              <a:lnSpc>
                <a:spcPct val="115000"/>
              </a:lnSpc>
              <a:buClr>
                <a:srgbClr val="000000"/>
              </a:buClr>
            </a:pPr>
            <a:r>
              <a:rPr lang="en" sz="2200" kern="0" dirty="0">
                <a:solidFill>
                  <a:srgbClr val="000000"/>
                </a:solidFill>
                <a:latin typeface="Arial"/>
                <a:cs typeface="Arial"/>
                <a:sym typeface="Arial"/>
              </a:rPr>
              <a:t>	where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is the number of comparisons being considered</a:t>
            </a:r>
            <a:endParaRPr sz="2200" kern="0" dirty="0">
              <a:solidFill>
                <a:srgbClr val="000000"/>
              </a:solidFill>
              <a:latin typeface="Arial"/>
              <a:cs typeface="Arial"/>
              <a:sym typeface="Arial"/>
            </a:endParaRPr>
          </a:p>
          <a:p>
            <a:pPr marL="457200" indent="-368300" defTabSz="914400">
              <a:lnSpc>
                <a:spcPct val="150000"/>
              </a:lnSpc>
              <a:buClr>
                <a:srgbClr val="000000"/>
              </a:buClr>
              <a:buSzPts val="2200"/>
              <a:buFont typeface="Arial"/>
              <a:buChar char="●"/>
            </a:pPr>
            <a:r>
              <a:rPr lang="en" sz="2200" kern="0" dirty="0">
                <a:solidFill>
                  <a:srgbClr val="000000"/>
                </a:solidFill>
                <a:latin typeface="Arial"/>
                <a:cs typeface="Arial"/>
                <a:sym typeface="Arial"/>
              </a:rPr>
              <a:t>If there are </a:t>
            </a:r>
            <a:r>
              <a:rPr lang="en" sz="2200" i="1" kern="0" dirty="0">
                <a:solidFill>
                  <a:srgbClr val="000000"/>
                </a:solidFill>
                <a:latin typeface="Arial"/>
                <a:cs typeface="Arial"/>
                <a:sym typeface="Arial"/>
              </a:rPr>
              <a:t>k</a:t>
            </a:r>
            <a:r>
              <a:rPr lang="en" sz="2200" kern="0" dirty="0">
                <a:solidFill>
                  <a:srgbClr val="000000"/>
                </a:solidFill>
                <a:latin typeface="Arial"/>
                <a:cs typeface="Arial"/>
                <a:sym typeface="Arial"/>
              </a:rPr>
              <a:t> groups, then usually all possible pairs are compared and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480" name="Google Shape;480;p72"/>
          <p:cNvPicPr preferRelativeResize="0"/>
          <p:nvPr/>
        </p:nvPicPr>
        <p:blipFill>
          <a:blip r:embed="rId3">
            <a:alphaModFix/>
          </a:blip>
          <a:stretch>
            <a:fillRect/>
          </a:stretch>
        </p:blipFill>
        <p:spPr>
          <a:xfrm>
            <a:off x="4440088" y="4687122"/>
            <a:ext cx="1438275" cy="5733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rgbClr val="3A81BA"/>
                </a:solidFill>
                <a:latin typeface="Arial"/>
                <a:cs typeface="Arial"/>
                <a:sym typeface="Arial"/>
              </a:rPr>
            </a:br>
            <a:r>
              <a:rPr lang="en" sz="3600" b="1" kern="0" dirty="0">
                <a:solidFill>
                  <a:schemeClr val="accent1"/>
                </a:solidFill>
                <a:latin typeface="Arial"/>
                <a:cs typeface="Arial"/>
                <a:sym typeface="Arial"/>
              </a:rPr>
              <a:t>Determining the modified 𝛼</a:t>
            </a:r>
            <a:endParaRPr sz="3600" b="1" kern="0" dirty="0">
              <a:solidFill>
                <a:schemeClr val="accent1"/>
              </a:solidFill>
              <a:latin typeface="Arial"/>
              <a:cs typeface="Arial"/>
              <a:sym typeface="Arial"/>
            </a:endParaRPr>
          </a:p>
        </p:txBody>
      </p:sp>
      <p:sp>
        <p:nvSpPr>
          <p:cNvPr id="486" name="Google Shape;486;p73"/>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In the aldrin data set depth has 3 levels: bottom, mid-depth, and surface. If α = 0.05, what should be the modified significance level for two sample t tests for determining which pairs of groups have significantly different means? </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0.05/2 = 0.025</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0.05/3 = 0.0167</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0.05/6 = 0.0083</a:t>
            </a:r>
            <a:endParaRPr sz="2200" kern="0" dirty="0">
              <a:solidFill>
                <a:srgbClr val="000000"/>
              </a:solidFill>
              <a:latin typeface="Arial"/>
              <a:cs typeface="Arial"/>
              <a:sym typeface="Arial"/>
            </a:endParaRPr>
          </a:p>
        </p:txBody>
      </p:sp>
      <p:pic>
        <p:nvPicPr>
          <p:cNvPr id="2" name="Google Shape;480;p72">
            <a:extLst>
              <a:ext uri="{FF2B5EF4-FFF2-40B4-BE49-F238E27FC236}">
                <a16:creationId xmlns:a16="http://schemas.microsoft.com/office/drawing/2014/main" id="{E69CA083-DD35-2F44-315C-F4FF93444F4F}"/>
              </a:ext>
            </a:extLst>
          </p:cNvPr>
          <p:cNvPicPr preferRelativeResize="0"/>
          <p:nvPr/>
        </p:nvPicPr>
        <p:blipFill>
          <a:blip r:embed="rId3">
            <a:alphaModFix/>
          </a:blip>
          <a:stretch>
            <a:fillRect/>
          </a:stretch>
        </p:blipFill>
        <p:spPr>
          <a:xfrm>
            <a:off x="5940642" y="2459737"/>
            <a:ext cx="1438275" cy="5733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Determining the modified 𝛼</a:t>
            </a:r>
            <a:endParaRPr sz="3600" b="1" kern="0" dirty="0">
              <a:solidFill>
                <a:schemeClr val="accent1"/>
              </a:solidFill>
              <a:latin typeface="Arial"/>
              <a:cs typeface="Arial"/>
              <a:sym typeface="Arial"/>
            </a:endParaRPr>
          </a:p>
        </p:txBody>
      </p:sp>
      <p:sp>
        <p:nvSpPr>
          <p:cNvPr id="492" name="Google Shape;492;p74"/>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In the aldrin data set depth has 3 levels: bottom, mid-depth, and surface. If α = 0.05, what should be the modified significance level for two sample t tests for determining which pairs of groups have significantly different means? </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0.05/2 = 0.025</a:t>
            </a:r>
            <a:endParaRPr sz="2200" kern="0" dirty="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dirty="0">
                <a:solidFill>
                  <a:srgbClr val="FF9900"/>
                </a:solidFill>
                <a:latin typeface="Arial"/>
                <a:cs typeface="Arial"/>
                <a:sym typeface="Arial"/>
              </a:rPr>
              <a:t>𝛼* = 0.05/3 = 0.0167</a:t>
            </a:r>
            <a:endParaRPr sz="2200" i="1" kern="0" dirty="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dirty="0">
                <a:solidFill>
                  <a:srgbClr val="000000"/>
                </a:solidFill>
                <a:latin typeface="Arial"/>
                <a:cs typeface="Arial"/>
                <a:sym typeface="Arial"/>
              </a:rPr>
              <a:t>𝛼* = 0.05/6 = 0.0083</a:t>
            </a:r>
            <a:endParaRPr sz="2200" kern="0" dirty="0">
              <a:solidFill>
                <a:srgbClr val="000000"/>
              </a:solidFill>
              <a:latin typeface="Arial"/>
              <a:cs typeface="Arial"/>
              <a:sym typeface="Arial"/>
            </a:endParaRPr>
          </a:p>
        </p:txBody>
      </p:sp>
      <p:pic>
        <p:nvPicPr>
          <p:cNvPr id="3" name="Google Shape;480;p72">
            <a:extLst>
              <a:ext uri="{FF2B5EF4-FFF2-40B4-BE49-F238E27FC236}">
                <a16:creationId xmlns:a16="http://schemas.microsoft.com/office/drawing/2014/main" id="{5D680AB0-3BEF-1EC5-90A0-D19E75FCE751}"/>
              </a:ext>
            </a:extLst>
          </p:cNvPr>
          <p:cNvPicPr preferRelativeResize="0"/>
          <p:nvPr/>
        </p:nvPicPr>
        <p:blipFill>
          <a:blip r:embed="rId3">
            <a:alphaModFix/>
          </a:blip>
          <a:stretch>
            <a:fillRect/>
          </a:stretch>
        </p:blipFill>
        <p:spPr>
          <a:xfrm>
            <a:off x="5940642" y="2459737"/>
            <a:ext cx="1438275" cy="57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Data</a:t>
            </a:r>
            <a:endParaRPr sz="3000" b="1" kern="0" dirty="0">
              <a:solidFill>
                <a:schemeClr val="accent1"/>
              </a:solidFill>
              <a:latin typeface="Arial"/>
              <a:cs typeface="Arial"/>
              <a:sym typeface="Arial"/>
            </a:endParaRPr>
          </a:p>
        </p:txBody>
      </p:sp>
      <p:sp>
        <p:nvSpPr>
          <p:cNvPr id="65" name="Google Shape;65;p14"/>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a:solidFill>
                  <a:srgbClr val="000000"/>
                </a:solidFill>
                <a:latin typeface="Arial"/>
                <a:cs typeface="Arial"/>
                <a:sym typeface="Arial"/>
              </a:rPr>
              <a:t>Aldrin concentration (nanograms per liter) at three levels of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66" name="Google Shape;66;p14"/>
          <p:cNvPicPr preferRelativeResize="0"/>
          <p:nvPr/>
        </p:nvPicPr>
        <p:blipFill>
          <a:blip r:embed="rId3">
            <a:alphaModFix/>
          </a:blip>
          <a:stretch>
            <a:fillRect/>
          </a:stretch>
        </p:blipFill>
        <p:spPr>
          <a:xfrm>
            <a:off x="4593861" y="1470175"/>
            <a:ext cx="3004275" cy="5191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Which means differ?</a:t>
            </a:r>
            <a:endParaRPr sz="3600" b="1" kern="0" dirty="0">
              <a:solidFill>
                <a:schemeClr val="accent1"/>
              </a:solidFill>
              <a:latin typeface="Arial"/>
              <a:cs typeface="Arial"/>
              <a:sym typeface="Arial"/>
            </a:endParaRPr>
          </a:p>
        </p:txBody>
      </p:sp>
      <p:sp>
        <p:nvSpPr>
          <p:cNvPr id="498" name="Google Shape;498;p75"/>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Based on the box plots below, which means would you expect to be significantly different?</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499" name="Google Shape;499;p75"/>
          <p:cNvPicPr preferRelativeResize="0"/>
          <p:nvPr/>
        </p:nvPicPr>
        <p:blipFill>
          <a:blip r:embed="rId3">
            <a:alphaModFix/>
          </a:blip>
          <a:stretch>
            <a:fillRect/>
          </a:stretch>
        </p:blipFill>
        <p:spPr>
          <a:xfrm>
            <a:off x="1929400" y="2362526"/>
            <a:ext cx="4325150" cy="3367425"/>
          </a:xfrm>
          <a:prstGeom prst="rect">
            <a:avLst/>
          </a:prstGeom>
          <a:noFill/>
          <a:ln>
            <a:noFill/>
          </a:ln>
        </p:spPr>
      </p:pic>
      <p:sp>
        <p:nvSpPr>
          <p:cNvPr id="500" name="Google Shape;500;p75"/>
          <p:cNvSpPr txBox="1"/>
          <p:nvPr/>
        </p:nvSpPr>
        <p:spPr>
          <a:xfrm>
            <a:off x="6583175" y="2265800"/>
            <a:ext cx="3805200" cy="4159800"/>
          </a:xfrm>
          <a:prstGeom prst="rect">
            <a:avLst/>
          </a:prstGeom>
          <a:noFill/>
          <a:ln>
            <a:noFill/>
          </a:ln>
        </p:spPr>
        <p:txBody>
          <a:bodyPr spcFirstLastPara="1" wrap="square" lIns="91425" tIns="91425" rIns="91425" bIns="91425" anchor="t" anchorCtr="0">
            <a:noAutofit/>
          </a:bodyPr>
          <a:lstStyle/>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bottom &amp; surface</a:t>
            </a:r>
            <a:endParaRPr sz="2200" kern="0">
              <a:solidFill>
                <a:srgbClr val="000000"/>
              </a:solidFill>
              <a:latin typeface="Arial"/>
              <a:cs typeface="Arial"/>
              <a:sym typeface="Arial"/>
            </a:endParaRPr>
          </a:p>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bottom &amp; mid-depth</a:t>
            </a:r>
            <a:endParaRPr sz="2200" kern="0">
              <a:solidFill>
                <a:srgbClr val="000000"/>
              </a:solidFill>
              <a:latin typeface="Arial"/>
              <a:cs typeface="Arial"/>
              <a:sym typeface="Arial"/>
            </a:endParaRPr>
          </a:p>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mid-depth &amp; surface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bottom &amp; mid-depth; </a:t>
            </a:r>
            <a:endParaRPr sz="2200" kern="0">
              <a:solidFill>
                <a:srgbClr val="000000"/>
              </a:solidFill>
              <a:latin typeface="Arial"/>
              <a:cs typeface="Arial"/>
              <a:sym typeface="Arial"/>
            </a:endParaRPr>
          </a:p>
          <a:p>
            <a:pPr defTabSz="914400">
              <a:lnSpc>
                <a:spcPct val="150000"/>
              </a:lnSpc>
              <a:buClr>
                <a:srgbClr val="000000"/>
              </a:buClr>
            </a:pPr>
            <a:r>
              <a:rPr lang="en" sz="2200" kern="0">
                <a:solidFill>
                  <a:srgbClr val="000000"/>
                </a:solidFill>
                <a:latin typeface="Arial"/>
                <a:cs typeface="Arial"/>
                <a:sym typeface="Arial"/>
              </a:rPr>
              <a:t>	mid-depth &amp; surface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kern="0">
                <a:solidFill>
                  <a:srgbClr val="000000"/>
                </a:solidFill>
                <a:latin typeface="Arial"/>
                <a:cs typeface="Arial"/>
                <a:sym typeface="Arial"/>
              </a:rPr>
              <a:t>bottom &amp; mid-depth; </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bottom &amp; surface;</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mid-depth &amp; surface </a:t>
            </a:r>
            <a:endParaRPr sz="2200" kern="0">
              <a:solidFill>
                <a:srgbClr val="000000"/>
              </a:solidFill>
              <a:latin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Which means differ? (cont.)</a:t>
            </a:r>
            <a:endParaRPr sz="3600" b="1" kern="0" dirty="0">
              <a:solidFill>
                <a:schemeClr val="accent1"/>
              </a:solidFill>
              <a:latin typeface="Arial"/>
              <a:cs typeface="Arial"/>
              <a:sym typeface="Arial"/>
            </a:endParaRPr>
          </a:p>
        </p:txBody>
      </p:sp>
      <p:sp>
        <p:nvSpPr>
          <p:cNvPr id="506" name="Google Shape;506;p76"/>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If the ANOVA assumption of equal variability across groups is satisfied, we can use the data from all groups to estimate variability: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Estimate any within-group standard deviation with          , which is </a:t>
            </a:r>
            <a:r>
              <a:rPr lang="en" sz="2200" i="1" kern="0" dirty="0">
                <a:solidFill>
                  <a:srgbClr val="000000"/>
                </a:solidFill>
                <a:latin typeface="Arial"/>
                <a:cs typeface="Arial"/>
                <a:sym typeface="Arial"/>
              </a:rPr>
              <a:t>s</a:t>
            </a:r>
            <a:r>
              <a:rPr lang="en" sz="2200" i="1" kern="0" baseline="-25000" dirty="0">
                <a:solidFill>
                  <a:srgbClr val="000000"/>
                </a:solidFill>
                <a:latin typeface="Arial"/>
                <a:cs typeface="Arial"/>
                <a:sym typeface="Arial"/>
              </a:rPr>
              <a:t>pooled</a:t>
            </a:r>
            <a:endParaRPr sz="2200" i="1" kern="0" dirty="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Use the error degrees of freedom, </a:t>
            </a:r>
            <a:r>
              <a:rPr lang="en" sz="2200" i="1" kern="0" dirty="0">
                <a:solidFill>
                  <a:srgbClr val="000000"/>
                </a:solidFill>
                <a:latin typeface="Arial"/>
                <a:cs typeface="Arial"/>
                <a:sym typeface="Arial"/>
              </a:rPr>
              <a:t>n − k</a:t>
            </a:r>
            <a:r>
              <a:rPr lang="en" sz="2200" kern="0" dirty="0">
                <a:solidFill>
                  <a:srgbClr val="000000"/>
                </a:solidFill>
                <a:latin typeface="Arial"/>
                <a:cs typeface="Arial"/>
                <a:sym typeface="Arial"/>
              </a:rPr>
              <a:t>, for </a:t>
            </a:r>
            <a:r>
              <a:rPr lang="en" sz="2200" i="1" kern="0" dirty="0">
                <a:solidFill>
                  <a:srgbClr val="000000"/>
                </a:solidFill>
                <a:latin typeface="Arial"/>
                <a:cs typeface="Arial"/>
                <a:sym typeface="Arial"/>
              </a:rPr>
              <a:t>t</a:t>
            </a:r>
            <a:r>
              <a:rPr lang="en" sz="2200" kern="0" dirty="0">
                <a:solidFill>
                  <a:srgbClr val="000000"/>
                </a:solidFill>
                <a:latin typeface="Arial"/>
                <a:cs typeface="Arial"/>
                <a:sym typeface="Arial"/>
              </a:rPr>
              <a:t>-distributions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r>
              <a:rPr lang="en" sz="2200" kern="0" dirty="0">
                <a:solidFill>
                  <a:schemeClr val="accent1"/>
                </a:solidFill>
                <a:latin typeface="Arial"/>
                <a:cs typeface="Arial"/>
                <a:sym typeface="Arial"/>
              </a:rPr>
              <a:t>Difference in two means: after ANOVA</a:t>
            </a:r>
            <a:endParaRPr sz="2200" kern="0" dirty="0">
              <a:solidFill>
                <a:schemeClr val="accent1"/>
              </a:solidFill>
              <a:latin typeface="Arial"/>
              <a:cs typeface="Arial"/>
              <a:sym typeface="Arial"/>
            </a:endParaRPr>
          </a:p>
        </p:txBody>
      </p:sp>
      <p:pic>
        <p:nvPicPr>
          <p:cNvPr id="507" name="Google Shape;507;p76"/>
          <p:cNvPicPr preferRelativeResize="0"/>
          <p:nvPr/>
        </p:nvPicPr>
        <p:blipFill>
          <a:blip r:embed="rId3">
            <a:alphaModFix/>
          </a:blip>
          <a:stretch>
            <a:fillRect/>
          </a:stretch>
        </p:blipFill>
        <p:spPr>
          <a:xfrm>
            <a:off x="9163489" y="2596414"/>
            <a:ext cx="714375" cy="333375"/>
          </a:xfrm>
          <a:prstGeom prst="rect">
            <a:avLst/>
          </a:prstGeom>
          <a:noFill/>
          <a:ln>
            <a:noFill/>
          </a:ln>
        </p:spPr>
      </p:pic>
      <p:pic>
        <p:nvPicPr>
          <p:cNvPr id="508" name="Google Shape;508;p76"/>
          <p:cNvPicPr preferRelativeResize="0"/>
          <p:nvPr/>
        </p:nvPicPr>
        <p:blipFill>
          <a:blip r:embed="rId4">
            <a:alphaModFix/>
          </a:blip>
          <a:stretch>
            <a:fillRect/>
          </a:stretch>
        </p:blipFill>
        <p:spPr>
          <a:xfrm>
            <a:off x="4452926" y="4847189"/>
            <a:ext cx="3286125" cy="847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7"/>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Is there a difference between the average aldrin concentration at the bottom and at mid depth?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514" name="Google Shape;514;p77"/>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15" name="Google Shape;515;p77"/>
          <p:cNvPicPr preferRelativeResize="0"/>
          <p:nvPr/>
        </p:nvPicPr>
        <p:blipFill>
          <a:blip r:embed="rId4">
            <a:alphaModFix/>
          </a:blip>
          <a:stretch>
            <a:fillRect/>
          </a:stretch>
        </p:blipFill>
        <p:spPr>
          <a:xfrm>
            <a:off x="4500425" y="2775664"/>
            <a:ext cx="3028950" cy="1171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1" name="Google Shape;521;p78"/>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22" name="Google Shape;522;p78"/>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23" name="Google Shape;523;p78"/>
          <p:cNvPicPr preferRelativeResize="0"/>
          <p:nvPr/>
        </p:nvPicPr>
        <p:blipFill>
          <a:blip r:embed="rId5">
            <a:alphaModFix/>
          </a:blip>
          <a:stretch>
            <a:fillRect/>
          </a:stretch>
        </p:blipFill>
        <p:spPr>
          <a:xfrm>
            <a:off x="4500425" y="4063014"/>
            <a:ext cx="3543300" cy="923925"/>
          </a:xfrm>
          <a:prstGeom prst="rect">
            <a:avLst/>
          </a:prstGeom>
          <a:noFill/>
          <a:ln>
            <a:noFill/>
          </a:ln>
        </p:spPr>
      </p:pic>
      <p:sp>
        <p:nvSpPr>
          <p:cNvPr id="2" name="Google Shape;513;p77">
            <a:extLst>
              <a:ext uri="{FF2B5EF4-FFF2-40B4-BE49-F238E27FC236}">
                <a16:creationId xmlns:a16="http://schemas.microsoft.com/office/drawing/2014/main" id="{DA40FE8E-AEF7-E98A-FAB9-5B6BA7475DE6}"/>
              </a:ext>
            </a:extLst>
          </p:cNvPr>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Is there a difference between the average aldrin concentration at the bottom and at mid depth?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9" name="Google Shape;529;p79"/>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30" name="Google Shape;530;p79"/>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31" name="Google Shape;531;p79"/>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32" name="Google Shape;532;p79"/>
          <p:cNvPicPr preferRelativeResize="0"/>
          <p:nvPr/>
        </p:nvPicPr>
        <p:blipFill>
          <a:blip r:embed="rId6">
            <a:alphaModFix/>
          </a:blip>
          <a:stretch>
            <a:fillRect/>
          </a:stretch>
        </p:blipFill>
        <p:spPr>
          <a:xfrm>
            <a:off x="4286875" y="5102714"/>
            <a:ext cx="4286250" cy="371475"/>
          </a:xfrm>
          <a:prstGeom prst="rect">
            <a:avLst/>
          </a:prstGeom>
          <a:noFill/>
          <a:ln>
            <a:noFill/>
          </a:ln>
        </p:spPr>
      </p:pic>
      <p:sp>
        <p:nvSpPr>
          <p:cNvPr id="2" name="Google Shape;513;p77">
            <a:extLst>
              <a:ext uri="{FF2B5EF4-FFF2-40B4-BE49-F238E27FC236}">
                <a16:creationId xmlns:a16="http://schemas.microsoft.com/office/drawing/2014/main" id="{683DC036-43A4-2D3A-0F4F-383905E25EC1}"/>
              </a:ext>
            </a:extLst>
          </p:cNvPr>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Is there a difference between the average aldrin concentration at the bottom and at mid depth?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pic>
        <p:nvPicPr>
          <p:cNvPr id="538" name="Google Shape;538;p80"/>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39" name="Google Shape;539;p80"/>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40" name="Google Shape;540;p80"/>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41" name="Google Shape;541;p80"/>
          <p:cNvPicPr preferRelativeResize="0"/>
          <p:nvPr/>
        </p:nvPicPr>
        <p:blipFill>
          <a:blip r:embed="rId6">
            <a:alphaModFix/>
          </a:blip>
          <a:stretch>
            <a:fillRect/>
          </a:stretch>
        </p:blipFill>
        <p:spPr>
          <a:xfrm>
            <a:off x="4286875" y="5102714"/>
            <a:ext cx="4286250" cy="371475"/>
          </a:xfrm>
          <a:prstGeom prst="rect">
            <a:avLst/>
          </a:prstGeom>
          <a:noFill/>
          <a:ln>
            <a:noFill/>
          </a:ln>
        </p:spPr>
      </p:pic>
      <p:pic>
        <p:nvPicPr>
          <p:cNvPr id="542" name="Google Shape;542;p80"/>
          <p:cNvPicPr preferRelativeResize="0"/>
          <p:nvPr/>
        </p:nvPicPr>
        <p:blipFill>
          <a:blip r:embed="rId7">
            <a:alphaModFix/>
          </a:blip>
          <a:stretch>
            <a:fillRect/>
          </a:stretch>
        </p:blipFill>
        <p:spPr>
          <a:xfrm>
            <a:off x="5057775" y="5448400"/>
            <a:ext cx="2076450" cy="609600"/>
          </a:xfrm>
          <a:prstGeom prst="rect">
            <a:avLst/>
          </a:prstGeom>
          <a:noFill/>
          <a:ln>
            <a:noFill/>
          </a:ln>
        </p:spPr>
      </p:pic>
      <p:sp>
        <p:nvSpPr>
          <p:cNvPr id="2" name="Google Shape;513;p77">
            <a:extLst>
              <a:ext uri="{FF2B5EF4-FFF2-40B4-BE49-F238E27FC236}">
                <a16:creationId xmlns:a16="http://schemas.microsoft.com/office/drawing/2014/main" id="{F72976BF-7BED-12F2-9557-454A03946BA2}"/>
              </a:ext>
            </a:extLst>
          </p:cNvPr>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Is there a difference between the average aldrin concentration at the bottom and at mid depth?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pic>
        <p:nvPicPr>
          <p:cNvPr id="548" name="Google Shape;548;p81"/>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49" name="Google Shape;549;p81"/>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50" name="Google Shape;550;p81"/>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51" name="Google Shape;551;p81"/>
          <p:cNvPicPr preferRelativeResize="0"/>
          <p:nvPr/>
        </p:nvPicPr>
        <p:blipFill>
          <a:blip r:embed="rId6">
            <a:alphaModFix/>
          </a:blip>
          <a:stretch>
            <a:fillRect/>
          </a:stretch>
        </p:blipFill>
        <p:spPr>
          <a:xfrm>
            <a:off x="4286875" y="5102714"/>
            <a:ext cx="4286250" cy="371475"/>
          </a:xfrm>
          <a:prstGeom prst="rect">
            <a:avLst/>
          </a:prstGeom>
          <a:noFill/>
          <a:ln>
            <a:noFill/>
          </a:ln>
        </p:spPr>
      </p:pic>
      <p:pic>
        <p:nvPicPr>
          <p:cNvPr id="552" name="Google Shape;552;p81"/>
          <p:cNvPicPr preferRelativeResize="0"/>
          <p:nvPr/>
        </p:nvPicPr>
        <p:blipFill>
          <a:blip r:embed="rId7">
            <a:alphaModFix/>
          </a:blip>
          <a:stretch>
            <a:fillRect/>
          </a:stretch>
        </p:blipFill>
        <p:spPr>
          <a:xfrm>
            <a:off x="5057775" y="5448400"/>
            <a:ext cx="2076450" cy="609600"/>
          </a:xfrm>
          <a:prstGeom prst="rect">
            <a:avLst/>
          </a:prstGeom>
          <a:noFill/>
          <a:ln>
            <a:noFill/>
          </a:ln>
        </p:spPr>
      </p:pic>
      <p:sp>
        <p:nvSpPr>
          <p:cNvPr id="553" name="Google Shape;553;p81"/>
          <p:cNvSpPr txBox="1"/>
          <p:nvPr/>
        </p:nvSpPr>
        <p:spPr>
          <a:xfrm flipH="1">
            <a:off x="1981250" y="5958600"/>
            <a:ext cx="8545500" cy="752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kern="0">
                <a:solidFill>
                  <a:srgbClr val="000000"/>
                </a:solidFill>
                <a:latin typeface="Arial"/>
                <a:cs typeface="Arial"/>
                <a:sym typeface="Arial"/>
              </a:rPr>
              <a:t>Fail to reject </a:t>
            </a:r>
            <a:r>
              <a:rPr lang="en" i="1" kern="0">
                <a:solidFill>
                  <a:srgbClr val="000000"/>
                </a:solidFill>
                <a:latin typeface="Arial"/>
                <a:cs typeface="Arial"/>
                <a:sym typeface="Arial"/>
              </a:rPr>
              <a:t>H</a:t>
            </a:r>
            <a:r>
              <a:rPr lang="en" i="1" kern="0" baseline="-25000">
                <a:solidFill>
                  <a:srgbClr val="000000"/>
                </a:solidFill>
                <a:latin typeface="Arial"/>
                <a:cs typeface="Arial"/>
                <a:sym typeface="Arial"/>
              </a:rPr>
              <a:t>0</a:t>
            </a:r>
            <a:r>
              <a:rPr lang="en" kern="0">
                <a:solidFill>
                  <a:srgbClr val="000000"/>
                </a:solidFill>
                <a:latin typeface="Arial"/>
                <a:cs typeface="Arial"/>
                <a:sym typeface="Arial"/>
              </a:rPr>
              <a:t>, the data do not provide convincing evidence of a difference between the average aldrin concentrations at bottom and mid depth</a:t>
            </a:r>
            <a:endParaRPr kern="0">
              <a:solidFill>
                <a:srgbClr val="000000"/>
              </a:solidFill>
              <a:latin typeface="Arial"/>
              <a:cs typeface="Arial"/>
              <a:sym typeface="Arial"/>
            </a:endParaRPr>
          </a:p>
        </p:txBody>
      </p:sp>
      <p:sp>
        <p:nvSpPr>
          <p:cNvPr id="2" name="Google Shape;513;p77">
            <a:extLst>
              <a:ext uri="{FF2B5EF4-FFF2-40B4-BE49-F238E27FC236}">
                <a16:creationId xmlns:a16="http://schemas.microsoft.com/office/drawing/2014/main" id="{FCCE80E0-88A5-2E43-5B1E-792404D8F256}"/>
              </a:ext>
            </a:extLst>
          </p:cNvPr>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chemeClr val="accent1"/>
                </a:solidFill>
                <a:latin typeface="Arial"/>
                <a:cs typeface="Arial"/>
                <a:sym typeface="Arial"/>
              </a:rPr>
              <a:t>Is there a difference between the average aldrin concentration at the bottom and at mid depth? </a:t>
            </a:r>
            <a:endParaRPr sz="2200" kern="0" dirty="0">
              <a:solidFill>
                <a:schemeClr val="accent1"/>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Pairwise comparisons</a:t>
            </a:r>
            <a:endParaRPr sz="3600" b="1" kern="0" dirty="0">
              <a:solidFill>
                <a:schemeClr val="accent1"/>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average aldrin concentration at the bottom and at surface?</a:t>
            </a:r>
            <a:endParaRPr sz="2200" kern="0" dirty="0">
              <a:latin typeface="Arial"/>
              <a:cs typeface="Arial"/>
              <a:sym typeface="Arial"/>
            </a:endParaRPr>
          </a:p>
        </p:txBody>
      </p:sp>
      <p:pic>
        <p:nvPicPr>
          <p:cNvPr id="2" name="Google Shape;548;p81">
            <a:extLst>
              <a:ext uri="{FF2B5EF4-FFF2-40B4-BE49-F238E27FC236}">
                <a16:creationId xmlns:a16="http://schemas.microsoft.com/office/drawing/2014/main" id="{C0DED960-5371-F2A4-26CF-3507E2CF35A7}"/>
              </a:ext>
            </a:extLst>
          </p:cNvPr>
          <p:cNvPicPr preferRelativeResize="0"/>
          <p:nvPr/>
        </p:nvPicPr>
        <p:blipFill>
          <a:blip r:embed="rId3">
            <a:alphaModFix/>
          </a:blip>
          <a:stretch>
            <a:fillRect/>
          </a:stretch>
        </p:blipFill>
        <p:spPr>
          <a:xfrm>
            <a:off x="1933500" y="1946885"/>
            <a:ext cx="8739350" cy="1568800"/>
          </a:xfrm>
          <a:prstGeom prst="rect">
            <a:avLst/>
          </a:prstGeom>
          <a:noFill/>
          <a:ln>
            <a:noFill/>
          </a:ln>
        </p:spPr>
      </p:pic>
      <p:pic>
        <p:nvPicPr>
          <p:cNvPr id="3" name="Google Shape;566;p83">
            <a:extLst>
              <a:ext uri="{FF2B5EF4-FFF2-40B4-BE49-F238E27FC236}">
                <a16:creationId xmlns:a16="http://schemas.microsoft.com/office/drawing/2014/main" id="{3CE07728-A3A6-2FC5-F0BF-1A3ECD881480}"/>
              </a:ext>
            </a:extLst>
          </p:cNvPr>
          <p:cNvPicPr preferRelativeResize="0"/>
          <p:nvPr/>
        </p:nvPicPr>
        <p:blipFill rotWithShape="1">
          <a:blip r:embed="rId4">
            <a:alphaModFix/>
          </a:blip>
          <a:srcRect b="48175"/>
          <a:stretch/>
        </p:blipFill>
        <p:spPr>
          <a:xfrm>
            <a:off x="4046637" y="3764600"/>
            <a:ext cx="4146425" cy="105286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Pairwise comparisons</a:t>
            </a:r>
            <a:endParaRPr sz="3600" b="1" kern="0" dirty="0">
              <a:solidFill>
                <a:schemeClr val="accent1"/>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average aldrin concentration at the bottom and at surface?</a:t>
            </a:r>
            <a:endParaRPr sz="2200" kern="0" dirty="0">
              <a:latin typeface="Arial"/>
              <a:cs typeface="Arial"/>
              <a:sym typeface="Arial"/>
            </a:endParaRPr>
          </a:p>
        </p:txBody>
      </p:sp>
      <p:pic>
        <p:nvPicPr>
          <p:cNvPr id="2" name="Google Shape;548;p81">
            <a:extLst>
              <a:ext uri="{FF2B5EF4-FFF2-40B4-BE49-F238E27FC236}">
                <a16:creationId xmlns:a16="http://schemas.microsoft.com/office/drawing/2014/main" id="{C0DED960-5371-F2A4-26CF-3507E2CF35A7}"/>
              </a:ext>
            </a:extLst>
          </p:cNvPr>
          <p:cNvPicPr preferRelativeResize="0"/>
          <p:nvPr/>
        </p:nvPicPr>
        <p:blipFill>
          <a:blip r:embed="rId3">
            <a:alphaModFix/>
          </a:blip>
          <a:stretch>
            <a:fillRect/>
          </a:stretch>
        </p:blipFill>
        <p:spPr>
          <a:xfrm>
            <a:off x="1933500" y="1946885"/>
            <a:ext cx="8739350" cy="1568800"/>
          </a:xfrm>
          <a:prstGeom prst="rect">
            <a:avLst/>
          </a:prstGeom>
          <a:noFill/>
          <a:ln>
            <a:noFill/>
          </a:ln>
        </p:spPr>
      </p:pic>
      <p:pic>
        <p:nvPicPr>
          <p:cNvPr id="3" name="Google Shape;566;p83">
            <a:extLst>
              <a:ext uri="{FF2B5EF4-FFF2-40B4-BE49-F238E27FC236}">
                <a16:creationId xmlns:a16="http://schemas.microsoft.com/office/drawing/2014/main" id="{3CE07728-A3A6-2FC5-F0BF-1A3ECD881480}"/>
              </a:ext>
            </a:extLst>
          </p:cNvPr>
          <p:cNvPicPr preferRelativeResize="0"/>
          <p:nvPr/>
        </p:nvPicPr>
        <p:blipFill rotWithShape="1">
          <a:blip r:embed="rId4">
            <a:alphaModFix/>
          </a:blip>
          <a:srcRect b="48175"/>
          <a:stretch/>
        </p:blipFill>
        <p:spPr>
          <a:xfrm>
            <a:off x="4046637" y="3764600"/>
            <a:ext cx="4146425" cy="1052862"/>
          </a:xfrm>
          <a:prstGeom prst="rect">
            <a:avLst/>
          </a:prstGeom>
          <a:noFill/>
          <a:ln>
            <a:noFill/>
          </a:ln>
        </p:spPr>
      </p:pic>
      <p:pic>
        <p:nvPicPr>
          <p:cNvPr id="4" name="Google Shape;574;p84">
            <a:extLst>
              <a:ext uri="{FF2B5EF4-FFF2-40B4-BE49-F238E27FC236}">
                <a16:creationId xmlns:a16="http://schemas.microsoft.com/office/drawing/2014/main" id="{230A4E30-088B-571D-4931-87E15766D357}"/>
              </a:ext>
            </a:extLst>
          </p:cNvPr>
          <p:cNvPicPr preferRelativeResize="0"/>
          <p:nvPr/>
        </p:nvPicPr>
        <p:blipFill rotWithShape="1">
          <a:blip r:embed="rId4">
            <a:alphaModFix/>
          </a:blip>
          <a:srcRect t="49500"/>
          <a:stretch/>
        </p:blipFill>
        <p:spPr>
          <a:xfrm>
            <a:off x="4022787" y="5066377"/>
            <a:ext cx="4146425" cy="1025950"/>
          </a:xfrm>
          <a:prstGeom prst="rect">
            <a:avLst/>
          </a:prstGeom>
          <a:noFill/>
          <a:ln>
            <a:noFill/>
          </a:ln>
        </p:spPr>
      </p:pic>
    </p:spTree>
    <p:extLst>
      <p:ext uri="{BB962C8B-B14F-4D97-AF65-F5344CB8AC3E}">
        <p14:creationId xmlns:p14="http://schemas.microsoft.com/office/powerpoint/2010/main" val="3395198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Pairwise comparisons</a:t>
            </a:r>
            <a:endParaRPr sz="3600" b="1" kern="0" dirty="0">
              <a:solidFill>
                <a:schemeClr val="accent1"/>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average aldrin concentration at the bottom and at surface?</a:t>
            </a:r>
            <a:endParaRPr sz="2200" kern="0" dirty="0">
              <a:latin typeface="Arial"/>
              <a:cs typeface="Arial"/>
              <a:sym typeface="Arial"/>
            </a:endParaRPr>
          </a:p>
        </p:txBody>
      </p:sp>
      <p:pic>
        <p:nvPicPr>
          <p:cNvPr id="2" name="Google Shape;548;p81">
            <a:extLst>
              <a:ext uri="{FF2B5EF4-FFF2-40B4-BE49-F238E27FC236}">
                <a16:creationId xmlns:a16="http://schemas.microsoft.com/office/drawing/2014/main" id="{C0DED960-5371-F2A4-26CF-3507E2CF35A7}"/>
              </a:ext>
            </a:extLst>
          </p:cNvPr>
          <p:cNvPicPr preferRelativeResize="0"/>
          <p:nvPr/>
        </p:nvPicPr>
        <p:blipFill>
          <a:blip r:embed="rId3">
            <a:alphaModFix/>
          </a:blip>
          <a:stretch>
            <a:fillRect/>
          </a:stretch>
        </p:blipFill>
        <p:spPr>
          <a:xfrm>
            <a:off x="1933500" y="1946885"/>
            <a:ext cx="8739350" cy="1568800"/>
          </a:xfrm>
          <a:prstGeom prst="rect">
            <a:avLst/>
          </a:prstGeom>
          <a:noFill/>
          <a:ln>
            <a:noFill/>
          </a:ln>
        </p:spPr>
      </p:pic>
      <p:pic>
        <p:nvPicPr>
          <p:cNvPr id="3" name="Google Shape;566;p83">
            <a:extLst>
              <a:ext uri="{FF2B5EF4-FFF2-40B4-BE49-F238E27FC236}">
                <a16:creationId xmlns:a16="http://schemas.microsoft.com/office/drawing/2014/main" id="{3CE07728-A3A6-2FC5-F0BF-1A3ECD881480}"/>
              </a:ext>
            </a:extLst>
          </p:cNvPr>
          <p:cNvPicPr preferRelativeResize="0"/>
          <p:nvPr/>
        </p:nvPicPr>
        <p:blipFill rotWithShape="1">
          <a:blip r:embed="rId4">
            <a:alphaModFix/>
          </a:blip>
          <a:srcRect b="48175"/>
          <a:stretch/>
        </p:blipFill>
        <p:spPr>
          <a:xfrm>
            <a:off x="4046637" y="3764600"/>
            <a:ext cx="4146425" cy="1052862"/>
          </a:xfrm>
          <a:prstGeom prst="rect">
            <a:avLst/>
          </a:prstGeom>
          <a:noFill/>
          <a:ln>
            <a:noFill/>
          </a:ln>
        </p:spPr>
      </p:pic>
      <p:pic>
        <p:nvPicPr>
          <p:cNvPr id="4" name="Google Shape;574;p84">
            <a:extLst>
              <a:ext uri="{FF2B5EF4-FFF2-40B4-BE49-F238E27FC236}">
                <a16:creationId xmlns:a16="http://schemas.microsoft.com/office/drawing/2014/main" id="{230A4E30-088B-571D-4931-87E15766D357}"/>
              </a:ext>
            </a:extLst>
          </p:cNvPr>
          <p:cNvPicPr preferRelativeResize="0"/>
          <p:nvPr/>
        </p:nvPicPr>
        <p:blipFill rotWithShape="1">
          <a:blip r:embed="rId4">
            <a:alphaModFix/>
          </a:blip>
          <a:srcRect t="49500"/>
          <a:stretch/>
        </p:blipFill>
        <p:spPr>
          <a:xfrm>
            <a:off x="4022787" y="5066377"/>
            <a:ext cx="4146425" cy="1025950"/>
          </a:xfrm>
          <a:prstGeom prst="rect">
            <a:avLst/>
          </a:prstGeom>
          <a:noFill/>
          <a:ln>
            <a:noFill/>
          </a:ln>
        </p:spPr>
      </p:pic>
      <p:pic>
        <p:nvPicPr>
          <p:cNvPr id="5" name="Google Shape;581;p85">
            <a:extLst>
              <a:ext uri="{FF2B5EF4-FFF2-40B4-BE49-F238E27FC236}">
                <a16:creationId xmlns:a16="http://schemas.microsoft.com/office/drawing/2014/main" id="{664BEF59-0781-3136-6EF5-D4E06EE4D183}"/>
              </a:ext>
            </a:extLst>
          </p:cNvPr>
          <p:cNvPicPr preferRelativeResize="0"/>
          <p:nvPr/>
        </p:nvPicPr>
        <p:blipFill>
          <a:blip r:embed="rId5">
            <a:alphaModFix/>
          </a:blip>
          <a:stretch>
            <a:fillRect/>
          </a:stretch>
        </p:blipFill>
        <p:spPr>
          <a:xfrm>
            <a:off x="4046637" y="6243280"/>
            <a:ext cx="3562350" cy="371475"/>
          </a:xfrm>
          <a:prstGeom prst="rect">
            <a:avLst/>
          </a:prstGeom>
          <a:noFill/>
          <a:ln>
            <a:noFill/>
          </a:ln>
        </p:spPr>
      </p:pic>
    </p:spTree>
    <p:extLst>
      <p:ext uri="{BB962C8B-B14F-4D97-AF65-F5344CB8AC3E}">
        <p14:creationId xmlns:p14="http://schemas.microsoft.com/office/powerpoint/2010/main" val="310207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Exploratory analysis</a:t>
            </a:r>
            <a:endParaRPr sz="3000" b="1" kern="0" dirty="0">
              <a:solidFill>
                <a:schemeClr val="accent1"/>
              </a:solidFill>
              <a:latin typeface="Arial"/>
              <a:cs typeface="Arial"/>
              <a:sym typeface="Arial"/>
            </a:endParaRPr>
          </a:p>
        </p:txBody>
      </p:sp>
      <p:sp>
        <p:nvSpPr>
          <p:cNvPr id="72" name="Google Shape;72;p15"/>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a:solidFill>
                  <a:srgbClr val="000000"/>
                </a:solidFill>
                <a:latin typeface="Arial"/>
                <a:cs typeface="Arial"/>
                <a:sym typeface="Arial"/>
              </a:rPr>
              <a:t>Aldrin concentration (nanograms per liter) at three levels of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73" name="Google Shape;73;p15"/>
          <p:cNvPicPr preferRelativeResize="0"/>
          <p:nvPr/>
        </p:nvPicPr>
        <p:blipFill>
          <a:blip r:embed="rId3">
            <a:alphaModFix/>
          </a:blip>
          <a:stretch>
            <a:fillRect/>
          </a:stretch>
        </p:blipFill>
        <p:spPr>
          <a:xfrm>
            <a:off x="2966714" y="1478850"/>
            <a:ext cx="6258575" cy="5117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Pairwise comparisons</a:t>
            </a:r>
            <a:endParaRPr sz="3600" b="1" kern="0" dirty="0">
              <a:solidFill>
                <a:schemeClr val="accent1"/>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average aldrin concentration at the bottom and at surface?</a:t>
            </a:r>
            <a:endParaRPr sz="2200" kern="0" dirty="0">
              <a:latin typeface="Arial"/>
              <a:cs typeface="Arial"/>
              <a:sym typeface="Arial"/>
            </a:endParaRPr>
          </a:p>
        </p:txBody>
      </p:sp>
      <p:pic>
        <p:nvPicPr>
          <p:cNvPr id="2" name="Google Shape;548;p81">
            <a:extLst>
              <a:ext uri="{FF2B5EF4-FFF2-40B4-BE49-F238E27FC236}">
                <a16:creationId xmlns:a16="http://schemas.microsoft.com/office/drawing/2014/main" id="{C0DED960-5371-F2A4-26CF-3507E2CF35A7}"/>
              </a:ext>
            </a:extLst>
          </p:cNvPr>
          <p:cNvPicPr preferRelativeResize="0"/>
          <p:nvPr/>
        </p:nvPicPr>
        <p:blipFill>
          <a:blip r:embed="rId3">
            <a:alphaModFix/>
          </a:blip>
          <a:stretch>
            <a:fillRect/>
          </a:stretch>
        </p:blipFill>
        <p:spPr>
          <a:xfrm>
            <a:off x="1933500" y="1946885"/>
            <a:ext cx="8739350" cy="1568800"/>
          </a:xfrm>
          <a:prstGeom prst="rect">
            <a:avLst/>
          </a:prstGeom>
          <a:noFill/>
          <a:ln>
            <a:noFill/>
          </a:ln>
        </p:spPr>
      </p:pic>
      <p:pic>
        <p:nvPicPr>
          <p:cNvPr id="3" name="Google Shape;566;p83">
            <a:extLst>
              <a:ext uri="{FF2B5EF4-FFF2-40B4-BE49-F238E27FC236}">
                <a16:creationId xmlns:a16="http://schemas.microsoft.com/office/drawing/2014/main" id="{3CE07728-A3A6-2FC5-F0BF-1A3ECD881480}"/>
              </a:ext>
            </a:extLst>
          </p:cNvPr>
          <p:cNvPicPr preferRelativeResize="0"/>
          <p:nvPr/>
        </p:nvPicPr>
        <p:blipFill rotWithShape="1">
          <a:blip r:embed="rId4">
            <a:alphaModFix/>
          </a:blip>
          <a:srcRect b="48175"/>
          <a:stretch/>
        </p:blipFill>
        <p:spPr>
          <a:xfrm>
            <a:off x="4046637" y="3764600"/>
            <a:ext cx="4146425" cy="1052862"/>
          </a:xfrm>
          <a:prstGeom prst="rect">
            <a:avLst/>
          </a:prstGeom>
          <a:noFill/>
          <a:ln>
            <a:noFill/>
          </a:ln>
        </p:spPr>
      </p:pic>
      <p:pic>
        <p:nvPicPr>
          <p:cNvPr id="4" name="Google Shape;574;p84">
            <a:extLst>
              <a:ext uri="{FF2B5EF4-FFF2-40B4-BE49-F238E27FC236}">
                <a16:creationId xmlns:a16="http://schemas.microsoft.com/office/drawing/2014/main" id="{230A4E30-088B-571D-4931-87E15766D357}"/>
              </a:ext>
            </a:extLst>
          </p:cNvPr>
          <p:cNvPicPr preferRelativeResize="0"/>
          <p:nvPr/>
        </p:nvPicPr>
        <p:blipFill rotWithShape="1">
          <a:blip r:embed="rId4">
            <a:alphaModFix/>
          </a:blip>
          <a:srcRect t="49500"/>
          <a:stretch/>
        </p:blipFill>
        <p:spPr>
          <a:xfrm>
            <a:off x="4022787" y="5066377"/>
            <a:ext cx="4146425" cy="1025950"/>
          </a:xfrm>
          <a:prstGeom prst="rect">
            <a:avLst/>
          </a:prstGeom>
          <a:noFill/>
          <a:ln>
            <a:noFill/>
          </a:ln>
        </p:spPr>
      </p:pic>
      <p:pic>
        <p:nvPicPr>
          <p:cNvPr id="5" name="Google Shape;581;p85">
            <a:extLst>
              <a:ext uri="{FF2B5EF4-FFF2-40B4-BE49-F238E27FC236}">
                <a16:creationId xmlns:a16="http://schemas.microsoft.com/office/drawing/2014/main" id="{664BEF59-0781-3136-6EF5-D4E06EE4D183}"/>
              </a:ext>
            </a:extLst>
          </p:cNvPr>
          <p:cNvPicPr preferRelativeResize="0"/>
          <p:nvPr/>
        </p:nvPicPr>
        <p:blipFill>
          <a:blip r:embed="rId5">
            <a:alphaModFix/>
          </a:blip>
          <a:stretch>
            <a:fillRect/>
          </a:stretch>
        </p:blipFill>
        <p:spPr>
          <a:xfrm>
            <a:off x="4046637" y="6243280"/>
            <a:ext cx="3562350" cy="371475"/>
          </a:xfrm>
          <a:prstGeom prst="rect">
            <a:avLst/>
          </a:prstGeom>
          <a:noFill/>
          <a:ln>
            <a:noFill/>
          </a:ln>
        </p:spPr>
      </p:pic>
      <p:pic>
        <p:nvPicPr>
          <p:cNvPr id="6" name="Google Shape;591;p86">
            <a:extLst>
              <a:ext uri="{FF2B5EF4-FFF2-40B4-BE49-F238E27FC236}">
                <a16:creationId xmlns:a16="http://schemas.microsoft.com/office/drawing/2014/main" id="{AC7E1572-96B1-5F1B-07D8-0CDDBB8EC925}"/>
              </a:ext>
            </a:extLst>
          </p:cNvPr>
          <p:cNvPicPr preferRelativeResize="0"/>
          <p:nvPr/>
        </p:nvPicPr>
        <p:blipFill>
          <a:blip r:embed="rId6">
            <a:alphaModFix/>
          </a:blip>
          <a:stretch>
            <a:fillRect/>
          </a:stretch>
        </p:blipFill>
        <p:spPr>
          <a:xfrm>
            <a:off x="8134350" y="6112682"/>
            <a:ext cx="2076450" cy="566975"/>
          </a:xfrm>
          <a:prstGeom prst="rect">
            <a:avLst/>
          </a:prstGeom>
          <a:noFill/>
          <a:ln>
            <a:noFill/>
          </a:ln>
        </p:spPr>
      </p:pic>
    </p:spTree>
    <p:extLst>
      <p:ext uri="{BB962C8B-B14F-4D97-AF65-F5344CB8AC3E}">
        <p14:creationId xmlns:p14="http://schemas.microsoft.com/office/powerpoint/2010/main" val="24908635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dirty="0">
                <a:solidFill>
                  <a:schemeClr val="accent1"/>
                </a:solidFill>
                <a:latin typeface="Arial"/>
                <a:cs typeface="Arial"/>
                <a:sym typeface="Arial"/>
              </a:rPr>
            </a:br>
            <a:r>
              <a:rPr lang="en" sz="3600" b="1" kern="0" dirty="0">
                <a:solidFill>
                  <a:schemeClr val="accent1"/>
                </a:solidFill>
                <a:latin typeface="Arial"/>
                <a:cs typeface="Arial"/>
                <a:sym typeface="Arial"/>
              </a:rPr>
              <a:t>Pairwise comparisons</a:t>
            </a:r>
            <a:endParaRPr sz="3600" b="1" kern="0" dirty="0">
              <a:solidFill>
                <a:schemeClr val="accent1"/>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average aldrin concentration at the bottom and at surface?</a:t>
            </a:r>
            <a:endParaRPr sz="2200" kern="0" dirty="0">
              <a:latin typeface="Arial"/>
              <a:cs typeface="Arial"/>
              <a:sym typeface="Arial"/>
            </a:endParaRPr>
          </a:p>
        </p:txBody>
      </p:sp>
      <p:pic>
        <p:nvPicPr>
          <p:cNvPr id="2" name="Google Shape;548;p81">
            <a:extLst>
              <a:ext uri="{FF2B5EF4-FFF2-40B4-BE49-F238E27FC236}">
                <a16:creationId xmlns:a16="http://schemas.microsoft.com/office/drawing/2014/main" id="{C0DED960-5371-F2A4-26CF-3507E2CF35A7}"/>
              </a:ext>
            </a:extLst>
          </p:cNvPr>
          <p:cNvPicPr preferRelativeResize="0"/>
          <p:nvPr/>
        </p:nvPicPr>
        <p:blipFill>
          <a:blip r:embed="rId3">
            <a:alphaModFix/>
          </a:blip>
          <a:stretch>
            <a:fillRect/>
          </a:stretch>
        </p:blipFill>
        <p:spPr>
          <a:xfrm>
            <a:off x="1933500" y="1946885"/>
            <a:ext cx="8739350" cy="1568800"/>
          </a:xfrm>
          <a:prstGeom prst="rect">
            <a:avLst/>
          </a:prstGeom>
          <a:noFill/>
          <a:ln>
            <a:noFill/>
          </a:ln>
        </p:spPr>
      </p:pic>
      <p:pic>
        <p:nvPicPr>
          <p:cNvPr id="3" name="Google Shape;566;p83">
            <a:extLst>
              <a:ext uri="{FF2B5EF4-FFF2-40B4-BE49-F238E27FC236}">
                <a16:creationId xmlns:a16="http://schemas.microsoft.com/office/drawing/2014/main" id="{3CE07728-A3A6-2FC5-F0BF-1A3ECD881480}"/>
              </a:ext>
            </a:extLst>
          </p:cNvPr>
          <p:cNvPicPr preferRelativeResize="0"/>
          <p:nvPr/>
        </p:nvPicPr>
        <p:blipFill rotWithShape="1">
          <a:blip r:embed="rId4">
            <a:alphaModFix/>
          </a:blip>
          <a:srcRect b="48175"/>
          <a:stretch/>
        </p:blipFill>
        <p:spPr>
          <a:xfrm>
            <a:off x="4046637" y="3764600"/>
            <a:ext cx="4146425" cy="1052862"/>
          </a:xfrm>
          <a:prstGeom prst="rect">
            <a:avLst/>
          </a:prstGeom>
          <a:noFill/>
          <a:ln>
            <a:noFill/>
          </a:ln>
        </p:spPr>
      </p:pic>
      <p:pic>
        <p:nvPicPr>
          <p:cNvPr id="4" name="Google Shape;574;p84">
            <a:extLst>
              <a:ext uri="{FF2B5EF4-FFF2-40B4-BE49-F238E27FC236}">
                <a16:creationId xmlns:a16="http://schemas.microsoft.com/office/drawing/2014/main" id="{230A4E30-088B-571D-4931-87E15766D357}"/>
              </a:ext>
            </a:extLst>
          </p:cNvPr>
          <p:cNvPicPr preferRelativeResize="0"/>
          <p:nvPr/>
        </p:nvPicPr>
        <p:blipFill rotWithShape="1">
          <a:blip r:embed="rId4">
            <a:alphaModFix/>
          </a:blip>
          <a:srcRect t="49500"/>
          <a:stretch/>
        </p:blipFill>
        <p:spPr>
          <a:xfrm>
            <a:off x="4022787" y="5066377"/>
            <a:ext cx="4146425" cy="1025950"/>
          </a:xfrm>
          <a:prstGeom prst="rect">
            <a:avLst/>
          </a:prstGeom>
          <a:noFill/>
          <a:ln>
            <a:noFill/>
          </a:ln>
        </p:spPr>
      </p:pic>
      <p:pic>
        <p:nvPicPr>
          <p:cNvPr id="5" name="Google Shape;581;p85">
            <a:extLst>
              <a:ext uri="{FF2B5EF4-FFF2-40B4-BE49-F238E27FC236}">
                <a16:creationId xmlns:a16="http://schemas.microsoft.com/office/drawing/2014/main" id="{664BEF59-0781-3136-6EF5-D4E06EE4D183}"/>
              </a:ext>
            </a:extLst>
          </p:cNvPr>
          <p:cNvPicPr preferRelativeResize="0"/>
          <p:nvPr/>
        </p:nvPicPr>
        <p:blipFill>
          <a:blip r:embed="rId5">
            <a:alphaModFix/>
          </a:blip>
          <a:stretch>
            <a:fillRect/>
          </a:stretch>
        </p:blipFill>
        <p:spPr>
          <a:xfrm>
            <a:off x="4046637" y="6243280"/>
            <a:ext cx="3562350" cy="371475"/>
          </a:xfrm>
          <a:prstGeom prst="rect">
            <a:avLst/>
          </a:prstGeom>
          <a:noFill/>
          <a:ln>
            <a:noFill/>
          </a:ln>
        </p:spPr>
      </p:pic>
      <p:pic>
        <p:nvPicPr>
          <p:cNvPr id="6" name="Google Shape;591;p86">
            <a:extLst>
              <a:ext uri="{FF2B5EF4-FFF2-40B4-BE49-F238E27FC236}">
                <a16:creationId xmlns:a16="http://schemas.microsoft.com/office/drawing/2014/main" id="{AC7E1572-96B1-5F1B-07D8-0CDDBB8EC925}"/>
              </a:ext>
            </a:extLst>
          </p:cNvPr>
          <p:cNvPicPr preferRelativeResize="0"/>
          <p:nvPr/>
        </p:nvPicPr>
        <p:blipFill>
          <a:blip r:embed="rId6">
            <a:alphaModFix/>
          </a:blip>
          <a:stretch>
            <a:fillRect/>
          </a:stretch>
        </p:blipFill>
        <p:spPr>
          <a:xfrm>
            <a:off x="8134350" y="6112682"/>
            <a:ext cx="2076450" cy="566975"/>
          </a:xfrm>
          <a:prstGeom prst="rect">
            <a:avLst/>
          </a:prstGeom>
          <a:noFill/>
          <a:ln>
            <a:noFill/>
          </a:ln>
        </p:spPr>
      </p:pic>
      <p:sp>
        <p:nvSpPr>
          <p:cNvPr id="7" name="Google Shape;603;p87">
            <a:extLst>
              <a:ext uri="{FF2B5EF4-FFF2-40B4-BE49-F238E27FC236}">
                <a16:creationId xmlns:a16="http://schemas.microsoft.com/office/drawing/2014/main" id="{2C1D1F03-F6E6-C284-EF91-092511C0B067}"/>
              </a:ext>
            </a:extLst>
          </p:cNvPr>
          <p:cNvSpPr txBox="1"/>
          <p:nvPr/>
        </p:nvSpPr>
        <p:spPr>
          <a:xfrm flipH="1">
            <a:off x="627075" y="4042566"/>
            <a:ext cx="3124310" cy="2405125"/>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kern="0" dirty="0">
                <a:solidFill>
                  <a:srgbClr val="000000"/>
                </a:solidFill>
                <a:latin typeface="Arial"/>
                <a:cs typeface="Arial"/>
                <a:sym typeface="Arial"/>
              </a:rPr>
              <a:t>Reject </a:t>
            </a:r>
            <a:r>
              <a:rPr lang="en" i="1" kern="0" dirty="0">
                <a:solidFill>
                  <a:srgbClr val="000000"/>
                </a:solidFill>
                <a:latin typeface="Arial"/>
                <a:cs typeface="Arial"/>
                <a:sym typeface="Arial"/>
              </a:rPr>
              <a:t>H</a:t>
            </a:r>
            <a:r>
              <a:rPr lang="en" i="1" kern="0" baseline="-25000" dirty="0">
                <a:solidFill>
                  <a:srgbClr val="000000"/>
                </a:solidFill>
                <a:latin typeface="Arial"/>
                <a:cs typeface="Arial"/>
                <a:sym typeface="Arial"/>
              </a:rPr>
              <a:t>0</a:t>
            </a:r>
            <a:r>
              <a:rPr lang="en" kern="0" dirty="0">
                <a:solidFill>
                  <a:srgbClr val="000000"/>
                </a:solidFill>
                <a:latin typeface="Arial"/>
                <a:cs typeface="Arial"/>
                <a:sym typeface="Arial"/>
              </a:rPr>
              <a:t>, the data provide convincing evidence of a difference between the average aldrin concentrations at bottom and surface</a:t>
            </a:r>
            <a:endParaRPr kern="0" dirty="0">
              <a:solidFill>
                <a:srgbClr val="000000"/>
              </a:solidFill>
              <a:latin typeface="Arial"/>
              <a:cs typeface="Arial"/>
              <a:sym typeface="Arial"/>
            </a:endParaRPr>
          </a:p>
        </p:txBody>
      </p:sp>
    </p:spTree>
    <p:extLst>
      <p:ext uri="{BB962C8B-B14F-4D97-AF65-F5344CB8AC3E}">
        <p14:creationId xmlns:p14="http://schemas.microsoft.com/office/powerpoint/2010/main" val="376262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Research question</a:t>
            </a:r>
            <a:endParaRPr sz="3000" b="1" kern="0" dirty="0">
              <a:solidFill>
                <a:schemeClr val="accent1"/>
              </a:solidFill>
              <a:latin typeface="Arial"/>
              <a:cs typeface="Arial"/>
              <a:sym typeface="Arial"/>
            </a:endParaRPr>
          </a:p>
        </p:txBody>
      </p:sp>
      <p:sp>
        <p:nvSpPr>
          <p:cNvPr id="79" name="Google Shape;79;p16"/>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mean aldrin concentrations among the three levels? </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Research question</a:t>
            </a:r>
            <a:endParaRPr sz="3000" b="1" kern="0" dirty="0">
              <a:solidFill>
                <a:schemeClr val="accent1"/>
              </a:solidFill>
              <a:latin typeface="Arial"/>
              <a:cs typeface="Arial"/>
              <a:sym typeface="Arial"/>
            </a:endParaRPr>
          </a:p>
        </p:txBody>
      </p:sp>
      <p:sp>
        <p:nvSpPr>
          <p:cNvPr id="85" name="Google Shape;85;p17"/>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Is there a difference between the mean aldrin concentrations among the three levels? </a:t>
            </a:r>
            <a:endParaRPr sz="2200" kern="0" dirty="0">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To compare means of 2 groups we use a Z or a T statistic</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75</TotalTime>
  <Words>3229</Words>
  <Application>Microsoft Macintosh PowerPoint</Application>
  <PresentationFormat>Widescreen</PresentationFormat>
  <Paragraphs>410</Paragraphs>
  <Slides>71</Slides>
  <Notes>70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Cambria Math</vt:lpstr>
      <vt:lpstr>Corbel</vt:lpstr>
      <vt:lpstr>Wingdings 2</vt:lpstr>
      <vt:lpstr>Frame</vt:lpstr>
      <vt:lpstr>Simple Light</vt:lpstr>
      <vt:lpstr>Inference for Comparing Many 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5</cp:revision>
  <dcterms:created xsi:type="dcterms:W3CDTF">2023-07-27T13:51:22Z</dcterms:created>
  <dcterms:modified xsi:type="dcterms:W3CDTF">2023-10-31T16:57:33Z</dcterms:modified>
</cp:coreProperties>
</file>