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88"/>
  </p:notesMasterIdLst>
  <p:sldIdLst>
    <p:sldId id="256" r:id="rId3"/>
    <p:sldId id="34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>
      <p:cViewPr varScale="1">
        <p:scale>
          <a:sx n="119" d="100"/>
          <a:sy n="119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ef08203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ef08203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ef08203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ef08203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ff8405_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fff8405_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ef08203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ef08203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ef0820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ef0820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fff8405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fff8405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ef08203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ef08203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ef0820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ef0820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ff8405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fff8405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ef08203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ef08203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fff8405_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fff8405_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08203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08203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08203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08203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ef082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ef082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f0820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f0820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ef08203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ef08203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f08203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f08203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fff8405_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fff8405_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ef08203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ef08203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ef08203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ef08203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9b5fcf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9b5fcf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ef08203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ef08203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ec3cab4_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ec3cab4_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ef08203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ef08203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ef08203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ef08203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ec3cab4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ec3cab4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d9b5fcf_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d9b5fcf_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ef08203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ef08203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fa07629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fa07629d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d9b5fcf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dd9b5fcf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fa07629d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fa07629d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659cad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659cad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a07629d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fa07629d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a07629d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fa07629d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fa07629d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fa07629d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a07629d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a07629d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d9b5fcf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d9b5fcf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ef08203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ef08203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ef08203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ef08203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ef08203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ef08203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dd9b5fcf_0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dd9b5fcf_0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ef08203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ef08203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659cad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659cad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d9b5fcf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d9b5fcf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d9b5fcf_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d9b5fcf_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d9b5fcf_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dd9b5fcf_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d9b5fcf_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d9b5fcf_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dd9b5fcf_0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dd9b5fcf_0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d9b5fcf_0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d9b5fcf_0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8ef08203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8ef08203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ef08203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ef08203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ef08203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ef08203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d9b5fcf_0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d9b5fcf_0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9b5fcf_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9b5fcf_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ef08203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ef08203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9b5fcf_0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9b5fcf_0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ef082036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ef082036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dd9b5fcf_0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dd9b5fcf_0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8ef08203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8ef08203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8ef08203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8ef08203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ef08203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ef08203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ef08203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ef08203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dd9b5fcf_0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dd9b5fcf_0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8ef082036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8ef082036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ff8405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ff8405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fa07629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fa07629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fa07629d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fa07629d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fa07629d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fa07629d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fa07629d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fa07629d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fa07629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fa07629d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fa07629d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fa07629d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fa07629d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fa07629d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fa07629d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fa07629d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fa07629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fa07629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fa07629d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fa07629d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ef0820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ef0820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dd9b5fcf_0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dd9b5fcf_0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8ef08203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8ef08203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8ef08203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8ef08203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fa07629d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fa07629d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ff8405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fff8405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12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9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39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280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549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9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6522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5EErdouO2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://galton.uchicago.edu/about/docs/labby09dice.pdf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ntro.org/os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openintro.org/contact" TargetMode="External"/><Relationship Id="rId4" Type="http://schemas.openxmlformats.org/officeDocument/2006/relationships/hyperlink" Target="https://www.openintro.org/download.php?id=teachers_verified_details&amp;referrer=os4_slides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com/dist_calc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Goodness of Fit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 flipH="1">
            <a:off x="1981075" y="5083600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Why are the expected counts the same for all outcomes but the observed counts are different? At a first glance, does there appear to be an inconsistency between the observed and expected counts?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02" name="Google Shape;1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 There is no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follow the same distribution as the expected counts.</a:t>
            </a:r>
            <a:endParaRPr sz="2000">
              <a:solidFill>
                <a:schemeClr val="accent3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 There is no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follow the same distribution as the expected counts.</a:t>
            </a:r>
            <a:endParaRPr sz="2000">
              <a:solidFill>
                <a:schemeClr val="accent3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 There is an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</a:t>
            </a:r>
            <a:r>
              <a:rPr lang="en" sz="2000" i="1">
                <a:solidFill>
                  <a:srgbClr val="FF9900"/>
                </a:solidFill>
              </a:rPr>
              <a:t>do not</a:t>
            </a:r>
            <a:r>
              <a:rPr lang="en" sz="2000">
                <a:solidFill>
                  <a:schemeClr val="accent3"/>
                </a:solidFill>
              </a:rPr>
              <a:t> follow the same distribution as the expected counts.</a:t>
            </a:r>
            <a:r>
              <a:rPr lang="en" sz="2000"/>
              <a:t> There is a bias in which side comes up on the roll of a die.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This is called a </a:t>
            </a:r>
            <a:r>
              <a:rPr lang="en" sz="2200" i="1">
                <a:solidFill>
                  <a:schemeClr val="accent1"/>
                </a:solidFill>
              </a:rPr>
              <a:t>goodness of fit</a:t>
            </a:r>
            <a:r>
              <a:rPr lang="en" sz="2200"/>
              <a:t> test since we're evaluating how well the observed data fit the expected distribution.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 flipH="1">
            <a:off x="1981150" y="2567425"/>
            <a:ext cx="8050800" cy="20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This construction is based on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1000"/>
              </a:spcBef>
              <a:buSzPts val="2000"/>
              <a:buAutoNum type="arabicPeriod"/>
            </a:pPr>
            <a:r>
              <a:rPr lang="en" sz="2000"/>
              <a:t>identifying the difference between a point estimate and an expected value if the null hypothesis was true, and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" sz="2000"/>
              <a:t>standardizing that difference using the standard error of the point estimate.</a:t>
            </a:r>
            <a:endParaRPr sz="2000"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 flipH="1">
            <a:off x="1981150" y="2567425"/>
            <a:ext cx="8050800" cy="20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This construction is based on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1000"/>
              </a:spcBef>
              <a:buSzPts val="2000"/>
              <a:buAutoNum type="arabicPeriod"/>
            </a:pPr>
            <a:r>
              <a:rPr lang="en" sz="2000"/>
              <a:t>identifying the difference between a point estimate and an expected value if the null hypothesis was true, and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" sz="2000"/>
              <a:t>standardizing that difference using the standard error of the point estimate.</a:t>
            </a:r>
            <a:endParaRPr sz="2000"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 flipH="1">
            <a:off x="1981150" y="4635625"/>
            <a:ext cx="80508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These two ideas will help in the construction of an appropriate test statistic for count data.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56D0-FE28-22A0-B006-85ACE218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FUN HAND TURKEYS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60B2-B26E-676B-794D-3BBF635B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5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lang="en" sz="2200" i="1">
                <a:solidFill>
                  <a:schemeClr val="accent1"/>
                </a:solidFill>
              </a:rPr>
              <a:t>chi-square (χ</a:t>
            </a:r>
            <a:r>
              <a:rPr lang="en" sz="2200" i="1" baseline="30000">
                <a:solidFill>
                  <a:schemeClr val="accent1"/>
                </a:solidFill>
              </a:rPr>
              <a:t>2</a:t>
            </a:r>
            <a:r>
              <a:rPr lang="en" sz="2200" i="1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 i="1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lang="en" sz="2200" i="1">
                <a:solidFill>
                  <a:schemeClr val="accent1"/>
                </a:solidFill>
              </a:rPr>
              <a:t>chi-square (χ</a:t>
            </a:r>
            <a:r>
              <a:rPr lang="en" sz="2200" i="1" baseline="30000">
                <a:solidFill>
                  <a:schemeClr val="accent1"/>
                </a:solidFill>
              </a:rPr>
              <a:t>2</a:t>
            </a:r>
            <a:r>
              <a:rPr lang="en" sz="2200" i="1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 i="1"/>
              <a:t>χ</a:t>
            </a:r>
            <a:r>
              <a:rPr lang="en" sz="2200" i="1" baseline="30000"/>
              <a:t>2</a:t>
            </a:r>
            <a:r>
              <a:rPr lang="en" sz="2200" i="1"/>
              <a:t> statistic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950" y="3609476"/>
            <a:ext cx="6619750" cy="10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64167"/>
            <a:ext cx="72357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9897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9897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9909" y="5602837"/>
            <a:ext cx="6176602" cy="65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>
                <a:solidFill>
                  <a:schemeClr val="accent1"/>
                </a:solidFill>
              </a:rPr>
              <a:t>Chi-Square test of GOF</a:t>
            </a:r>
            <a:endParaRPr>
              <a:solidFill>
                <a:schemeClr val="accent1"/>
              </a:solidFill>
            </a:endParaRPr>
          </a:p>
          <a:p>
            <a:pPr algn="l"/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Differences that already looked unusual will become much larger after being squared.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Differences that already looked unusual will become much larger after being squared.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When have we seen this before?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 flipH="1">
            <a:off x="1981075" y="20539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chi-square distribution has just one parameter called </a:t>
            </a:r>
            <a:r>
              <a:rPr lang="en" sz="1800" i="1">
                <a:solidFill>
                  <a:schemeClr val="accent1"/>
                </a:solidFill>
              </a:rPr>
              <a:t>degrees of freedom (df)</a:t>
            </a:r>
            <a:r>
              <a:rPr lang="en" sz="1800"/>
              <a:t>, which influences the shape, center, and spread of the distribution.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 flipH="1">
            <a:off x="1981075" y="3086575"/>
            <a:ext cx="7822200" cy="17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FF9900"/>
                </a:solidFill>
              </a:rPr>
              <a:t>Remember</a:t>
            </a:r>
            <a:endParaRPr sz="1800" u="sng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So far we've seen three other continuous distributions: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/>
              <a:t>normal distribution: unimodal and symmetric with two parameters: mean and standard deviation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/>
              <a:t>T distribution: unimodal and symmetric with one parameter: degrees of freedom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/>
              <a:t>F distribution: unimodal and right skewed with two parameters: degrees of freedom or numerator (between group variance) and denominator (within group variance)</a:t>
            </a:r>
            <a:endParaRPr sz="1800"/>
          </a:p>
        </p:txBody>
      </p:sp>
      <p:sp>
        <p:nvSpPr>
          <p:cNvPr id="283" name="Google Shape;283;p48"/>
          <p:cNvSpPr txBox="1">
            <a:spLocks noGrp="1"/>
          </p:cNvSpPr>
          <p:nvPr>
            <p:ph type="body" idx="1"/>
          </p:nvPr>
        </p:nvSpPr>
        <p:spPr>
          <a:xfrm flipH="1">
            <a:off x="1981075" y="20539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chi-square distribution has just one parameter called </a:t>
            </a:r>
            <a:r>
              <a:rPr lang="en" sz="1800" i="1">
                <a:solidFill>
                  <a:schemeClr val="accent1"/>
                </a:solidFill>
              </a:rPr>
              <a:t>degrees of freedom (df)</a:t>
            </a:r>
            <a:r>
              <a:rPr lang="en" sz="1800"/>
              <a:t>, which influences the shape, center, and spread of the distribution.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>
            <a:spLocks noGrp="1"/>
          </p:cNvSpPr>
          <p:nvPr>
            <p:ph type="body" idx="1"/>
          </p:nvPr>
        </p:nvSpPr>
        <p:spPr>
          <a:xfrm flipH="1">
            <a:off x="1981075" y="4556050"/>
            <a:ext cx="78222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800"/>
              <a:t>As the df increases,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center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variability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shape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becomes more skewed (less like a normal)</a:t>
            </a:r>
            <a:endParaRPr sz="18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9" name="Google Shape;289;p49"/>
          <p:cNvSpPr txBox="1">
            <a:spLocks noGrp="1"/>
          </p:cNvSpPr>
          <p:nvPr>
            <p:ph type="body" idx="1"/>
          </p:nvPr>
        </p:nvSpPr>
        <p:spPr>
          <a:xfrm flipH="1">
            <a:off x="1981075" y="1215975"/>
            <a:ext cx="78222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Which of the following is false?</a:t>
            </a:r>
            <a:endParaRPr sz="1800"/>
          </a:p>
        </p:txBody>
      </p:sp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1" name="Google Shape;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75" y="1638649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>
            <a:spLocks noGrp="1"/>
          </p:cNvSpPr>
          <p:nvPr>
            <p:ph type="body" idx="1"/>
          </p:nvPr>
        </p:nvSpPr>
        <p:spPr>
          <a:xfrm flipH="1">
            <a:off x="1981075" y="4556050"/>
            <a:ext cx="78222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As the df increases,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center of the</a:t>
            </a:r>
            <a:r>
              <a:rPr lang="en" sz="1800" i="1"/>
              <a:t> 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variability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800"/>
              <a:buAutoNum type="alphaLcParenBoth"/>
            </a:pPr>
            <a:r>
              <a:rPr lang="en" sz="1800" i="1">
                <a:solidFill>
                  <a:srgbClr val="FF9900"/>
                </a:solidFill>
              </a:rPr>
              <a:t>the shape of the χ</a:t>
            </a:r>
            <a:r>
              <a:rPr lang="en" sz="1800" i="1" baseline="30000">
                <a:solidFill>
                  <a:srgbClr val="FF9900"/>
                </a:solidFill>
              </a:rPr>
              <a:t>2</a:t>
            </a:r>
            <a:r>
              <a:rPr lang="en" sz="1800" i="1">
                <a:solidFill>
                  <a:srgbClr val="FF9900"/>
                </a:solidFill>
              </a:rPr>
              <a:t> distribution becomes more skewed (less like a normal)</a:t>
            </a:r>
            <a:endParaRPr sz="18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7" name="Google Shape;297;p50"/>
          <p:cNvSpPr txBox="1">
            <a:spLocks noGrp="1"/>
          </p:cNvSpPr>
          <p:nvPr>
            <p:ph type="body" idx="1"/>
          </p:nvPr>
        </p:nvSpPr>
        <p:spPr>
          <a:xfrm flipH="1">
            <a:off x="1981075" y="1215975"/>
            <a:ext cx="78222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Which of the following is false?</a:t>
            </a:r>
            <a:endParaRPr sz="1800"/>
          </a:p>
        </p:txBody>
      </p:sp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75" y="1638649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>
            <a:spLocks noGrp="1"/>
          </p:cNvSpPr>
          <p:nvPr>
            <p:ph type="body" idx="1"/>
          </p:nvPr>
        </p:nvSpPr>
        <p:spPr>
          <a:xfrm flipH="1">
            <a:off x="1981075" y="1610575"/>
            <a:ext cx="78222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p-value = tail area under the chi-square distribution (as usual)</a:t>
            </a:r>
            <a:endParaRPr sz="2200"/>
          </a:p>
        </p:txBody>
      </p:sp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>
            <a:spLocks noGrp="1"/>
          </p:cNvSpPr>
          <p:nvPr>
            <p:ph type="body" idx="1"/>
          </p:nvPr>
        </p:nvSpPr>
        <p:spPr>
          <a:xfrm flipH="1">
            <a:off x="1981075" y="1610575"/>
            <a:ext cx="78222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p-value = tail area under the chi-square distribution (as usual)</a:t>
            </a:r>
            <a:br>
              <a:rPr lang="en" sz="2200"/>
            </a:b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For this we can use technology, or a </a:t>
            </a:r>
            <a:r>
              <a:rPr lang="en" sz="2200" i="1">
                <a:solidFill>
                  <a:schemeClr val="accent1"/>
                </a:solidFill>
              </a:rPr>
              <a:t>chi-square probability table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Weldon's dice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8" name="Google Shape;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739" y="645689"/>
            <a:ext cx="21431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5592900" cy="31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Walter Frank Raphael Weldon (1860 - 1906), was an English evolutionary biologist and a founder of biometry. He was the joint founding editor of Biometrika, with Francis Galton and Karl Pearson.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In 1894, he rolled 12 dice 26,306 times, and recorded the number of 5s or 6s (which he considered to be a success).</a:t>
            </a:r>
            <a:endParaRPr sz="2200"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flipH="1">
            <a:off x="1980975" y="4411075"/>
            <a:ext cx="78879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It was observed that 5s or 6s occurred more often than expected, and Pearson hypothesized that this was probably due to the construction of the dice. Most inexpensive dice have hollowed-out pips, and since opposite sides add to 7, the face with 6 pips is lighter than its opposing face, which has only 1 pip.</a:t>
            </a:r>
            <a:endParaRPr sz="2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under the chi-square curve</a:t>
            </a:r>
            <a:br>
              <a:rPr lang="en" sz="2200">
                <a:solidFill>
                  <a:schemeClr val="accent1"/>
                </a:solidFill>
              </a:rPr>
            </a:br>
            <a:r>
              <a:rPr lang="en" sz="2200">
                <a:solidFill>
                  <a:schemeClr val="accent1"/>
                </a:solidFill>
              </a:rPr>
              <a:t>with </a:t>
            </a:r>
            <a:r>
              <a:rPr lang="en" sz="2200" i="1">
                <a:solidFill>
                  <a:schemeClr val="accent1"/>
                </a:solidFill>
              </a:rPr>
              <a:t>df = 6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3" name="Google Shape;323;p5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under the chi-square curve</a:t>
            </a:r>
            <a:br>
              <a:rPr lang="en" sz="2200">
                <a:solidFill>
                  <a:schemeClr val="accent1"/>
                </a:solidFill>
              </a:rPr>
            </a:br>
            <a:r>
              <a:rPr lang="en" sz="2200">
                <a:solidFill>
                  <a:schemeClr val="accent1"/>
                </a:solidFill>
              </a:rPr>
              <a:t>with </a:t>
            </a:r>
            <a:r>
              <a:rPr lang="en" sz="2200" i="1">
                <a:solidFill>
                  <a:schemeClr val="accent1"/>
                </a:solidFill>
              </a:rPr>
              <a:t>df = 6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324" name="Google Shape;324;p54"/>
          <p:cNvSpPr txBox="1">
            <a:spLocks noGrp="1"/>
          </p:cNvSpPr>
          <p:nvPr>
            <p:ph type="body" idx="1"/>
          </p:nvPr>
        </p:nvSpPr>
        <p:spPr>
          <a:xfrm flipH="1">
            <a:off x="1981075" y="268617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&gt; pchisq(q = 10, df = 6, lower.tail = FALSE)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[1] 0.124652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17 for the chi-square curve with </a:t>
            </a:r>
            <a:r>
              <a:rPr lang="en" sz="2200" i="1">
                <a:solidFill>
                  <a:schemeClr val="accent1"/>
                </a:solidFill>
              </a:rPr>
              <a:t>df = 9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(a) 0.05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(b) 0.02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(c) between 0.02 and 0.05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between 0.05 and 0.1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between 0.01 and 0.02</a:t>
            </a:r>
            <a:endParaRPr sz="2200"/>
          </a:p>
        </p:txBody>
      </p:sp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1" name="Google Shape;3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800" y="2320675"/>
            <a:ext cx="3432000" cy="20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17 for the chi-square curve with </a:t>
            </a:r>
            <a:r>
              <a:rPr lang="en" sz="2200" i="1">
                <a:solidFill>
                  <a:schemeClr val="accent1"/>
                </a:solidFill>
              </a:rPr>
              <a:t>df = 9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(a) 0.05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(b) 0.02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E69138"/>
                </a:solidFill>
              </a:rPr>
              <a:t>(c) between 0.02 and 0.05</a:t>
            </a:r>
            <a:endParaRPr sz="2200" i="1">
              <a:solidFill>
                <a:srgbClr val="E69138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between 0.05 and 0.1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between 0.01 and 0.02</a:t>
            </a:r>
            <a:endParaRPr sz="2200"/>
          </a:p>
        </p:txBody>
      </p:sp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" name="Google Shape;338;p56"/>
          <p:cNvSpPr txBox="1">
            <a:spLocks noGrp="1"/>
          </p:cNvSpPr>
          <p:nvPr>
            <p:ph type="body" idx="1"/>
          </p:nvPr>
        </p:nvSpPr>
        <p:spPr>
          <a:xfrm flipH="1">
            <a:off x="2033100" y="480542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&gt; pchisq(q = 17, df = 9, lower.tail = FALSE)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[1] 0.04871598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800" y="2320675"/>
            <a:ext cx="3432000" cy="20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30 for the chi-square curve with </a:t>
            </a:r>
            <a:r>
              <a:rPr lang="en" sz="2200" i="1">
                <a:solidFill>
                  <a:schemeClr val="accent1"/>
                </a:solidFill>
              </a:rPr>
              <a:t>df = 10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(a) greater than 0.3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(b) between 0.005 and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(c) less than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greater than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cannot tell using this table</a:t>
            </a:r>
            <a:endParaRPr sz="2200"/>
          </a:p>
        </p:txBody>
      </p:sp>
      <p:sp>
        <p:nvSpPr>
          <p:cNvPr id="345" name="Google Shape;345;p5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46" name="Google Shape;3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26" y="2258251"/>
            <a:ext cx="4000901" cy="23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 flipH="1">
            <a:off x="2033100" y="480542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&gt; pchisq(q = 30, df = 10, lower.tail = FALSE)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[1] 0.0008566412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30 for the chi-square curve with </a:t>
            </a:r>
            <a:r>
              <a:rPr lang="en" sz="2200" i="1">
                <a:solidFill>
                  <a:schemeClr val="accent1"/>
                </a:solidFill>
              </a:rPr>
              <a:t>df = 10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(a) greater than 0.3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(b) between 0.005 and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E69138"/>
                </a:solidFill>
              </a:rPr>
              <a:t>(c) less than 0.001</a:t>
            </a:r>
            <a:endParaRPr sz="2200" i="1">
              <a:solidFill>
                <a:srgbClr val="E69138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greater than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cannot tell using this table</a:t>
            </a:r>
            <a:endParaRPr sz="2200"/>
          </a:p>
        </p:txBody>
      </p:sp>
      <p:sp>
        <p:nvSpPr>
          <p:cNvPr id="353" name="Google Shape;353;p5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26" y="2258251"/>
            <a:ext cx="4000901" cy="23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0" name="Google Shape;360;p5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66" name="Google Shape;366;p60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7" name="Google Shape;367;p6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73" name="Google Shape;373;p61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74" name="Google Shape;374;p6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61"/>
          <p:cNvSpPr txBox="1">
            <a:spLocks noGrp="1"/>
          </p:cNvSpPr>
          <p:nvPr>
            <p:ph type="body" idx="1"/>
          </p:nvPr>
        </p:nvSpPr>
        <p:spPr>
          <a:xfrm flipH="1">
            <a:off x="1981075" y="4972375"/>
            <a:ext cx="7822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had calculated a test statistic of </a:t>
            </a:r>
            <a:r>
              <a:rPr lang="en" sz="1900" i="1">
                <a:solidFill>
                  <a:srgbClr val="FF9900"/>
                </a:solidFill>
              </a:rPr>
              <a:t>χ</a:t>
            </a:r>
            <a:r>
              <a:rPr lang="en" sz="1900" i="1" baseline="300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81" name="Google Shape;381;p62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82" name="Google Shape;382;p6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62"/>
          <p:cNvSpPr txBox="1">
            <a:spLocks noGrp="1"/>
          </p:cNvSpPr>
          <p:nvPr>
            <p:ph type="body" idx="1"/>
          </p:nvPr>
        </p:nvSpPr>
        <p:spPr>
          <a:xfrm flipH="1">
            <a:off x="1981075" y="4972375"/>
            <a:ext cx="7822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had calculated a test statistic of </a:t>
            </a:r>
            <a:r>
              <a:rPr lang="en" sz="1900" i="1">
                <a:solidFill>
                  <a:srgbClr val="FF9900"/>
                </a:solidFill>
              </a:rPr>
              <a:t>χ</a:t>
            </a:r>
            <a:r>
              <a:rPr lang="en" sz="1900" i="1" baseline="300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  <p:sp>
        <p:nvSpPr>
          <p:cNvPr id="384" name="Google Shape;384;p62"/>
          <p:cNvSpPr txBox="1">
            <a:spLocks noGrp="1"/>
          </p:cNvSpPr>
          <p:nvPr>
            <p:ph type="body" idx="1"/>
          </p:nvPr>
        </p:nvSpPr>
        <p:spPr>
          <a:xfrm flipH="1">
            <a:off x="1981075" y="5477575"/>
            <a:ext cx="7822200" cy="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All we need is the df and we can calculate the tail area (the p-value) and make a decision on the hypotheses.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5592900" cy="26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In 2009, Zacariah Labby (U of Chicago), repeated Weldon's experiment using a homemade dice-throwing, pip counting machine.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     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www.youtube.com/watch?v=95EErdouO2w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rolling-imaging process took about 20 seconds per roll.</a:t>
            </a:r>
            <a:endParaRPr sz="2000"/>
          </a:p>
        </p:txBody>
      </p:sp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Labby's dice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 flipH="1">
            <a:off x="1980975" y="3928375"/>
            <a:ext cx="78879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Each day there were ~150 images to process manually.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At this rate Weldon's experiment was repeated in a little more than six full days.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Recommended reading: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4"/>
              </a:rPr>
              <a:t>galton.uchicago.edu/about/docs/labby09dice.pdf</a:t>
            </a:r>
            <a:endParaRPr sz="2000"/>
          </a:p>
        </p:txBody>
      </p:sp>
      <p:pic>
        <p:nvPicPr>
          <p:cNvPr id="68" name="Google Shape;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3850" y="287150"/>
            <a:ext cx="2855700" cy="22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lang="en" sz="2000" i="1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df = k - 1</a:t>
            </a:r>
            <a:endParaRPr sz="2000" i="1">
              <a:solidFill>
                <a:schemeClr val="accent1"/>
              </a:solidFill>
            </a:endParaRPr>
          </a:p>
        </p:txBody>
      </p:sp>
      <p:sp>
        <p:nvSpPr>
          <p:cNvPr id="390" name="Google Shape;390;p6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Degrees of freedom for a goodness of fit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lang="en" sz="2000" i="1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df = k - 1</a:t>
            </a:r>
            <a:endParaRPr sz="2000" i="1">
              <a:solidFill>
                <a:schemeClr val="accent1"/>
              </a:solidFill>
            </a:endParaRPr>
          </a:p>
        </p:txBody>
      </p:sp>
      <p:sp>
        <p:nvSpPr>
          <p:cNvPr id="396" name="Google Shape;396;p6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Degrees of freedom for a goodness of fit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64"/>
          <p:cNvSpPr txBox="1">
            <a:spLocks noGrp="1"/>
          </p:cNvSpPr>
          <p:nvPr>
            <p:ph type="body" idx="1"/>
          </p:nvPr>
        </p:nvSpPr>
        <p:spPr>
          <a:xfrm flipH="1">
            <a:off x="1981075" y="3299875"/>
            <a:ext cx="78222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For dice outcomes, k = 6, therefore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 df = 6 - 1 = 5</a:t>
            </a:r>
            <a:endParaRPr sz="2000" i="1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 p-value for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chi-square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3" name="Google Shape;403;p6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The </a:t>
            </a:r>
            <a:r>
              <a:rPr lang="en" sz="2000" i="1">
                <a:solidFill>
                  <a:schemeClr val="accent1"/>
                </a:solidFill>
              </a:rPr>
              <a:t>p-value</a:t>
            </a:r>
            <a:r>
              <a:rPr lang="en" sz="2000" i="1"/>
              <a:t> </a:t>
            </a:r>
            <a:r>
              <a:rPr lang="en" sz="2000"/>
              <a:t>for a chi-square test is defined as the </a:t>
            </a:r>
            <a:r>
              <a:rPr lang="en" sz="2000" i="1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 i="1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404" name="Google Shape;404;p65"/>
          <p:cNvPicPr preferRelativeResize="0"/>
          <p:nvPr/>
        </p:nvPicPr>
        <p:blipFill rotWithShape="1">
          <a:blip r:embed="rId3">
            <a:alphaModFix/>
          </a:blip>
          <a:srcRect l="6518" r="51072" b="49553"/>
          <a:stretch/>
        </p:blipFill>
        <p:spPr>
          <a:xfrm>
            <a:off x="2025976" y="2355051"/>
            <a:ext cx="4741375" cy="27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5"/>
          <p:cNvPicPr preferRelativeResize="0"/>
          <p:nvPr/>
        </p:nvPicPr>
        <p:blipFill rotWithShape="1">
          <a:blip r:embed="rId3">
            <a:alphaModFix/>
          </a:blip>
          <a:srcRect l="61042" b="49553"/>
          <a:stretch/>
        </p:blipFill>
        <p:spPr>
          <a:xfrm>
            <a:off x="6987500" y="2355051"/>
            <a:ext cx="3145100" cy="1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 of the hypothesis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Reject H</a:t>
            </a:r>
            <a:r>
              <a:rPr lang="en" sz="2200" i="1" baseline="-25000">
                <a:solidFill>
                  <a:srgbClr val="FF9900"/>
                </a:solidFill>
              </a:rPr>
              <a:t>0</a:t>
            </a:r>
            <a:r>
              <a:rPr lang="en" sz="2200" i="1">
                <a:solidFill>
                  <a:srgbClr val="FF9900"/>
                </a:solidFill>
              </a:rPr>
              <a:t>, the data provide convincing evidence that the dice are biased.</a:t>
            </a:r>
            <a:endParaRPr sz="2200" i="1">
              <a:solidFill>
                <a:srgbClr val="FF99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17" name="Google Shape;417;p6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 of the hypothesis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1-6 axis is consistently shorter than the other two (2-5 and 3-4), thereby supporting the hypothesis that the faces with one and six pips are larger than the other faces.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Pearson's claim that 5s and 6s appear more often due to the carved-out pips is not supported by these data.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Dice used in casinos have flush faces, where the pips are filled in with a plastic of the same density as the surrounding material and are precisely balanced.</a:t>
            </a:r>
            <a:endParaRPr sz="1800"/>
          </a:p>
        </p:txBody>
      </p:sp>
      <p:sp>
        <p:nvSpPr>
          <p:cNvPr id="423" name="Google Shape;423;p6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Turns out...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4" name="Google Shape;42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75" y="4257250"/>
            <a:ext cx="3003400" cy="22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025" y="4817875"/>
            <a:ext cx="23812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p-value for a chi-square test is defined as the tail area </a:t>
            </a:r>
            <a:r>
              <a:rPr lang="en" sz="2000" i="1">
                <a:solidFill>
                  <a:schemeClr val="accent1"/>
                </a:solidFill>
              </a:rPr>
              <a:t>above</a:t>
            </a:r>
            <a:r>
              <a:rPr lang="en" sz="2000" i="1"/>
              <a:t> </a:t>
            </a:r>
            <a:r>
              <a:rPr lang="en" sz="2000"/>
              <a:t>the calculated test statistic.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This is because the test statistic is always positive, and a higher test statistic means a stronger deviation from the null hypothesis.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431" name="Google Shape;431;p6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Recap: p-value for a chi-square test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2" name="Google Shape;43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00" y="3533750"/>
            <a:ext cx="5695950" cy="27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38" name="Google Shape;438;p7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44" name="Google Shape;444;p7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50" name="Google Shape;450;p7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Labby's dice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Labby did not actually observe the same phenomenon that Weldon observed (higher frequency of 5s and 6s).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Automation allowed Labby to collect more data than Weldon did in 1894, instead of recording "successes" and "failures", Labby recorded the individual number of pips on each die.</a:t>
            </a:r>
            <a:endParaRPr sz="2200"/>
          </a:p>
        </p:txBody>
      </p:sp>
      <p:pic>
        <p:nvPicPr>
          <p:cNvPr id="75" name="Google Shape;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651" y="3538450"/>
            <a:ext cx="3593225" cy="3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/>
              <a:t>Failing to check conditions may unintentionally affect the test's error rates.</a:t>
            </a:r>
            <a:endParaRPr sz="2200"/>
          </a:p>
        </p:txBody>
      </p:sp>
      <p:sp>
        <p:nvSpPr>
          <p:cNvPr id="456" name="Google Shape;456;p7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There was lots of talk of election fraud in the 2009 Iran election. We'll compare the data from a poll conducted before the election (observed data) to the reported votes in the election to see if the two follow the same distribution.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62" name="Google Shape;462;p7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2009 Iran Election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63" name="Google Shape;46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425" y="2824250"/>
            <a:ext cx="70866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There was lots of talk of election fraud in the 2009 Iran election. We'll compare the data from a poll conducted before the election (observed data) to the reported votes in the election to see if the two follow the same distribution.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69" name="Google Shape;469;p7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2009 Iran Election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70" name="Google Shape;47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425" y="2824250"/>
            <a:ext cx="70866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589" y="5167389"/>
            <a:ext cx="41624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What are the hypotheses for testing if the distributions of reported and polled votes are different?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77" name="Google Shape;477;p7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What are the hypotheses for testing if the distributions of reported and polled votes are different?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83" name="Google Shape;483;p7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4" name="Google Shape;484;p77"/>
          <p:cNvSpPr txBox="1">
            <a:spLocks noGrp="1"/>
          </p:cNvSpPr>
          <p:nvPr>
            <p:ph type="body" idx="1"/>
          </p:nvPr>
        </p:nvSpPr>
        <p:spPr>
          <a:xfrm flipH="1">
            <a:off x="1981075" y="2430050"/>
            <a:ext cx="78222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The observed counts from the poll follow the same distribution as the reported votes.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The observed counts from the poll do not follow the same distribution as the reported votes.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0" name="Google Shape;4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6" name="Google Shape;4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3" name="Google Shape;50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1" name="Google Shape;51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525" y="5268643"/>
            <a:ext cx="7445426" cy="7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0" name="Google Shape;52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525" y="5268643"/>
            <a:ext cx="7445426" cy="76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7250" y="6030419"/>
            <a:ext cx="4033701" cy="50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12/6 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 x 26,306 / 6</a:t>
            </a:r>
            <a:endParaRPr sz="2200"/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Based on these calculations what is the conclusion of the hypothesis test?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rejected. The observed counts from the poll do </a:t>
            </a:r>
            <a:r>
              <a:rPr lang="en" sz="2000" u="sng"/>
              <a:t>not</a:t>
            </a:r>
            <a:r>
              <a:rPr lang="en" sz="2000"/>
              <a:t>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high,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 i="1"/>
              <a:t> </a:t>
            </a:r>
            <a:r>
              <a:rPr lang="en" sz="2000"/>
              <a:t>is rejected. The observed counts from the poll follow the same distribution as the reported votes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do </a:t>
            </a:r>
            <a:r>
              <a:rPr lang="en" sz="2000" i="1"/>
              <a:t>not </a:t>
            </a:r>
            <a:r>
              <a:rPr lang="en" sz="2000"/>
              <a:t>follow the same distribution as the reported votes.</a:t>
            </a:r>
            <a:endParaRPr sz="2000"/>
          </a:p>
        </p:txBody>
      </p:sp>
      <p:sp>
        <p:nvSpPr>
          <p:cNvPr id="530" name="Google Shape;530;p8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Based on these calculations what is the conclusion of the hypothesis test?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2000"/>
              <a:buAutoNum type="alphaLcParenBoth"/>
            </a:pPr>
            <a:r>
              <a:rPr lang="en" sz="2000" i="1">
                <a:solidFill>
                  <a:srgbClr val="E69138"/>
                </a:solidFill>
              </a:rPr>
              <a:t>p-value is low, H</a:t>
            </a:r>
            <a:r>
              <a:rPr lang="en" sz="2000" i="1" baseline="-25000">
                <a:solidFill>
                  <a:srgbClr val="E69138"/>
                </a:solidFill>
              </a:rPr>
              <a:t>0</a:t>
            </a:r>
            <a:r>
              <a:rPr lang="en" sz="2000" i="1">
                <a:solidFill>
                  <a:srgbClr val="E69138"/>
                </a:solidFill>
              </a:rPr>
              <a:t> is rejected. The observed counts from the poll do </a:t>
            </a:r>
            <a:r>
              <a:rPr lang="en" sz="2000" i="1" u="sng">
                <a:solidFill>
                  <a:srgbClr val="E69138"/>
                </a:solidFill>
              </a:rPr>
              <a:t>not</a:t>
            </a:r>
            <a:r>
              <a:rPr lang="en" sz="2000" i="1">
                <a:solidFill>
                  <a:srgbClr val="E69138"/>
                </a:solidFill>
              </a:rPr>
              <a:t> follow the same distribution as the reported votes.</a:t>
            </a:r>
            <a:endParaRPr sz="2000" i="1">
              <a:solidFill>
                <a:srgbClr val="E69138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high,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 i="1"/>
              <a:t> </a:t>
            </a:r>
            <a:r>
              <a:rPr lang="en" sz="2000"/>
              <a:t>is rejected. The observed counts from the poll follow the same distribution as the reported votes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do </a:t>
            </a:r>
            <a:r>
              <a:rPr lang="en" sz="2000" i="1"/>
              <a:t>not </a:t>
            </a:r>
            <a:r>
              <a:rPr lang="en" sz="2000"/>
              <a:t>follow the same distribution as the reported votes.</a:t>
            </a:r>
            <a:endParaRPr sz="2000"/>
          </a:p>
        </p:txBody>
      </p:sp>
      <p:sp>
        <p:nvSpPr>
          <p:cNvPr id="536" name="Google Shape;536;p8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5"/>
          <p:cNvSpPr txBox="1"/>
          <p:nvPr/>
        </p:nvSpPr>
        <p:spPr>
          <a:xfrm>
            <a:off x="2207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 more resources at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3"/>
              </a:rPr>
              <a:t>openintro.org/os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Slides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Videos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Statistical Software Labs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Discussion Forums (free support for students and teachers)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Learning Objectives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Teachers only content is also available for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4"/>
              </a:rPr>
              <a:t>Verified Teachers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Exercise solutions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Sample exams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Ability to request a free desk copy for a course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Statistics Teachers email group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Questions?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5"/>
              </a:rPr>
              <a:t>Contact us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6"/>
          <p:cNvSpPr txBox="1">
            <a:spLocks noGrp="1"/>
          </p:cNvSpPr>
          <p:nvPr>
            <p:ph type="body" idx="1"/>
          </p:nvPr>
        </p:nvSpPr>
        <p:spPr>
          <a:xfrm>
            <a:off x="1981200" y="2947948"/>
            <a:ext cx="82296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" sz="2800" b="1"/>
              <a:t>Extra Slides from the</a:t>
            </a:r>
            <a:br>
              <a:rPr lang="en" sz="2800" b="1"/>
            </a:br>
            <a:r>
              <a:rPr lang="en" sz="2800" b="1"/>
              <a:t>OS3 section on testing for goodness of fit</a:t>
            </a:r>
            <a:endParaRPr sz="2800"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2" name="Google Shape;552;p8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53" name="Google Shape;55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26" y="1762076"/>
            <a:ext cx="7667881" cy="48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9" name="Google Shape;559;p8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0" name="Google Shape;56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976" y="1762075"/>
            <a:ext cx="7687837" cy="48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66" name="Google Shape;566;p89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7" name="Google Shape;56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689" y="1762074"/>
            <a:ext cx="7658623" cy="48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73" name="Google Shape;573;p90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74" name="Google Shape;57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88" y="1762081"/>
            <a:ext cx="7779226" cy="492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1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0" name="Google Shape;580;p91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0061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17) under the </a:t>
            </a:r>
            <a:r>
              <a:rPr lang="en" sz="2000" i="1"/>
              <a:t>χ</a:t>
            </a:r>
            <a:r>
              <a:rPr lang="en" sz="2000" i="1" baseline="30000"/>
              <a:t>2</a:t>
            </a:r>
            <a:r>
              <a:rPr lang="en" sz="2000"/>
              <a:t> curve with </a:t>
            </a:r>
            <a:r>
              <a:rPr lang="en" sz="2000" i="1"/>
              <a:t>df = 9</a:t>
            </a:r>
            <a:r>
              <a:rPr lang="en" sz="2000"/>
              <a:t>.</a:t>
            </a:r>
            <a:endParaRPr sz="2000"/>
          </a:p>
        </p:txBody>
      </p:sp>
      <p:sp>
        <p:nvSpPr>
          <p:cNvPr id="581" name="Google Shape;581;p91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0.01 and 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0.02 and 0.05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0.05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0.05 and 0.10</a:t>
            </a:r>
            <a:endParaRPr sz="2000"/>
          </a:p>
        </p:txBody>
      </p:sp>
      <p:pic>
        <p:nvPicPr>
          <p:cNvPr id="582" name="Google Shape;58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75" y="1773464"/>
            <a:ext cx="3429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575" y="4231900"/>
            <a:ext cx="8191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2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9" name="Google Shape;589;p92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0061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17) under the χ</a:t>
            </a:r>
            <a:r>
              <a:rPr lang="en" sz="2000" baseline="30000"/>
              <a:t>2</a:t>
            </a:r>
            <a:r>
              <a:rPr lang="en" sz="2000"/>
              <a:t> curve with df = 9.</a:t>
            </a:r>
            <a:endParaRPr sz="2000"/>
          </a:p>
        </p:txBody>
      </p:sp>
      <p:sp>
        <p:nvSpPr>
          <p:cNvPr id="590" name="Google Shape;590;p92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0.01 and 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000"/>
              <a:buAutoNum type="alphaLcParenBoth"/>
            </a:pPr>
            <a:r>
              <a:rPr lang="en" sz="2000" i="1">
                <a:solidFill>
                  <a:srgbClr val="FF9900"/>
                </a:solidFill>
              </a:rPr>
              <a:t>between 0.02 and 0.05</a:t>
            </a:r>
            <a:endParaRPr sz="2000" i="1">
              <a:solidFill>
                <a:srgbClr val="FF99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0.05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0.05 and 0.10</a:t>
            </a:r>
            <a:endParaRPr sz="2000"/>
          </a:p>
        </p:txBody>
      </p:sp>
      <p:pic>
        <p:nvPicPr>
          <p:cNvPr id="591" name="Google Shape;59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75" y="1773464"/>
            <a:ext cx="3429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575" y="4231900"/>
            <a:ext cx="8191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801" y="4231900"/>
            <a:ext cx="82010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12 x 26,306 / 6 = 52,612</a:t>
            </a:r>
            <a:endParaRPr sz="2200" i="1">
              <a:solidFill>
                <a:srgbClr val="FF9900"/>
              </a:solidFill>
            </a:endParaRPr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(one more)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9" name="Google Shape;599;p93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2296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30) under the </a:t>
            </a:r>
            <a:r>
              <a:rPr lang="en" sz="2000" i="1"/>
              <a:t>χ</a:t>
            </a:r>
            <a:r>
              <a:rPr lang="en" sz="2000" baseline="30000"/>
              <a:t>2</a:t>
            </a:r>
            <a:r>
              <a:rPr lang="en" sz="2000"/>
              <a:t> curve with </a:t>
            </a:r>
            <a:r>
              <a:rPr lang="en" sz="2000" i="1"/>
              <a:t>df = 10</a:t>
            </a:r>
            <a:r>
              <a:rPr lang="en" sz="2000"/>
              <a:t>.</a:t>
            </a:r>
            <a:endParaRPr sz="2000"/>
          </a:p>
        </p:txBody>
      </p:sp>
      <p:sp>
        <p:nvSpPr>
          <p:cNvPr id="600" name="Google Shape;600;p93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0.005 and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less than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0.3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cannot tell using this table</a:t>
            </a:r>
            <a:endParaRPr sz="2000"/>
          </a:p>
        </p:txBody>
      </p:sp>
      <p:pic>
        <p:nvPicPr>
          <p:cNvPr id="601" name="Google Shape;60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325" y="1773464"/>
            <a:ext cx="35433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75" y="4323975"/>
            <a:ext cx="8513974" cy="2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(one more)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8" name="Google Shape;608;p94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2296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30) under the </a:t>
            </a:r>
            <a:r>
              <a:rPr lang="en" sz="2000" i="1"/>
              <a:t>χ</a:t>
            </a:r>
            <a:r>
              <a:rPr lang="en" sz="2000" i="1" baseline="30000"/>
              <a:t>2</a:t>
            </a:r>
            <a:r>
              <a:rPr lang="en" sz="2000"/>
              <a:t> curve with </a:t>
            </a:r>
            <a:r>
              <a:rPr lang="en" sz="2000" i="1"/>
              <a:t>df </a:t>
            </a:r>
            <a:r>
              <a:rPr lang="en" sz="2000"/>
              <a:t>= 10.</a:t>
            </a:r>
            <a:endParaRPr sz="2000"/>
          </a:p>
        </p:txBody>
      </p:sp>
      <p:sp>
        <p:nvSpPr>
          <p:cNvPr id="609" name="Google Shape;609;p94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0.3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0.005 and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000"/>
              <a:buAutoNum type="alphaLcParenBoth"/>
            </a:pPr>
            <a:r>
              <a:rPr lang="en" sz="2000" i="1">
                <a:solidFill>
                  <a:srgbClr val="FF9900"/>
                </a:solidFill>
              </a:rPr>
              <a:t>less than 0.001</a:t>
            </a:r>
            <a:endParaRPr sz="2000">
              <a:solidFill>
                <a:srgbClr val="FF99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cannot tell using this table</a:t>
            </a:r>
            <a:endParaRPr sz="2000"/>
          </a:p>
        </p:txBody>
      </p:sp>
      <p:pic>
        <p:nvPicPr>
          <p:cNvPr id="610" name="Google Shape;6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325" y="1773464"/>
            <a:ext cx="35433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75" y="4323975"/>
            <a:ext cx="8432026" cy="20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976" y="4323975"/>
            <a:ext cx="8513975" cy="19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18" name="Google Shape;618;p9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Using R:</a:t>
            </a:r>
            <a:br>
              <a:rPr lang="en" sz="2000"/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pchisq(q = 30, df = 10, lower.tail = FALSE)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0.0008566412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24" name="Google Shape;624;p96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Using R:</a:t>
            </a:r>
            <a:br>
              <a:rPr lang="en" sz="2000"/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pchisq(q = 30, df = 10, lower.tail = FALSE)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0.0008566412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Using a web applet: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3"/>
              </a:rPr>
              <a:t>http://bitly.com/dist_calc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30" name="Google Shape;630;p9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 p-value for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chi-square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6" name="Google Shape;636;p9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The </a:t>
            </a:r>
            <a:r>
              <a:rPr lang="en" sz="2000" i="1">
                <a:solidFill>
                  <a:schemeClr val="accent1"/>
                </a:solidFill>
              </a:rPr>
              <a:t>p-value</a:t>
            </a:r>
            <a:r>
              <a:rPr lang="en" sz="2000" i="1"/>
              <a:t> </a:t>
            </a:r>
            <a:r>
              <a:rPr lang="en" sz="2000"/>
              <a:t>for a chi-square test is defined as the </a:t>
            </a:r>
            <a:r>
              <a:rPr lang="en" sz="2000" i="1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 i="1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637" name="Google Shape;637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99" y="2355050"/>
            <a:ext cx="8073200" cy="39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13</TotalTime>
  <Words>3764</Words>
  <Application>Microsoft Macintosh PowerPoint</Application>
  <PresentationFormat>Widescreen</PresentationFormat>
  <Paragraphs>331</Paragraphs>
  <Slides>85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Corbel</vt:lpstr>
      <vt:lpstr>Courier New</vt:lpstr>
      <vt:lpstr>Wingdings 2</vt:lpstr>
      <vt:lpstr>Frame</vt:lpstr>
      <vt:lpstr>Custom</vt:lpstr>
      <vt:lpstr>Testing Goodness of Fit </vt:lpstr>
      <vt:lpstr>ADD FUN HAND TURKEYS </vt:lpstr>
      <vt:lpstr>Chi-Square test of GOF </vt:lpstr>
      <vt:lpstr>Weldon's dice</vt:lpstr>
      <vt:lpstr>Labby's dice</vt:lpstr>
      <vt:lpstr>Labby's dice (cont.)</vt:lpstr>
      <vt:lpstr>Expected counts</vt:lpstr>
      <vt:lpstr>Expected counts</vt:lpstr>
      <vt:lpstr>Summarizing Labby's results</vt:lpstr>
      <vt:lpstr>Summarizing Labby's results</vt:lpstr>
      <vt:lpstr>Setting the hypotheses</vt:lpstr>
      <vt:lpstr>Setting the hypotheses</vt:lpstr>
      <vt:lpstr>Setting the hypotheses</vt:lpstr>
      <vt:lpstr>Evaluating the hypotheses</vt:lpstr>
      <vt:lpstr>Evaluating the hypotheses</vt:lpstr>
      <vt:lpstr>Evaluating the hypotheses</vt:lpstr>
      <vt:lpstr>Anatomy of a test statistic</vt:lpstr>
      <vt:lpstr>Anatomy of a test statistic</vt:lpstr>
      <vt:lpstr>Anatomy of a test statistic</vt:lpstr>
      <vt:lpstr>Chi-square statistic</vt:lpstr>
      <vt:lpstr>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Why square?</vt:lpstr>
      <vt:lpstr>Why square?</vt:lpstr>
      <vt:lpstr>Why square?</vt:lpstr>
      <vt:lpstr>Why square?</vt:lpstr>
      <vt:lpstr>The chi-square distribution</vt:lpstr>
      <vt:lpstr>The chi-square distribution</vt:lpstr>
      <vt:lpstr>The chi-square distribution</vt:lpstr>
      <vt:lpstr>Practice</vt:lpstr>
      <vt:lpstr>Practice</vt:lpstr>
      <vt:lpstr>Finding areas under the chi-square curve</vt:lpstr>
      <vt:lpstr>Finding areas under the chi-square curve</vt:lpstr>
      <vt:lpstr>Finding areas under the chi-square curve </vt:lpstr>
      <vt:lpstr>Finding areas under the chi-square curve </vt:lpstr>
      <vt:lpstr>Finding areas under the chi-square curve </vt:lpstr>
      <vt:lpstr>Finding areas under the chi-square curve </vt:lpstr>
      <vt:lpstr>Finding areas under the chi-square curve </vt:lpstr>
      <vt:lpstr>Finding areas under the chi-square curve </vt:lpstr>
      <vt:lpstr>Back to Labby's dice</vt:lpstr>
      <vt:lpstr>Back to Labby's dice</vt:lpstr>
      <vt:lpstr>Back to Labby's dice</vt:lpstr>
      <vt:lpstr>Back to Labby's dice</vt:lpstr>
      <vt:lpstr>Degrees of freedom for a goodness of fit test</vt:lpstr>
      <vt:lpstr>Degrees of freedom for a goodness of fit test</vt:lpstr>
      <vt:lpstr>Finding a p-value for a chi-square test</vt:lpstr>
      <vt:lpstr>Conclusion of the hypothesis test</vt:lpstr>
      <vt:lpstr>Conclusion of the hypothesis test</vt:lpstr>
      <vt:lpstr>Turns out...</vt:lpstr>
      <vt:lpstr>Recap: p-value for a chi-square test</vt:lpstr>
      <vt:lpstr>Conditions for the chi-square test</vt:lpstr>
      <vt:lpstr>Conditions for the chi-square test</vt:lpstr>
      <vt:lpstr>Conditions for the chi-square test</vt:lpstr>
      <vt:lpstr>Conditions for the chi-square test</vt:lpstr>
      <vt:lpstr>2009 Iran Election</vt:lpstr>
      <vt:lpstr>2009 Iran Election</vt:lpstr>
      <vt:lpstr>Hypotheses</vt:lpstr>
      <vt:lpstr>Hypotheses</vt:lpstr>
      <vt:lpstr>Calculation of the test statistic</vt:lpstr>
      <vt:lpstr>Calculation of the test statistic</vt:lpstr>
      <vt:lpstr>Calculation of the test statistic</vt:lpstr>
      <vt:lpstr>Calculation of the test statistic</vt:lpstr>
      <vt:lpstr>Calculation of the test statistic</vt:lpstr>
      <vt:lpstr>Conclusion</vt:lpstr>
      <vt:lpstr>Conclusion</vt:lpstr>
      <vt:lpstr>PowerPoint Presentation</vt:lpstr>
      <vt:lpstr>PowerPoint Presentation</vt:lpstr>
      <vt:lpstr>Finding areas under the chi-square curve </vt:lpstr>
      <vt:lpstr>Finding areas under the chi-square curve (cont.)</vt:lpstr>
      <vt:lpstr>Finding areas under the chi-square curve (cont.)</vt:lpstr>
      <vt:lpstr>Finding areas under the chi-square curve (cont.)</vt:lpstr>
      <vt:lpstr>Finding areas under the chi-square curve (cont.)</vt:lpstr>
      <vt:lpstr>Finding areas under the chi-square curve (cont.)</vt:lpstr>
      <vt:lpstr>Finding areas under the chi-square curve (one more)</vt:lpstr>
      <vt:lpstr>Finding areas under the chi-square curve (one more)</vt:lpstr>
      <vt:lpstr>Finding the tail areas using computation</vt:lpstr>
      <vt:lpstr>Finding the tail areas using computation</vt:lpstr>
      <vt:lpstr>Finding the tail areas using computation</vt:lpstr>
      <vt:lpstr>Finding a p-value for a chi-square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 E.</cp:lastModifiedBy>
  <cp:revision>4</cp:revision>
  <dcterms:created xsi:type="dcterms:W3CDTF">2023-07-27T13:51:22Z</dcterms:created>
  <dcterms:modified xsi:type="dcterms:W3CDTF">2023-11-16T20:17:30Z</dcterms:modified>
</cp:coreProperties>
</file>