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10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327"/>
  </p:normalViewPr>
  <p:slideViewPr>
    <p:cSldViewPr snapToGrid="0">
      <p:cViewPr varScale="1">
        <p:scale>
          <a:sx n="109" d="100"/>
          <a:sy n="109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3ADC8-0AFD-F647-904F-5290280CD8F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9D1A8-2CED-F648-86C0-653227D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066a1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066a1b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8f68be3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8f68be3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fa07629d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5fa07629d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5fa07629d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5fa07629d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dd9b5fcf_0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dd9b5fcf_0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8ef08203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8ef082036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8ef08203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8ef08203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5fa07629df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5fa07629df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8f68be3_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8f68be3_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8f68be3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8f68be3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0d6bb51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0d6bb51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0d6bb51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0d6bb51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8f68be3_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8f68be3_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8f68be3_0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8f68be3_0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8f68be3_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8f68be3_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0d6bb51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0d6bb51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a05652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fa05652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b066a1b_0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b066a1b_0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fa056521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fa056521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fa056521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fa056521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fa056521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fa056521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066a1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066a1b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b066a1b_0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b066a1b_0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d9b5fcf_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d9b5fcf_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d659cad_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d659cad_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d659cad_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d659cad_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d9b5fcf_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d9b5fcf_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fff8405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fff8405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8f68be3_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8f68be3_0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ef08203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ef08203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fff8405_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fff8405_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ef08203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ef08203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ef08203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ef08203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fff8405_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fff8405_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ef08203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ef08203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ef08203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ef08203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fff8405_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fff8405_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ef08203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ef08203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ef08203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ef08203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f075a4c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f075a4c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fff8405_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fff8405_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ef08203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ef08203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fff8405_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fff8405_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ef082036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ef082036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ef08203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ef08203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ef08203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8ef08203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ef0820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ef0820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ef08203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8ef08203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ef08203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ef08203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fff8405_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bfff8405_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f075a4c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f075a4c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8ef08203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8ef08203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ef08203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8ef08203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8ef082036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8ef082036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ec3cab4_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bec3cab4_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8ef08203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8ef08203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ef08203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8ef08203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bec3cab4_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bec3cab4_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d9b5fcf_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dd9b5fcf_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8ef08203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8ef08203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fa07629d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fa07629d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8f68be3_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8f68be3_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dd9b5fcf_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dd9b5fcf_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fa07629d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fa07629d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fa07629d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fa07629d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fa07629d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fa07629d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fa07629df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fa07629df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fa07629d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fa07629d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dd9b5fcf_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dd9b5fcf_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ef082036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ef082036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8ef08203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8ef08203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ef082036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ef082036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0d6bb5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0d6bb5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dd9b5fcf_0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dd9b5fcf_0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ef08203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ef08203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dd9b5fcf_0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dd9b5fcf_0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dd9b5fcf_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dd9b5fcf_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dd9b5fcf_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dd9b5fcf_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dd9b5fcf_0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dd9b5fcf_0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dd9b5fcf_0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dd9b5fcf_0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dd9b5fcf_0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dd9b5fcf_0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8ef08203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8ef08203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ef08203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8ef08203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0d6bb51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0d6bb51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ef082036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8ef082036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dd9b5fcf_0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dd9b5fcf_0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8ef082036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8ef082036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dd9b5fcf_0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dd9b5fcf_0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8ef082036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8ef082036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dd9b5fcf_0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dd9b5fcf_0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8ef082036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8ef082036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8ef082036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8ef082036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ef082036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ef082036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ef082036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ef082036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0d6bb51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0d6bb51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dd9b5fcf_0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dd9b5fcf_0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8ef082036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8ef082036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fa07629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fa07629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fa07629d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fa07629d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fa07629d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fa07629d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fa07629d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fa07629d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5fa07629d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5fa07629d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fa07629d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fa07629d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5fa07629d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5fa07629d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5fa07629d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5fa07629d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7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1891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5061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8766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7326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7143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27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BD1637-0D27-F54B-A3CE-C829B5942E2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7613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com/dist_calc" TargetMode="Externa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intro.org/o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openintro.org/contact" TargetMode="External"/><Relationship Id="rId4" Type="http://schemas.openxmlformats.org/officeDocument/2006/relationships/hyperlink" Target="https://www.openintro.org/download.php?id=teachers_verified_details&amp;referrer=os4_slide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95EErdouO2w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hyperlink" Target="http://galton.uchicago.edu/about/docs/labby09dice.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jp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intro.org/os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openintro.org/contact" TargetMode="External"/><Relationship Id="rId4" Type="http://schemas.openxmlformats.org/officeDocument/2006/relationships/hyperlink" Target="https://www.openintro.org/download.php?id=teachers_verified_details&amp;referrer=os4_slides" TargetMode="Externa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0F45-9978-8FDF-1ACE-97A8086F0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for Difference Between Many Proportions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E18FD-81DF-1C19-AC53-06675BB59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Dr. Ab Mosca (they/them)</a:t>
            </a:r>
          </a:p>
          <a:p>
            <a:r>
              <a:rPr lang="en-US" sz="1900" i="1" dirty="0"/>
              <a:t>Slides based off slides courtesy of </a:t>
            </a:r>
            <a:r>
              <a:rPr lang="en-US" sz="1900" i="1" dirty="0" err="1"/>
              <a:t>OpenIntro</a:t>
            </a:r>
            <a:r>
              <a:rPr lang="en-US" sz="1900" i="1" dirty="0"/>
              <a:t> and John </a:t>
            </a:r>
            <a:r>
              <a:rPr lang="en-US" sz="1900" i="1" dirty="0" err="1"/>
              <a:t>McGreedy</a:t>
            </a:r>
            <a:r>
              <a:rPr lang="en-US" sz="1900" i="1" dirty="0"/>
              <a:t> of Johns Hopkins University </a:t>
            </a:r>
          </a:p>
        </p:txBody>
      </p:sp>
    </p:spTree>
    <p:extLst>
      <p:ext uri="{BB962C8B-B14F-4D97-AF65-F5344CB8AC3E}">
        <p14:creationId xmlns:p14="http://schemas.microsoft.com/office/powerpoint/2010/main" val="138499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625" y="1209901"/>
            <a:ext cx="60960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426" y="2530150"/>
            <a:ext cx="54768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9789" y="4774325"/>
            <a:ext cx="3743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9975" y="4793375"/>
            <a:ext cx="36576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2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89" name="Google Shape;589;p92"/>
          <p:cNvSpPr txBox="1">
            <a:spLocks noGrp="1"/>
          </p:cNvSpPr>
          <p:nvPr>
            <p:ph type="body" idx="1"/>
          </p:nvPr>
        </p:nvSpPr>
        <p:spPr>
          <a:xfrm flipH="1">
            <a:off x="1980975" y="1305775"/>
            <a:ext cx="80061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Estimate the shaded area (above 17) under the χ</a:t>
            </a:r>
            <a:r>
              <a:rPr lang="en" sz="2000" baseline="30000"/>
              <a:t>2</a:t>
            </a:r>
            <a:r>
              <a:rPr lang="en" sz="2000"/>
              <a:t> curve with df = 9.</a:t>
            </a:r>
            <a:endParaRPr sz="2000"/>
          </a:p>
        </p:txBody>
      </p:sp>
      <p:sp>
        <p:nvSpPr>
          <p:cNvPr id="590" name="Google Shape;590;p92"/>
          <p:cNvSpPr txBox="1">
            <a:spLocks noGrp="1"/>
          </p:cNvSpPr>
          <p:nvPr>
            <p:ph type="body" idx="1"/>
          </p:nvPr>
        </p:nvSpPr>
        <p:spPr>
          <a:xfrm flipH="1">
            <a:off x="6137200" y="1773475"/>
            <a:ext cx="3975600" cy="19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between 0.01 and 0.02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0.02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2000"/>
              <a:buAutoNum type="alphaLcParenBoth"/>
            </a:pPr>
            <a:r>
              <a:rPr lang="en" sz="2000" i="1">
                <a:solidFill>
                  <a:srgbClr val="FF9900"/>
                </a:solidFill>
              </a:rPr>
              <a:t>between 0.02 and 0.05</a:t>
            </a:r>
            <a:endParaRPr sz="2000" i="1">
              <a:solidFill>
                <a:srgbClr val="FF99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0.05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between 0.05 and 0.10</a:t>
            </a:r>
            <a:endParaRPr sz="2000"/>
          </a:p>
        </p:txBody>
      </p:sp>
      <p:pic>
        <p:nvPicPr>
          <p:cNvPr id="591" name="Google Shape;59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575" y="1773464"/>
            <a:ext cx="34290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5575" y="4231900"/>
            <a:ext cx="8191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0801" y="4231900"/>
            <a:ext cx="82010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3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(one more)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99" name="Google Shape;599;p93"/>
          <p:cNvSpPr txBox="1">
            <a:spLocks noGrp="1"/>
          </p:cNvSpPr>
          <p:nvPr>
            <p:ph type="body" idx="1"/>
          </p:nvPr>
        </p:nvSpPr>
        <p:spPr>
          <a:xfrm flipH="1">
            <a:off x="1980975" y="1305775"/>
            <a:ext cx="82296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Estimate the shaded area (above 30) under the </a:t>
            </a:r>
            <a:r>
              <a:rPr lang="en" sz="2000" i="1"/>
              <a:t>χ</a:t>
            </a:r>
            <a:r>
              <a:rPr lang="en" sz="2000" baseline="30000"/>
              <a:t>2</a:t>
            </a:r>
            <a:r>
              <a:rPr lang="en" sz="2000"/>
              <a:t> curve with </a:t>
            </a:r>
            <a:r>
              <a:rPr lang="en" sz="2000" i="1"/>
              <a:t>df = 10</a:t>
            </a:r>
            <a:r>
              <a:rPr lang="en" sz="2000"/>
              <a:t>.</a:t>
            </a:r>
            <a:endParaRPr sz="2000"/>
          </a:p>
        </p:txBody>
      </p:sp>
      <p:sp>
        <p:nvSpPr>
          <p:cNvPr id="600" name="Google Shape;600;p93"/>
          <p:cNvSpPr txBox="1">
            <a:spLocks noGrp="1"/>
          </p:cNvSpPr>
          <p:nvPr>
            <p:ph type="body" idx="1"/>
          </p:nvPr>
        </p:nvSpPr>
        <p:spPr>
          <a:xfrm flipH="1">
            <a:off x="6137200" y="1773475"/>
            <a:ext cx="3975600" cy="19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between 0.005 and 0.001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less than 0.001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greater than 0.001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greater than 0.3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cannot tell using this table</a:t>
            </a:r>
            <a:endParaRPr sz="2000"/>
          </a:p>
        </p:txBody>
      </p:sp>
      <p:pic>
        <p:nvPicPr>
          <p:cNvPr id="601" name="Google Shape;60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325" y="1773464"/>
            <a:ext cx="35433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975" y="4323975"/>
            <a:ext cx="8513974" cy="20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94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(one more)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08" name="Google Shape;608;p94"/>
          <p:cNvSpPr txBox="1">
            <a:spLocks noGrp="1"/>
          </p:cNvSpPr>
          <p:nvPr>
            <p:ph type="body" idx="1"/>
          </p:nvPr>
        </p:nvSpPr>
        <p:spPr>
          <a:xfrm flipH="1">
            <a:off x="1980975" y="1305775"/>
            <a:ext cx="82296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Estimate the shaded area (above 30) under the </a:t>
            </a:r>
            <a:r>
              <a:rPr lang="en" sz="2000" i="1"/>
              <a:t>χ</a:t>
            </a:r>
            <a:r>
              <a:rPr lang="en" sz="2000" i="1" baseline="30000"/>
              <a:t>2</a:t>
            </a:r>
            <a:r>
              <a:rPr lang="en" sz="2000"/>
              <a:t> curve with </a:t>
            </a:r>
            <a:r>
              <a:rPr lang="en" sz="2000" i="1"/>
              <a:t>df </a:t>
            </a:r>
            <a:r>
              <a:rPr lang="en" sz="2000"/>
              <a:t>= 10.</a:t>
            </a:r>
            <a:endParaRPr sz="2000"/>
          </a:p>
        </p:txBody>
      </p:sp>
      <p:sp>
        <p:nvSpPr>
          <p:cNvPr id="609" name="Google Shape;609;p94"/>
          <p:cNvSpPr txBox="1">
            <a:spLocks noGrp="1"/>
          </p:cNvSpPr>
          <p:nvPr>
            <p:ph type="body" idx="1"/>
          </p:nvPr>
        </p:nvSpPr>
        <p:spPr>
          <a:xfrm flipH="1">
            <a:off x="6137200" y="1773475"/>
            <a:ext cx="3975600" cy="19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greater than 0.3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between 0.005 and 0.001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2000"/>
              <a:buAutoNum type="alphaLcParenBoth"/>
            </a:pPr>
            <a:r>
              <a:rPr lang="en" sz="2000" i="1">
                <a:solidFill>
                  <a:srgbClr val="FF9900"/>
                </a:solidFill>
              </a:rPr>
              <a:t>less than 0.001</a:t>
            </a:r>
            <a:endParaRPr sz="2000">
              <a:solidFill>
                <a:srgbClr val="FF99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greater than 0.001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cannot tell using this table</a:t>
            </a:r>
            <a:endParaRPr sz="2000"/>
          </a:p>
        </p:txBody>
      </p:sp>
      <p:pic>
        <p:nvPicPr>
          <p:cNvPr id="610" name="Google Shape;61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325" y="1773464"/>
            <a:ext cx="35433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975" y="4323975"/>
            <a:ext cx="8432026" cy="20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0976" y="4323975"/>
            <a:ext cx="8513975" cy="19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9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While probability tables are very helpful in understanding how probability distributions work, and provide quick reference when computational resources are not available, they are somewhat archaic.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618" name="Google Shape;618;p95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the tail areas using computation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While probability tables are very helpful in understanding how probability distributions work, and provide quick reference when computational resources are not available, they are somewhat archaic.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Using R:</a:t>
            </a:r>
            <a:br>
              <a:rPr lang="en" sz="2000"/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pchisq(q = 30, df = 10, lower.tail = FALSE)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# 0.0008566412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624" name="Google Shape;624;p96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the tail areas using computation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9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While probability tables are very helpful in understanding how probability distributions work, and provide quick reference when computational resources are not available, they are somewhat archaic.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Using R:</a:t>
            </a:r>
            <a:br>
              <a:rPr lang="en" sz="2000"/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pchisq(q = 30, df = 10, lower.tail = FALSE)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# 0.0008566412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Using a web applet:</a:t>
            </a:r>
            <a:br>
              <a:rPr lang="en" sz="2000"/>
            </a:br>
            <a:r>
              <a:rPr lang="en" sz="2000" u="sng">
                <a:solidFill>
                  <a:schemeClr val="hlink"/>
                </a:solidFill>
                <a:hlinkClick r:id="rId3"/>
              </a:rPr>
              <a:t>http://bitly.com/dist_calc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630" name="Google Shape;630;p97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the tail areas using computation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8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 p-value for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a chi-square test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36" name="Google Shape;636;p9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The </a:t>
            </a:r>
            <a:r>
              <a:rPr lang="en" sz="2000" i="1">
                <a:solidFill>
                  <a:schemeClr val="accent1"/>
                </a:solidFill>
              </a:rPr>
              <a:t>p-value</a:t>
            </a:r>
            <a:r>
              <a:rPr lang="en" sz="2000" i="1"/>
              <a:t> </a:t>
            </a:r>
            <a:r>
              <a:rPr lang="en" sz="2000"/>
              <a:t>for a chi-square test is defined as the </a:t>
            </a:r>
            <a:r>
              <a:rPr lang="en" sz="2000" i="1">
                <a:solidFill>
                  <a:schemeClr val="accent1"/>
                </a:solidFill>
              </a:rPr>
              <a:t>tail area above</a:t>
            </a:r>
            <a:r>
              <a:rPr lang="en" sz="2000">
                <a:solidFill>
                  <a:schemeClr val="accent1"/>
                </a:solidFill>
              </a:rPr>
              <a:t> </a:t>
            </a:r>
            <a:r>
              <a:rPr lang="en" sz="2000" i="1">
                <a:solidFill>
                  <a:schemeClr val="accent1"/>
                </a:solidFill>
              </a:rPr>
              <a:t>the calculated test statistic</a:t>
            </a:r>
            <a:r>
              <a:rPr lang="en" sz="2000"/>
              <a:t>.</a:t>
            </a:r>
            <a:endParaRPr sz="2000"/>
          </a:p>
        </p:txBody>
      </p:sp>
      <p:pic>
        <p:nvPicPr>
          <p:cNvPr id="637" name="Google Shape;637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399" y="2355050"/>
            <a:ext cx="8073200" cy="39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47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What is the expected count for the highlighted cell?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176 x 141 / 478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119 x 141 / 478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176 x 247 / 478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176 x 478 / 478</a:t>
            </a:r>
            <a:endParaRPr sz="2200"/>
          </a:p>
        </p:txBody>
      </p:sp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175" y="2176700"/>
            <a:ext cx="54292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/>
        </p:nvSpPr>
        <p:spPr>
          <a:xfrm>
            <a:off x="4846375" y="4332550"/>
            <a:ext cx="4747800" cy="16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2200" kern="0">
                <a:solidFill>
                  <a:srgbClr val="FF9900"/>
                </a:solidFill>
                <a:latin typeface="Arial"/>
                <a:cs typeface="Arial"/>
                <a:sym typeface="Arial"/>
              </a:rPr>
              <a:t>→ 52</a:t>
            </a:r>
            <a:endParaRPr sz="2200" kern="0">
              <a:solidFill>
                <a:srgbClr val="FF99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buSzPts val="1100"/>
            </a:pPr>
            <a:r>
              <a:rPr lang="en" sz="2200" kern="0">
                <a:solidFill>
                  <a:srgbClr val="FF9900"/>
                </a:solidFill>
                <a:latin typeface="Arial"/>
                <a:cs typeface="Arial"/>
                <a:sym typeface="Arial"/>
              </a:rPr>
              <a:t>more than expected # of 5th graders</a:t>
            </a:r>
            <a:endParaRPr sz="2200" kern="0">
              <a:solidFill>
                <a:srgbClr val="FF99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r>
              <a:rPr lang="en" sz="2200" kern="0">
                <a:solidFill>
                  <a:srgbClr val="FF9900"/>
                </a:solidFill>
                <a:latin typeface="Arial"/>
                <a:cs typeface="Arial"/>
                <a:sym typeface="Arial"/>
              </a:rPr>
              <a:t>have a goal of being popular</a:t>
            </a:r>
            <a:endParaRPr sz="2200" kern="0">
              <a:solidFill>
                <a:srgbClr val="FF99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 flipH="1">
            <a:off x="1980875" y="1305775"/>
            <a:ext cx="6670500" cy="47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What is the expected count for the highlighted cell?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176 x 141 / 478</a:t>
            </a:r>
            <a:endParaRPr sz="2200" i="1">
              <a:solidFill>
                <a:srgbClr val="FF9900"/>
              </a:solidFill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119 x 141 / 478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176 x 247 / 478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176 x 478 / 478</a:t>
            </a:r>
            <a:endParaRPr sz="2200"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175" y="2176700"/>
            <a:ext cx="54292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9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Expected counts are shown in </a:t>
            </a:r>
            <a:r>
              <a:rPr lang="en" sz="2000">
                <a:solidFill>
                  <a:srgbClr val="1155CC"/>
                </a:solidFill>
              </a:rPr>
              <a:t>blue</a:t>
            </a:r>
            <a:r>
              <a:rPr lang="en" sz="2000"/>
              <a:t> next to the observed counts.</a:t>
            </a:r>
            <a:endParaRPr sz="2000"/>
          </a:p>
        </p:txBody>
      </p:sp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test statistic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700" y="2011714"/>
            <a:ext cx="57912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9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Expected counts are shown in </a:t>
            </a:r>
            <a:r>
              <a:rPr lang="en" sz="2000">
                <a:solidFill>
                  <a:srgbClr val="1155CC"/>
                </a:solidFill>
              </a:rPr>
              <a:t>blue</a:t>
            </a:r>
            <a:r>
              <a:rPr lang="en" sz="2000"/>
              <a:t> next to the observed counts.</a:t>
            </a:r>
            <a:endParaRPr sz="2000"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test statistic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700" y="2011714"/>
            <a:ext cx="57912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951" y="4570150"/>
            <a:ext cx="7938775" cy="856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9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Expected counts are shown in </a:t>
            </a:r>
            <a:r>
              <a:rPr lang="en" sz="2000">
                <a:solidFill>
                  <a:srgbClr val="1155CC"/>
                </a:solidFill>
              </a:rPr>
              <a:t>blue</a:t>
            </a:r>
            <a:r>
              <a:rPr lang="en" sz="2000"/>
              <a:t> next to the observed counts.</a:t>
            </a:r>
            <a:endParaRPr sz="2000"/>
          </a:p>
        </p:txBody>
      </p:sp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test statistic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700" y="2011714"/>
            <a:ext cx="57912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951" y="4570150"/>
            <a:ext cx="7938775" cy="856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0963" y="5580448"/>
            <a:ext cx="7036007" cy="44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p-value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600">
              <a:solidFill>
                <a:schemeClr val="accent1"/>
              </a:solidFill>
            </a:endParaRPr>
          </a:p>
          <a:p>
            <a:pPr mar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accent1"/>
                </a:solidFill>
              </a:rPr>
              <a:t>	                   χ</a:t>
            </a:r>
            <a:r>
              <a:rPr lang="en" sz="1900" baseline="30000">
                <a:solidFill>
                  <a:schemeClr val="accent1"/>
                </a:solidFill>
              </a:rPr>
              <a:t>2</a:t>
            </a:r>
            <a:r>
              <a:rPr lang="en" sz="1900" baseline="-25000">
                <a:solidFill>
                  <a:schemeClr val="accent1"/>
                </a:solidFill>
              </a:rPr>
              <a:t>df</a:t>
            </a:r>
            <a:r>
              <a:rPr lang="en" sz="1900">
                <a:solidFill>
                  <a:schemeClr val="accent1"/>
                </a:solidFill>
              </a:rPr>
              <a:t> = 1.3121			df = 4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 flipH="1">
            <a:off x="6832950" y="2300875"/>
            <a:ext cx="3207000" cy="18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more than 0.3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0.3 and 0.2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0.2 and 0.1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0.1 and 0.05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less than 0.001</a:t>
            </a:r>
            <a:endParaRPr sz="1900"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600" y="2653626"/>
            <a:ext cx="35242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p-value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600">
              <a:solidFill>
                <a:schemeClr val="accent1"/>
              </a:solidFill>
            </a:endParaRPr>
          </a:p>
          <a:p>
            <a:pPr mar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accent1"/>
                </a:solidFill>
              </a:rPr>
              <a:t>	                   χ</a:t>
            </a:r>
            <a:r>
              <a:rPr lang="en" sz="1900" baseline="30000">
                <a:solidFill>
                  <a:schemeClr val="accent1"/>
                </a:solidFill>
              </a:rPr>
              <a:t>2</a:t>
            </a:r>
            <a:r>
              <a:rPr lang="en" sz="1900" baseline="-25000">
                <a:solidFill>
                  <a:schemeClr val="accent1"/>
                </a:solidFill>
              </a:rPr>
              <a:t>df</a:t>
            </a:r>
            <a:r>
              <a:rPr lang="en" sz="1900">
                <a:solidFill>
                  <a:schemeClr val="accent1"/>
                </a:solidFill>
              </a:rPr>
              <a:t> = 1.3121			df = 4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 flipH="1">
            <a:off x="6832950" y="2300875"/>
            <a:ext cx="3207000" cy="18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1900"/>
              <a:buAutoNum type="alphaLcParenBoth"/>
            </a:pPr>
            <a:r>
              <a:rPr lang="en" sz="1900" i="1">
                <a:solidFill>
                  <a:srgbClr val="FF9900"/>
                </a:solidFill>
              </a:rPr>
              <a:t>more than 0.3</a:t>
            </a:r>
            <a:endParaRPr sz="1900" i="1">
              <a:solidFill>
                <a:srgbClr val="FF99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0.3 and 0.2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0.2 and 0.1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0.1 and 0.05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less than 0.001</a:t>
            </a:r>
            <a:endParaRPr sz="1900"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600" y="2653626"/>
            <a:ext cx="35242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26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Do these data provide evidence to suggest that goals vary by grade?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br>
              <a:rPr lang="en" sz="600"/>
            </a:br>
            <a:r>
              <a:rPr lang="en" sz="2200"/>
              <a:t> 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: Grade and goals are independent.</a:t>
            </a:r>
            <a:br>
              <a:rPr lang="en" sz="2200"/>
            </a:br>
            <a:r>
              <a:rPr lang="en" sz="2200"/>
              <a:t>        Goals do not vary by grade.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  </a:t>
            </a:r>
            <a:r>
              <a:rPr lang="en" sz="2200" i="1"/>
              <a:t>H</a:t>
            </a:r>
            <a:r>
              <a:rPr lang="en" sz="2200" i="1" baseline="-25000"/>
              <a:t>A</a:t>
            </a:r>
            <a:r>
              <a:rPr lang="en" sz="2200"/>
              <a:t>: Grade and goals are dependent.</a:t>
            </a:r>
            <a:br>
              <a:rPr lang="en" sz="2200"/>
            </a:br>
            <a:r>
              <a:rPr lang="en" sz="2200"/>
              <a:t>        Goals vary by grade.</a:t>
            </a:r>
            <a:endParaRPr sz="2200" i="1"/>
          </a:p>
        </p:txBody>
      </p:sp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26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Do these data provide evidence to suggest that goals vary by grade?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br>
              <a:rPr lang="en" sz="600"/>
            </a:br>
            <a:r>
              <a:rPr lang="en" sz="2200"/>
              <a:t> 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: Grade and goals are independent.</a:t>
            </a:r>
            <a:br>
              <a:rPr lang="en" sz="2200"/>
            </a:br>
            <a:r>
              <a:rPr lang="en" sz="2200"/>
              <a:t>        Goals do not vary by grade.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  </a:t>
            </a:r>
            <a:r>
              <a:rPr lang="en" sz="2200" i="1"/>
              <a:t>H</a:t>
            </a:r>
            <a:r>
              <a:rPr lang="en" sz="2200" i="1" baseline="-25000"/>
              <a:t>A</a:t>
            </a:r>
            <a:r>
              <a:rPr lang="en" sz="2200"/>
              <a:t>: Grade and goals are dependent.</a:t>
            </a:r>
            <a:br>
              <a:rPr lang="en" sz="2200"/>
            </a:br>
            <a:r>
              <a:rPr lang="en" sz="2200"/>
              <a:t>        Goals vary by grade.</a:t>
            </a:r>
            <a:endParaRPr sz="2200" i="1"/>
          </a:p>
        </p:txBody>
      </p:sp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 flipH="1">
            <a:off x="1980950" y="3917275"/>
            <a:ext cx="7887900" cy="14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/>
              <a:t>Since the p-value is large, we fail to reject H</a:t>
            </a:r>
            <a:r>
              <a:rPr lang="en" sz="2200" i="1" baseline="-25000"/>
              <a:t>0</a:t>
            </a:r>
            <a:r>
              <a:rPr lang="en" sz="2200" i="1"/>
              <a:t>.The data do not provide convincing evidence that grade and goals are dependent. It doesn't appear that goals vary by grade.</a:t>
            </a:r>
            <a:endParaRPr sz="22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ctrTitle"/>
          </p:nvPr>
        </p:nvSpPr>
        <p:spPr>
          <a:xfrm>
            <a:off x="2209800" y="2111126"/>
            <a:ext cx="7772400" cy="22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">
                <a:solidFill>
                  <a:schemeClr val="accent1"/>
                </a:solidFill>
              </a:rPr>
              <a:t>Chi-Square Test of Independence</a:t>
            </a:r>
            <a:endParaRPr>
              <a:solidFill>
                <a:schemeClr val="accent1"/>
              </a:solidFill>
            </a:endParaRPr>
          </a:p>
          <a:p>
            <a:pPr algn="l"/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/>
        </p:nvSpPr>
        <p:spPr>
          <a:xfrm>
            <a:off x="2207550" y="0"/>
            <a:ext cx="77769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Find more resources at </a:t>
            </a:r>
            <a:r>
              <a:rPr lang="en" u="sng" kern="0">
                <a:solidFill>
                  <a:srgbClr val="1155CC"/>
                </a:solidFill>
                <a:latin typeface="Arial"/>
                <a:cs typeface="Arial"/>
                <a:sym typeface="Arial"/>
                <a:hlinkClick r:id="rId3"/>
              </a:rPr>
              <a:t>openintro.org/os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including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Slides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Videos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Statistical Software Labs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Discussion Forums (free support for students and teachers)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Learning Objectives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Teachers only content is also available for </a:t>
            </a:r>
            <a:r>
              <a:rPr lang="en" u="sng" kern="0">
                <a:solidFill>
                  <a:srgbClr val="1155CC"/>
                </a:solidFill>
                <a:latin typeface="Arial"/>
                <a:cs typeface="Arial"/>
                <a:sym typeface="Arial"/>
                <a:hlinkClick r:id="rId4"/>
              </a:rPr>
              <a:t>Verified Teachers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including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Exercise solutions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Sample exams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Ability to request a free desk copy for a course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Statistics Teachers email group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Questions? </a:t>
            </a:r>
            <a:r>
              <a:rPr lang="en" u="sng" kern="0">
                <a:solidFill>
                  <a:srgbClr val="1155CC"/>
                </a:solidFill>
                <a:latin typeface="Arial"/>
                <a:cs typeface="Arial"/>
                <a:sym typeface="Arial"/>
                <a:hlinkClick r:id="rId5"/>
              </a:rPr>
              <a:t>Contact us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>
            <a:off x="1981200" y="2947948"/>
            <a:ext cx="8229600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None/>
            </a:pPr>
            <a:r>
              <a:rPr lang="en" sz="2800" b="1"/>
              <a:t>Extra Slides from the</a:t>
            </a:r>
            <a:br>
              <a:rPr lang="en" sz="2800" b="1"/>
            </a:br>
            <a:r>
              <a:rPr lang="en" sz="2600" b="1"/>
              <a:t>OS3 section on chi-square test of independence</a:t>
            </a:r>
            <a:endParaRPr sz="26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p-value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600">
              <a:solidFill>
                <a:schemeClr val="accent1"/>
              </a:solidFill>
            </a:endParaRPr>
          </a:p>
          <a:p>
            <a:pPr mar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accent1"/>
                </a:solidFill>
              </a:rPr>
              <a:t>	                   χ</a:t>
            </a:r>
            <a:r>
              <a:rPr lang="en" sz="1900" baseline="30000">
                <a:solidFill>
                  <a:schemeClr val="accent1"/>
                </a:solidFill>
              </a:rPr>
              <a:t>2</a:t>
            </a:r>
            <a:r>
              <a:rPr lang="en" sz="1900" baseline="-25000">
                <a:solidFill>
                  <a:schemeClr val="accent1"/>
                </a:solidFill>
              </a:rPr>
              <a:t>df</a:t>
            </a:r>
            <a:r>
              <a:rPr lang="en" sz="1900">
                <a:solidFill>
                  <a:schemeClr val="accent1"/>
                </a:solidFill>
              </a:rPr>
              <a:t> = 1.3121			df = 4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97" name="Google Shape;197;p36"/>
          <p:cNvSpPr txBox="1">
            <a:spLocks noGrp="1"/>
          </p:cNvSpPr>
          <p:nvPr>
            <p:ph type="body" idx="1"/>
          </p:nvPr>
        </p:nvSpPr>
        <p:spPr>
          <a:xfrm flipH="1">
            <a:off x="6832950" y="2300875"/>
            <a:ext cx="3207000" cy="18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more than 0.3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0.3 and 0.2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0.2 and 0.1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0.1 and 0.05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less than 0.001</a:t>
            </a:r>
            <a:endParaRPr sz="1900"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600" y="2653626"/>
            <a:ext cx="35242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600" y="4444650"/>
            <a:ext cx="79057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p-value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205" name="Google Shape;205;p37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600">
              <a:solidFill>
                <a:schemeClr val="accent1"/>
              </a:solidFill>
            </a:endParaRPr>
          </a:p>
          <a:p>
            <a:pPr mar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accent1"/>
                </a:solidFill>
              </a:rPr>
              <a:t>	                    χ</a:t>
            </a:r>
            <a:r>
              <a:rPr lang="en" sz="1900" baseline="30000">
                <a:solidFill>
                  <a:schemeClr val="accent1"/>
                </a:solidFill>
              </a:rPr>
              <a:t>2</a:t>
            </a:r>
            <a:r>
              <a:rPr lang="en" sz="1900" baseline="-25000">
                <a:solidFill>
                  <a:schemeClr val="accent1"/>
                </a:solidFill>
              </a:rPr>
              <a:t>df</a:t>
            </a:r>
            <a:r>
              <a:rPr lang="en" sz="1900">
                <a:solidFill>
                  <a:schemeClr val="accent1"/>
                </a:solidFill>
              </a:rPr>
              <a:t> = 1.3121			df = 4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 flipH="1">
            <a:off x="6832950" y="2300875"/>
            <a:ext cx="3207000" cy="18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1900"/>
              <a:buAutoNum type="alphaLcParenBoth"/>
            </a:pPr>
            <a:r>
              <a:rPr lang="en" sz="1900" i="1">
                <a:solidFill>
                  <a:srgbClr val="FF9900"/>
                </a:solidFill>
              </a:rPr>
              <a:t>more than 0.3</a:t>
            </a:r>
            <a:endParaRPr sz="1900" i="1">
              <a:solidFill>
                <a:srgbClr val="FF99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0.3 and 0.2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0.2 and 0.1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0.1 and 0.05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less than 0.001</a:t>
            </a:r>
            <a:endParaRPr sz="1900"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600" y="2653626"/>
            <a:ext cx="35242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600" y="4444650"/>
            <a:ext cx="79057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ctrTitle"/>
          </p:nvPr>
        </p:nvSpPr>
        <p:spPr>
          <a:xfrm>
            <a:off x="2209800" y="2111126"/>
            <a:ext cx="7772400" cy="22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">
                <a:solidFill>
                  <a:schemeClr val="accent1"/>
                </a:solidFill>
              </a:rPr>
              <a:t>Chi-Square test of GOF</a:t>
            </a:r>
            <a:endParaRPr>
              <a:solidFill>
                <a:schemeClr val="accent1"/>
              </a:solidFill>
            </a:endParaRPr>
          </a:p>
          <a:p>
            <a:pPr algn="l"/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Weldon's dice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58" name="Google Shape;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5739" y="645689"/>
            <a:ext cx="214312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5592900" cy="31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Walter Frank Raphael Weldon (1860 - 1906), was an English evolutionary biologist and a founder of biometry. He was the joint founding editor of Biometrika, with Francis Galton and Karl Pearson.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In 1894, he rolled 12 dice 26,306 times, and recorded the number of 5s or 6s (which he considered to be a success).</a:t>
            </a:r>
            <a:endParaRPr sz="2200"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 flipH="1">
            <a:off x="1980975" y="4411075"/>
            <a:ext cx="7887900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It was observed that 5s or 6s occurred more often than expected, and Pearson hypothesized that this was probably due to the construction of the dice. Most inexpensive dice have hollowed-out pips, and since opposite sides add to 7, the face with 6 pips is lighter than its opposing face, which has only 1 pip.</a:t>
            </a:r>
            <a:endParaRPr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5592900" cy="26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In 2009, Zacariah Labby (U of Chicago), repeated Weldon's experiment using a homemade dice-throwing, pip counting machine.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000"/>
              <a:t>      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www.youtube.com/watch?v=95EErdouO2w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rolling-imaging process took about 20 seconds per roll.</a:t>
            </a:r>
            <a:endParaRPr sz="2000"/>
          </a:p>
        </p:txBody>
      </p:sp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Labby's dice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 flipH="1">
            <a:off x="1980975" y="3928375"/>
            <a:ext cx="7887900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Each day there were ~150 images to process manually.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At this rate Weldon's experiment was repeated in a little more than six full days.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Recommended reading:</a:t>
            </a:r>
            <a:br>
              <a:rPr lang="en" sz="2000"/>
            </a:br>
            <a:r>
              <a:rPr lang="en" sz="2000" u="sng">
                <a:solidFill>
                  <a:schemeClr val="hlink"/>
                </a:solidFill>
                <a:hlinkClick r:id="rId4"/>
              </a:rPr>
              <a:t>galton.uchicago.edu/about/docs/labby09dice.pdf</a:t>
            </a:r>
            <a:endParaRPr sz="2000"/>
          </a:p>
        </p:txBody>
      </p:sp>
      <p:pic>
        <p:nvPicPr>
          <p:cNvPr id="68" name="Google Shape;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3850" y="287150"/>
            <a:ext cx="2855700" cy="22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Labby's dice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Labby did not actually observe the same phenomenon that Weldon observed (higher frequency of 5s and 6s).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Automation allowed Labby to collect more data than Weldon did in 1894, instead of recording "successes" and "failures", Labby recorded the individual number of pips on each die.</a:t>
            </a:r>
            <a:endParaRPr sz="2200"/>
          </a:p>
        </p:txBody>
      </p:sp>
      <p:pic>
        <p:nvPicPr>
          <p:cNvPr id="75" name="Google Shape;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651" y="3538450"/>
            <a:ext cx="3593225" cy="30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9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Labby rolled 12 dice 26,306 times. If each side is equally likely to come up, how many 1s, 2s, ..., 6s would he expect to have observed?</a:t>
            </a:r>
            <a:endParaRPr sz="2200">
              <a:solidFill>
                <a:schemeClr val="accent1"/>
              </a:solidFill>
            </a:endParaRPr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  <a:buAutoNum type="alphaLcParenBoth"/>
            </a:pPr>
            <a:r>
              <a:rPr lang="en" sz="2200"/>
              <a:t>1/6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12/6 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26,306 / 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12 x 26,306 / 6</a:t>
            </a:r>
            <a:endParaRPr sz="2200"/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9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Labby rolled 12 dice 26,306 times. If each side is equally likely to come up, how many 1s, 2s, ..., 6s would he expect to have observed?</a:t>
            </a:r>
            <a:endParaRPr sz="2200">
              <a:solidFill>
                <a:schemeClr val="accent1"/>
              </a:solidFill>
            </a:endParaRPr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  <a:buAutoNum type="alphaLcParenBoth"/>
            </a:pPr>
            <a:r>
              <a:rPr lang="en" sz="2200"/>
              <a:t>1/6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12 / 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26,306 / 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12 x 26,306 / 6 = 52,612</a:t>
            </a:r>
            <a:endParaRPr sz="2200" i="1">
              <a:solidFill>
                <a:srgbClr val="FF9900"/>
              </a:solidFill>
            </a:endParaRPr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21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</a:rPr>
              <a:t>In the dataset </a:t>
            </a:r>
            <a:r>
              <a:rPr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popular</a:t>
            </a:r>
            <a:r>
              <a:rPr lang="en" sz="2000">
                <a:solidFill>
                  <a:schemeClr val="accent1"/>
                </a:solidFill>
              </a:rPr>
              <a:t>, students in grades 4-6 were asked whether good grades, athletic ability, or popularity was most important to them. A two-way table separating the students by grade and by choice of most important factor is shown below. Do these data provide evidence to suggest that goals vary by grade?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Popular kids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59" name="Google Shape;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026" y="3372850"/>
            <a:ext cx="7475625" cy="3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200"/>
              <a:t>The table below shows the observed and expected counts from Labby's experiment.</a:t>
            </a:r>
            <a:endParaRPr sz="2200"/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Summarizing Labby's results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94" name="Google Shape;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263" y="2210626"/>
            <a:ext cx="3713464" cy="28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200"/>
              <a:t>The table below shows the observed and expected counts from Labby's experiment.</a:t>
            </a:r>
            <a:endParaRPr sz="2200"/>
          </a:p>
        </p:txBody>
      </p:sp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Summarizing Labby's results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 flipH="1">
            <a:off x="1981075" y="5083600"/>
            <a:ext cx="7822200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Why are the expected counts the same for all outcomes but the observed counts are different? At a first glance, does there appear to be an inconsistency between the observed and expected counts?</a:t>
            </a:r>
            <a:endParaRPr sz="2200">
              <a:solidFill>
                <a:schemeClr val="accent1"/>
              </a:solidFill>
            </a:endParaRPr>
          </a:p>
        </p:txBody>
      </p:sp>
      <p:pic>
        <p:nvPicPr>
          <p:cNvPr id="102" name="Google Shape;1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263" y="2210626"/>
            <a:ext cx="3713464" cy="28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52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</a:rPr>
              <a:t>Do these data provide convincing evidence of an inconsistency between the observed and expected counts?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SzPts val="1100"/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000"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Setting the hypotheses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52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</a:rPr>
              <a:t>Do these data provide convincing evidence of an inconsistency between the observed and expected counts?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:  There is no inconsistency between the observed and the expected counts. </a:t>
            </a:r>
            <a:r>
              <a:rPr lang="en" sz="2000">
                <a:solidFill>
                  <a:schemeClr val="accent3"/>
                </a:solidFill>
              </a:rPr>
              <a:t>The observed counts follow the same distribution as the expected counts.</a:t>
            </a:r>
            <a:endParaRPr sz="2000">
              <a:solidFill>
                <a:schemeClr val="accent3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SzPts val="1100"/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000"/>
          </a:p>
        </p:txBody>
      </p:sp>
      <p:sp>
        <p:nvSpPr>
          <p:cNvPr id="114" name="Google Shape;114;p2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Setting the hypotheses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52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</a:rPr>
              <a:t>Do these data provide convincing evidence of an inconsistency between the observed and expected counts?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:  There is no inconsistency between the observed and the expected counts. </a:t>
            </a:r>
            <a:r>
              <a:rPr lang="en" sz="2000">
                <a:solidFill>
                  <a:schemeClr val="accent3"/>
                </a:solidFill>
              </a:rPr>
              <a:t>The observed counts follow the same distribution as the expected counts.</a:t>
            </a:r>
            <a:endParaRPr sz="2000">
              <a:solidFill>
                <a:schemeClr val="accent3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SzPts val="1100"/>
              <a:buNone/>
            </a:pPr>
            <a:r>
              <a:rPr lang="en" sz="2000" i="1"/>
              <a:t>H</a:t>
            </a:r>
            <a:r>
              <a:rPr lang="en" sz="2000" i="1" baseline="-25000"/>
              <a:t>A</a:t>
            </a:r>
            <a:r>
              <a:rPr lang="en" sz="2000"/>
              <a:t>:  There is an inconsistency between the observed and the expected counts. </a:t>
            </a:r>
            <a:r>
              <a:rPr lang="en" sz="2000">
                <a:solidFill>
                  <a:schemeClr val="accent3"/>
                </a:solidFill>
              </a:rPr>
              <a:t>The observed counts </a:t>
            </a:r>
            <a:r>
              <a:rPr lang="en" sz="2000" i="1">
                <a:solidFill>
                  <a:srgbClr val="FF9900"/>
                </a:solidFill>
              </a:rPr>
              <a:t>do not</a:t>
            </a:r>
            <a:r>
              <a:rPr lang="en" sz="2000">
                <a:solidFill>
                  <a:schemeClr val="accent3"/>
                </a:solidFill>
              </a:rPr>
              <a:t> follow the same distribution as the expected counts.</a:t>
            </a:r>
            <a:r>
              <a:rPr lang="en" sz="2000"/>
              <a:t> There is a bias in which side comes up on the roll of a die.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000"/>
          </a:p>
        </p:txBody>
      </p:sp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Setting the hypotheses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Evaluating the hypotheses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26" name="Google Shape;126;p27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7822200" cy="3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To evaluate these hypotheses, we quantify how different the observed counts are from the expected counts.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Evaluating the hypotheses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32" name="Google Shape;132;p28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7822200" cy="3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To evaluate these hypotheses, we quantify how different the observed counts are from the expected counts.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Large deviations from what would be expected based on sampling variation (chance) alone provide strong evidence for the alternative hypothesis.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Evaluating the hypotheses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38" name="Google Shape;138;p29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7822200" cy="3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To evaluate these hypotheses, we quantify how different the observed counts are from the expected counts.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Large deviations from what would be expected based on sampling variation (chance) alone provide strong evidence for the alternative hypothesis.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This is called a </a:t>
            </a:r>
            <a:r>
              <a:rPr lang="en" sz="2200" i="1">
                <a:solidFill>
                  <a:schemeClr val="accent1"/>
                </a:solidFill>
              </a:rPr>
              <a:t>goodness of fit</a:t>
            </a:r>
            <a:r>
              <a:rPr lang="en" sz="2200"/>
              <a:t> test since we're evaluating how well the observed data fit the expected distribution.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 flipH="1">
            <a:off x="1981150" y="1305775"/>
            <a:ext cx="8050800" cy="15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000"/>
              <a:t>The general form of a test statistic is</a:t>
            </a:r>
            <a:endParaRPr sz="2000"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Anatomy of a test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725" y="1850501"/>
            <a:ext cx="3123650" cy="7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>
            <a:spLocks noGrp="1"/>
          </p:cNvSpPr>
          <p:nvPr>
            <p:ph type="body" idx="1"/>
          </p:nvPr>
        </p:nvSpPr>
        <p:spPr>
          <a:xfrm flipH="1">
            <a:off x="1981150" y="2567425"/>
            <a:ext cx="8050800" cy="20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000"/>
              <a:t>This construction is based on 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1000"/>
              </a:spcBef>
              <a:buSzPts val="2000"/>
              <a:buAutoNum type="arabicPeriod"/>
            </a:pPr>
            <a:r>
              <a:rPr lang="en" sz="2000"/>
              <a:t>identifying the difference between a point estimate and an expected value if the null hypothesis was true, and 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rabicPeriod"/>
            </a:pPr>
            <a:r>
              <a:rPr lang="en" sz="2000"/>
              <a:t>standardizing that difference using the standard error of the point estimate.</a:t>
            </a:r>
            <a:endParaRPr sz="2000"/>
          </a:p>
        </p:txBody>
      </p:sp>
      <p:sp>
        <p:nvSpPr>
          <p:cNvPr id="151" name="Google Shape;151;p31"/>
          <p:cNvSpPr txBox="1">
            <a:spLocks noGrp="1"/>
          </p:cNvSpPr>
          <p:nvPr>
            <p:ph type="body" idx="1"/>
          </p:nvPr>
        </p:nvSpPr>
        <p:spPr>
          <a:xfrm flipH="1">
            <a:off x="1981150" y="1305775"/>
            <a:ext cx="8050800" cy="15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000"/>
              <a:t>The general form of a test statistic is</a:t>
            </a:r>
            <a:endParaRPr sz="2000"/>
          </a:p>
        </p:txBody>
      </p:sp>
      <p:sp>
        <p:nvSpPr>
          <p:cNvPr id="152" name="Google Shape;152;p3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Anatomy of a test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725" y="1850501"/>
            <a:ext cx="3123650" cy="7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Chi-square test of independence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1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hypotheses are:</a:t>
            </a:r>
            <a:endParaRPr sz="2000"/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: Grade and goals are independent.  Goals do not vary by grade.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  	</a:t>
            </a:r>
            <a:r>
              <a:rPr lang="en" sz="2000" i="1"/>
              <a:t>H</a:t>
            </a:r>
            <a:r>
              <a:rPr lang="en" sz="2000" i="1" baseline="-25000"/>
              <a:t>A</a:t>
            </a:r>
            <a:r>
              <a:rPr lang="en" sz="2000"/>
              <a:t>: Grade and goals are dependent.  Goals vary by grade.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>
            <a:spLocks noGrp="1"/>
          </p:cNvSpPr>
          <p:nvPr>
            <p:ph type="body" idx="1"/>
          </p:nvPr>
        </p:nvSpPr>
        <p:spPr>
          <a:xfrm flipH="1">
            <a:off x="1981150" y="2567425"/>
            <a:ext cx="8050800" cy="20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000"/>
              <a:t>This construction is based on 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1000"/>
              </a:spcBef>
              <a:buSzPts val="2000"/>
              <a:buAutoNum type="arabicPeriod"/>
            </a:pPr>
            <a:r>
              <a:rPr lang="en" sz="2000"/>
              <a:t>identifying the difference between a point estimate and an expected value if the null hypothesis was true, and 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rabicPeriod"/>
            </a:pPr>
            <a:r>
              <a:rPr lang="en" sz="2000"/>
              <a:t>standardizing that difference using the standard error of the point estimate.</a:t>
            </a:r>
            <a:endParaRPr sz="2000"/>
          </a:p>
        </p:txBody>
      </p:sp>
      <p:sp>
        <p:nvSpPr>
          <p:cNvPr id="159" name="Google Shape;159;p32"/>
          <p:cNvSpPr txBox="1">
            <a:spLocks noGrp="1"/>
          </p:cNvSpPr>
          <p:nvPr>
            <p:ph type="body" idx="1"/>
          </p:nvPr>
        </p:nvSpPr>
        <p:spPr>
          <a:xfrm flipH="1">
            <a:off x="1981150" y="1305775"/>
            <a:ext cx="8050800" cy="15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000"/>
              <a:t>The general form of a test statistic is</a:t>
            </a:r>
            <a:endParaRPr sz="2000"/>
          </a:p>
        </p:txBody>
      </p:sp>
      <p:sp>
        <p:nvSpPr>
          <p:cNvPr id="160" name="Google Shape;160;p3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Anatomy of a test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725" y="1850501"/>
            <a:ext cx="3123650" cy="7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 flipH="1">
            <a:off x="1981150" y="4635625"/>
            <a:ext cx="8050800" cy="10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000"/>
              <a:t>These two ideas will help in the construction of an appropriate test statistic for count data.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21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When dealing with counts and investigating how far the observed counts are from the expected counts, we use a new test statistic called the </a:t>
            </a:r>
            <a:r>
              <a:rPr lang="en" sz="2200" i="1">
                <a:solidFill>
                  <a:schemeClr val="accent1"/>
                </a:solidFill>
              </a:rPr>
              <a:t>chi-square (χ</a:t>
            </a:r>
            <a:r>
              <a:rPr lang="en" sz="2200" i="1" baseline="30000">
                <a:solidFill>
                  <a:schemeClr val="accent1"/>
                </a:solidFill>
              </a:rPr>
              <a:t>2</a:t>
            </a:r>
            <a:r>
              <a:rPr lang="en" sz="2200" i="1">
                <a:solidFill>
                  <a:schemeClr val="accent1"/>
                </a:solidFill>
              </a:rPr>
              <a:t>) statistic</a:t>
            </a:r>
            <a:r>
              <a:rPr lang="en" sz="2200"/>
              <a:t>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 i="1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74" name="Google Shape;174;p3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21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When dealing with counts and investigating how far the observed counts are from the expected counts, we use a new test statistic called the </a:t>
            </a:r>
            <a:r>
              <a:rPr lang="en" sz="2200" i="1">
                <a:solidFill>
                  <a:schemeClr val="accent1"/>
                </a:solidFill>
              </a:rPr>
              <a:t>chi-square (χ</a:t>
            </a:r>
            <a:r>
              <a:rPr lang="en" sz="2200" i="1" baseline="30000">
                <a:solidFill>
                  <a:schemeClr val="accent1"/>
                </a:solidFill>
              </a:rPr>
              <a:t>2</a:t>
            </a:r>
            <a:r>
              <a:rPr lang="en" sz="2200" i="1">
                <a:solidFill>
                  <a:schemeClr val="accent1"/>
                </a:solidFill>
              </a:rPr>
              <a:t>) statistic</a:t>
            </a:r>
            <a:r>
              <a:rPr lang="en" sz="2200"/>
              <a:t>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 i="1"/>
              <a:t>χ</a:t>
            </a:r>
            <a:r>
              <a:rPr lang="en" sz="2200" i="1" baseline="30000"/>
              <a:t>2</a:t>
            </a:r>
            <a:r>
              <a:rPr lang="en" sz="2200" i="1"/>
              <a:t> statistic</a:t>
            </a:r>
            <a:endParaRPr sz="2200" i="1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/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950" y="3609476"/>
            <a:ext cx="6619750" cy="10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02" name="Google Shape;2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9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9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9875" y="4364167"/>
            <a:ext cx="7235702" cy="63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21" name="Google Shape;2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9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9875" y="4352380"/>
            <a:ext cx="7235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9897" y="4990718"/>
            <a:ext cx="7840902" cy="61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9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9875" y="4352380"/>
            <a:ext cx="7235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9897" y="4990718"/>
            <a:ext cx="7840902" cy="61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9909" y="5602837"/>
            <a:ext cx="6176602" cy="65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flipH="1">
            <a:off x="1980950" y="2981575"/>
            <a:ext cx="7887900" cy="26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test statistic is calculated as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where k is the number of cells, R is the number of rows, and C is the number of columns.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_______________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Note</a:t>
            </a:r>
            <a:r>
              <a:rPr lang="en" sz="2000"/>
              <a:t>: </a:t>
            </a:r>
            <a:r>
              <a:rPr lang="en" sz="2000" i="1"/>
              <a:t>we calculate df differently for one-way and two-way tables.</a:t>
            </a:r>
            <a:endParaRPr sz="2000" i="1"/>
          </a:p>
        </p:txBody>
      </p:sp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Chi-square test of independence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1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hypotheses are:</a:t>
            </a:r>
            <a:endParaRPr sz="2000"/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: Grade and goals are independent.  Goals do not vary by grade.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  	</a:t>
            </a:r>
            <a:r>
              <a:rPr lang="en" sz="2000" i="1"/>
              <a:t>H</a:t>
            </a:r>
            <a:r>
              <a:rPr lang="en" sz="2000" i="1" baseline="-25000"/>
              <a:t>A</a:t>
            </a:r>
            <a:r>
              <a:rPr lang="en" sz="2000"/>
              <a:t>: Grade and goals are dependent.  Goals vary by grade.</a:t>
            </a:r>
            <a:endParaRPr sz="2000"/>
          </a:p>
        </p:txBody>
      </p:sp>
      <p:pic>
        <p:nvPicPr>
          <p:cNvPr id="73" name="Google Shape;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700" y="3414764"/>
            <a:ext cx="68580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7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Squaring the difference between the observed and the expected outcome does two things: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>
              <a:solidFill>
                <a:schemeClr val="accent1"/>
              </a:solidFill>
            </a:endParaRPr>
          </a:p>
        </p:txBody>
      </p:sp>
      <p:sp>
        <p:nvSpPr>
          <p:cNvPr id="244" name="Google Shape;244;p4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Why square?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7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Squaring the difference between the observed and the expected outcome does two things: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</a:pPr>
            <a:r>
              <a:rPr lang="en" sz="2200"/>
              <a:t>Any standardized difference that is squared will now be positive.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>
              <a:solidFill>
                <a:schemeClr val="accent1"/>
              </a:solidFill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Why square?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7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Squaring the difference between the observed and the expected outcome does two things: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</a:pPr>
            <a:r>
              <a:rPr lang="en" sz="2200"/>
              <a:t>Any standardized difference that is squared will now be positive.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Differences that already looked unusual will become much larger after being squared.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>
              <a:solidFill>
                <a:schemeClr val="accent1"/>
              </a:solidFill>
            </a:endParaRPr>
          </a:p>
        </p:txBody>
      </p:sp>
      <p:sp>
        <p:nvSpPr>
          <p:cNvPr id="256" name="Google Shape;256;p4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Why square?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7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Squaring the difference between the observed and the expected outcome does two things: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</a:pPr>
            <a:r>
              <a:rPr lang="en" sz="2200"/>
              <a:t>Any standardized difference that is squared will now be positive.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Differences that already looked unusual will become much larger after being squared.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When have we seen this before?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Why square?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In order to determine if the χ</a:t>
            </a:r>
            <a:r>
              <a:rPr lang="en" sz="1800" baseline="30000"/>
              <a:t>2</a:t>
            </a:r>
            <a:r>
              <a:rPr lang="en" sz="1800"/>
              <a:t> statistic we calculated is considered unusually high or not we need to first describe its distribution.</a:t>
            </a:r>
            <a:endParaRPr sz="1800"/>
          </a:p>
        </p:txBody>
      </p:sp>
      <p:sp>
        <p:nvSpPr>
          <p:cNvPr id="268" name="Google Shape;268;p4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chi-square distribution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In order to determine if the χ</a:t>
            </a:r>
            <a:r>
              <a:rPr lang="en" sz="1800" baseline="30000"/>
              <a:t>2</a:t>
            </a:r>
            <a:r>
              <a:rPr lang="en" sz="1800"/>
              <a:t> statistic we calculated is considered unusually high or not we need to first describe its distribution.</a:t>
            </a:r>
            <a:endParaRPr sz="1800"/>
          </a:p>
        </p:txBody>
      </p:sp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chi-square 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5" name="Google Shape;275;p47"/>
          <p:cNvSpPr txBox="1">
            <a:spLocks noGrp="1"/>
          </p:cNvSpPr>
          <p:nvPr>
            <p:ph type="body" idx="1"/>
          </p:nvPr>
        </p:nvSpPr>
        <p:spPr>
          <a:xfrm flipH="1">
            <a:off x="1981075" y="20539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The chi-square distribution has just one parameter called </a:t>
            </a:r>
            <a:r>
              <a:rPr lang="en" sz="1800" i="1">
                <a:solidFill>
                  <a:schemeClr val="accent1"/>
                </a:solidFill>
              </a:rPr>
              <a:t>degrees of freedom (df)</a:t>
            </a:r>
            <a:r>
              <a:rPr lang="en" sz="1800"/>
              <a:t>, which influences the shape, center, and spread of the distribution.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In order to determine if the χ</a:t>
            </a:r>
            <a:r>
              <a:rPr lang="en" sz="1800" baseline="30000"/>
              <a:t>2</a:t>
            </a:r>
            <a:r>
              <a:rPr lang="en" sz="1800"/>
              <a:t> statistic we calculated is considered unusually high or not we need to first describe its distribution.</a:t>
            </a:r>
            <a:endParaRPr sz="1800"/>
          </a:p>
        </p:txBody>
      </p:sp>
      <p:sp>
        <p:nvSpPr>
          <p:cNvPr id="281" name="Google Shape;281;p4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chi-square 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2" name="Google Shape;282;p48"/>
          <p:cNvSpPr txBox="1">
            <a:spLocks noGrp="1"/>
          </p:cNvSpPr>
          <p:nvPr>
            <p:ph type="body" idx="1"/>
          </p:nvPr>
        </p:nvSpPr>
        <p:spPr>
          <a:xfrm flipH="1">
            <a:off x="1981075" y="3086575"/>
            <a:ext cx="7822200" cy="17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rgbClr val="FF9900"/>
                </a:solidFill>
              </a:rPr>
              <a:t>Remember</a:t>
            </a:r>
            <a:endParaRPr sz="1800" u="sng">
              <a:solidFill>
                <a:srgbClr val="FF9900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So far we've seen three other continuous distributions: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Char char="→"/>
            </a:pPr>
            <a:r>
              <a:rPr lang="en" sz="1800"/>
              <a:t>normal distribution: unimodal and symmetric with two parameters: mean and standard deviation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Char char="→"/>
            </a:pPr>
            <a:r>
              <a:rPr lang="en" sz="1800"/>
              <a:t>T distribution: unimodal and symmetric with one parameter: degrees of freedom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Char char="→"/>
            </a:pPr>
            <a:r>
              <a:rPr lang="en" sz="1800"/>
              <a:t>F distribution: unimodal and right skewed with two parameters: degrees of freedom or numerator (between group variance) and denominator (within group variance)</a:t>
            </a:r>
            <a:endParaRPr sz="1800"/>
          </a:p>
        </p:txBody>
      </p:sp>
      <p:sp>
        <p:nvSpPr>
          <p:cNvPr id="283" name="Google Shape;283;p48"/>
          <p:cNvSpPr txBox="1">
            <a:spLocks noGrp="1"/>
          </p:cNvSpPr>
          <p:nvPr>
            <p:ph type="body" idx="1"/>
          </p:nvPr>
        </p:nvSpPr>
        <p:spPr>
          <a:xfrm flipH="1">
            <a:off x="1981075" y="20539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The chi-square distribution has just one parameter called </a:t>
            </a:r>
            <a:r>
              <a:rPr lang="en" sz="1800" i="1">
                <a:solidFill>
                  <a:schemeClr val="accent1"/>
                </a:solidFill>
              </a:rPr>
              <a:t>degrees of freedom (df)</a:t>
            </a:r>
            <a:r>
              <a:rPr lang="en" sz="1800"/>
              <a:t>, which influences the shape, center, and spread of the distribution.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>
            <a:spLocks noGrp="1"/>
          </p:cNvSpPr>
          <p:nvPr>
            <p:ph type="body" idx="1"/>
          </p:nvPr>
        </p:nvSpPr>
        <p:spPr>
          <a:xfrm flipH="1">
            <a:off x="1981075" y="4556050"/>
            <a:ext cx="7822200" cy="2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800"/>
              <a:t>As the df increases,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 sz="1800"/>
              <a:t>the center of the </a:t>
            </a:r>
            <a:r>
              <a:rPr lang="en" sz="1800" i="1"/>
              <a:t>χ</a:t>
            </a:r>
            <a:r>
              <a:rPr lang="en" sz="1800" i="1" baseline="30000"/>
              <a:t>2</a:t>
            </a:r>
            <a:r>
              <a:rPr lang="en" sz="1800"/>
              <a:t> distribution increases as well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 sz="1800"/>
              <a:t>the variability of the </a:t>
            </a:r>
            <a:r>
              <a:rPr lang="en" sz="1800" i="1"/>
              <a:t>χ</a:t>
            </a:r>
            <a:r>
              <a:rPr lang="en" sz="1800" i="1" baseline="30000"/>
              <a:t>2</a:t>
            </a:r>
            <a:r>
              <a:rPr lang="en" sz="1800"/>
              <a:t> distribution increases as well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 sz="1800"/>
              <a:t>the shape of the </a:t>
            </a:r>
            <a:r>
              <a:rPr lang="en" sz="1800" i="1"/>
              <a:t>χ</a:t>
            </a:r>
            <a:r>
              <a:rPr lang="en" sz="1800" i="1" baseline="30000"/>
              <a:t>2</a:t>
            </a:r>
            <a:r>
              <a:rPr lang="en" sz="1800"/>
              <a:t> distribution becomes more skewed (less like a normal)</a:t>
            </a:r>
            <a:endParaRPr sz="18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89" name="Google Shape;289;p49"/>
          <p:cNvSpPr txBox="1">
            <a:spLocks noGrp="1"/>
          </p:cNvSpPr>
          <p:nvPr>
            <p:ph type="body" idx="1"/>
          </p:nvPr>
        </p:nvSpPr>
        <p:spPr>
          <a:xfrm flipH="1">
            <a:off x="1981075" y="1215975"/>
            <a:ext cx="7822200" cy="4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Which of the following is false?</a:t>
            </a:r>
            <a:endParaRPr sz="1800"/>
          </a:p>
        </p:txBody>
      </p:sp>
      <p:sp>
        <p:nvSpPr>
          <p:cNvPr id="290" name="Google Shape;290;p4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91" name="Google Shape;29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075" y="1638649"/>
            <a:ext cx="5713600" cy="29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>
            <a:spLocks noGrp="1"/>
          </p:cNvSpPr>
          <p:nvPr>
            <p:ph type="body" idx="1"/>
          </p:nvPr>
        </p:nvSpPr>
        <p:spPr>
          <a:xfrm flipH="1">
            <a:off x="1981075" y="4556050"/>
            <a:ext cx="7822200" cy="2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As the df increases,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 sz="1800"/>
              <a:t>the center of the</a:t>
            </a:r>
            <a:r>
              <a:rPr lang="en" sz="1800" i="1"/>
              <a:t> χ</a:t>
            </a:r>
            <a:r>
              <a:rPr lang="en" sz="1800" i="1" baseline="30000"/>
              <a:t>2</a:t>
            </a:r>
            <a:r>
              <a:rPr lang="en" sz="1800"/>
              <a:t> distribution increases as well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 sz="1800"/>
              <a:t>the variability of the </a:t>
            </a:r>
            <a:r>
              <a:rPr lang="en" sz="1800" i="1"/>
              <a:t>χ</a:t>
            </a:r>
            <a:r>
              <a:rPr lang="en" sz="1800" i="1" baseline="30000"/>
              <a:t>2</a:t>
            </a:r>
            <a:r>
              <a:rPr lang="en" sz="1800"/>
              <a:t> distribution increases as well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1800"/>
              <a:buAutoNum type="alphaLcParenBoth"/>
            </a:pPr>
            <a:r>
              <a:rPr lang="en" sz="1800" i="1">
                <a:solidFill>
                  <a:srgbClr val="FF9900"/>
                </a:solidFill>
              </a:rPr>
              <a:t>the shape of the χ</a:t>
            </a:r>
            <a:r>
              <a:rPr lang="en" sz="1800" i="1" baseline="30000">
                <a:solidFill>
                  <a:srgbClr val="FF9900"/>
                </a:solidFill>
              </a:rPr>
              <a:t>2</a:t>
            </a:r>
            <a:r>
              <a:rPr lang="en" sz="1800" i="1">
                <a:solidFill>
                  <a:srgbClr val="FF9900"/>
                </a:solidFill>
              </a:rPr>
              <a:t> distribution becomes more skewed (less like a normal)</a:t>
            </a:r>
            <a:endParaRPr sz="1800" i="1">
              <a:solidFill>
                <a:srgbClr val="FF9900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97" name="Google Shape;297;p50"/>
          <p:cNvSpPr txBox="1">
            <a:spLocks noGrp="1"/>
          </p:cNvSpPr>
          <p:nvPr>
            <p:ph type="body" idx="1"/>
          </p:nvPr>
        </p:nvSpPr>
        <p:spPr>
          <a:xfrm flipH="1">
            <a:off x="1981075" y="1215975"/>
            <a:ext cx="7822200" cy="4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Which of the following is false?</a:t>
            </a:r>
            <a:endParaRPr sz="1800"/>
          </a:p>
        </p:txBody>
      </p:sp>
      <p:sp>
        <p:nvSpPr>
          <p:cNvPr id="298" name="Google Shape;298;p5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99" name="Google Shape;2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075" y="1638649"/>
            <a:ext cx="5713600" cy="29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>
            <a:spLocks noGrp="1"/>
          </p:cNvSpPr>
          <p:nvPr>
            <p:ph type="body" idx="1"/>
          </p:nvPr>
        </p:nvSpPr>
        <p:spPr>
          <a:xfrm flipH="1">
            <a:off x="1981075" y="1610575"/>
            <a:ext cx="78222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p-value = tail area under the chi-square distribution (as usual)</a:t>
            </a:r>
            <a:endParaRPr sz="2200"/>
          </a:p>
        </p:txBody>
      </p:sp>
      <p:sp>
        <p:nvSpPr>
          <p:cNvPr id="305" name="Google Shape;305;p51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 flipH="1">
            <a:off x="1980950" y="2981575"/>
            <a:ext cx="7887900" cy="26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test statistic is calculated as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where k is the number of cells, R is the number of rows, and C is the number of columns.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_______________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Note</a:t>
            </a:r>
            <a:r>
              <a:rPr lang="en" sz="2000"/>
              <a:t>: </a:t>
            </a:r>
            <a:r>
              <a:rPr lang="en" sz="2000" i="1"/>
              <a:t>we calculate df differently for one-way and two-way tables.</a:t>
            </a:r>
            <a:endParaRPr sz="2000" i="1"/>
          </a:p>
        </p:txBody>
      </p:sp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Chi-square test of independence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1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hypotheses are:</a:t>
            </a:r>
            <a:endParaRPr sz="2000"/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: Grade and goals are independent.  Goals do not vary by grade.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  	</a:t>
            </a:r>
            <a:r>
              <a:rPr lang="en" sz="2000" i="1"/>
              <a:t>H</a:t>
            </a:r>
            <a:r>
              <a:rPr lang="en" sz="2000" i="1" baseline="-25000"/>
              <a:t>A</a:t>
            </a:r>
            <a:r>
              <a:rPr lang="en" sz="2000"/>
              <a:t>: Grade and goals are dependent.  Goals vary by grade.</a:t>
            </a:r>
            <a:endParaRPr sz="2000"/>
          </a:p>
        </p:txBody>
      </p:sp>
      <p:pic>
        <p:nvPicPr>
          <p:cNvPr id="81" name="Google Shape;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700" y="3414764"/>
            <a:ext cx="68580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 flipH="1">
            <a:off x="1980950" y="5825300"/>
            <a:ext cx="78879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p-value is the area under the χ</a:t>
            </a:r>
            <a:r>
              <a:rPr lang="en" sz="2000" baseline="30000"/>
              <a:t>2</a:t>
            </a:r>
            <a:r>
              <a:rPr lang="en" sz="2000" baseline="-25000"/>
              <a:t>df</a:t>
            </a:r>
            <a:r>
              <a:rPr lang="en" sz="2000"/>
              <a:t> curve, above the calculated test statistic.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>
            <a:spLocks noGrp="1"/>
          </p:cNvSpPr>
          <p:nvPr>
            <p:ph type="body" idx="1"/>
          </p:nvPr>
        </p:nvSpPr>
        <p:spPr>
          <a:xfrm flipH="1">
            <a:off x="1981075" y="1610575"/>
            <a:ext cx="78222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p-value = tail area under the chi-square distribution (as usual)</a:t>
            </a:r>
            <a:br>
              <a:rPr lang="en" sz="2200"/>
            </a:b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For this we can use technology, or a </a:t>
            </a:r>
            <a:r>
              <a:rPr lang="en" sz="2200" i="1">
                <a:solidFill>
                  <a:schemeClr val="accent1"/>
                </a:solidFill>
              </a:rPr>
              <a:t>chi-square probability table</a:t>
            </a:r>
            <a:r>
              <a:rPr lang="en" sz="2200"/>
              <a:t>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7" name="Google Shape;317;p5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under the chi-square curve</a:t>
            </a:r>
            <a:br>
              <a:rPr lang="en" sz="2200">
                <a:solidFill>
                  <a:schemeClr val="accent1"/>
                </a:solidFill>
              </a:rPr>
            </a:br>
            <a:r>
              <a:rPr lang="en" sz="2200">
                <a:solidFill>
                  <a:schemeClr val="accent1"/>
                </a:solidFill>
              </a:rPr>
              <a:t>with </a:t>
            </a:r>
            <a:r>
              <a:rPr lang="en" sz="2200" i="1">
                <a:solidFill>
                  <a:schemeClr val="accent1"/>
                </a:solidFill>
              </a:rPr>
              <a:t>df = 6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3" name="Google Shape;323;p5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under the chi-square curve</a:t>
            </a:r>
            <a:br>
              <a:rPr lang="en" sz="2200">
                <a:solidFill>
                  <a:schemeClr val="accent1"/>
                </a:solidFill>
              </a:rPr>
            </a:br>
            <a:r>
              <a:rPr lang="en" sz="2200">
                <a:solidFill>
                  <a:schemeClr val="accent1"/>
                </a:solidFill>
              </a:rPr>
              <a:t>with </a:t>
            </a:r>
            <a:r>
              <a:rPr lang="en" sz="2200" i="1">
                <a:solidFill>
                  <a:schemeClr val="accent1"/>
                </a:solidFill>
              </a:rPr>
              <a:t>df = 6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324" name="Google Shape;324;p54"/>
          <p:cNvSpPr txBox="1">
            <a:spLocks noGrp="1"/>
          </p:cNvSpPr>
          <p:nvPr>
            <p:ph type="body" idx="1"/>
          </p:nvPr>
        </p:nvSpPr>
        <p:spPr>
          <a:xfrm flipH="1">
            <a:off x="1981075" y="2686175"/>
            <a:ext cx="78222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&gt; pchisq(q = 10, df = 6, lower.tail = FALSE)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[1] 0.124652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3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above a cutoff value of 17 for the chi-square curve with </a:t>
            </a:r>
            <a:r>
              <a:rPr lang="en" sz="2200" i="1">
                <a:solidFill>
                  <a:schemeClr val="accent1"/>
                </a:solidFill>
              </a:rPr>
              <a:t>df = 9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(a) 0.05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(b) 0.02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(c) between 0.02 and 0.05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(d) between 0.05 and 0.1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(e) between 0.01 and 0.02</a:t>
            </a:r>
            <a:endParaRPr sz="2200"/>
          </a:p>
        </p:txBody>
      </p:sp>
      <p:sp>
        <p:nvSpPr>
          <p:cNvPr id="330" name="Google Shape;330;p55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31" name="Google Shape;33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800" y="2320675"/>
            <a:ext cx="3432000" cy="20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3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above a cutoff value of 17 for the chi-square curve with </a:t>
            </a:r>
            <a:r>
              <a:rPr lang="en" sz="2200" i="1">
                <a:solidFill>
                  <a:schemeClr val="accent1"/>
                </a:solidFill>
              </a:rPr>
              <a:t>df = 9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(a) 0.05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(b) 0.02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>
                <a:solidFill>
                  <a:srgbClr val="E69138"/>
                </a:solidFill>
              </a:rPr>
              <a:t>(c) between 0.02 and 0.05</a:t>
            </a:r>
            <a:endParaRPr sz="2200" i="1">
              <a:solidFill>
                <a:srgbClr val="E69138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(d) between 0.05 and 0.1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(e) between 0.01 and 0.02</a:t>
            </a:r>
            <a:endParaRPr sz="2200"/>
          </a:p>
        </p:txBody>
      </p:sp>
      <p:sp>
        <p:nvSpPr>
          <p:cNvPr id="337" name="Google Shape;337;p56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8" name="Google Shape;338;p56"/>
          <p:cNvSpPr txBox="1">
            <a:spLocks noGrp="1"/>
          </p:cNvSpPr>
          <p:nvPr>
            <p:ph type="body" idx="1"/>
          </p:nvPr>
        </p:nvSpPr>
        <p:spPr>
          <a:xfrm flipH="1">
            <a:off x="2033100" y="4805425"/>
            <a:ext cx="78222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&gt; pchisq(q = 17, df = 9, lower.tail = FALSE)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[1] 0.04871598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9" name="Google Shape;3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800" y="2320675"/>
            <a:ext cx="3432000" cy="20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3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above a cutoff value of 30 for the chi-square curve with </a:t>
            </a:r>
            <a:r>
              <a:rPr lang="en" sz="2200" i="1">
                <a:solidFill>
                  <a:schemeClr val="accent1"/>
                </a:solidFill>
              </a:rPr>
              <a:t>df = 10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(a) greater than 0.3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(b) between 0.005 and 0.001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(c) less than 0.001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(d) greater than 0.001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(e) cannot tell using this table</a:t>
            </a:r>
            <a:endParaRPr sz="2200"/>
          </a:p>
        </p:txBody>
      </p:sp>
      <p:sp>
        <p:nvSpPr>
          <p:cNvPr id="345" name="Google Shape;345;p57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46" name="Google Shape;3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026" y="2258251"/>
            <a:ext cx="4000901" cy="23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>
            <a:spLocks noGrp="1"/>
          </p:cNvSpPr>
          <p:nvPr>
            <p:ph type="body" idx="1"/>
          </p:nvPr>
        </p:nvSpPr>
        <p:spPr>
          <a:xfrm flipH="1">
            <a:off x="2033100" y="4805425"/>
            <a:ext cx="78222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&gt; pchisq(q = 30, df = 10, lower.tail = FALSE)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[1] 0.0008566412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5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3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above a cutoff value of 30 for the chi-square curve with </a:t>
            </a:r>
            <a:r>
              <a:rPr lang="en" sz="2200" i="1">
                <a:solidFill>
                  <a:schemeClr val="accent1"/>
                </a:solidFill>
              </a:rPr>
              <a:t>df = 10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(a) greater than 0.3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(b) between 0.005 and 0.001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>
                <a:solidFill>
                  <a:srgbClr val="E69138"/>
                </a:solidFill>
              </a:rPr>
              <a:t>(c) less than 0.001</a:t>
            </a:r>
            <a:endParaRPr sz="2200" i="1">
              <a:solidFill>
                <a:srgbClr val="E69138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(d) greater than 0.001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(e) cannot tell using this table</a:t>
            </a:r>
            <a:endParaRPr sz="2200"/>
          </a:p>
        </p:txBody>
      </p:sp>
      <p:sp>
        <p:nvSpPr>
          <p:cNvPr id="353" name="Google Shape;353;p58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026" y="2258251"/>
            <a:ext cx="4000901" cy="23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60" name="Google Shape;360;p5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>
            <a:spLocks noGrp="1"/>
          </p:cNvSpPr>
          <p:nvPr>
            <p:ph type="body" idx="1"/>
          </p:nvPr>
        </p:nvSpPr>
        <p:spPr>
          <a:xfrm flipH="1">
            <a:off x="1981075" y="2132575"/>
            <a:ext cx="7822200" cy="28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hypotheses were: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0</a:t>
            </a:r>
            <a:r>
              <a:rPr lang="en" sz="1900"/>
              <a:t>: There is no inconsistency between the observed and the expected counts. The observed counts follow the same distribution as the expected counts.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A</a:t>
            </a:r>
            <a:r>
              <a:rPr lang="en" sz="1900"/>
              <a:t>: There is an inconsistency between the observed and the expected counts. The observed counts </a:t>
            </a:r>
            <a:r>
              <a:rPr lang="en" sz="1900" i="1">
                <a:solidFill>
                  <a:srgbClr val="FF9900"/>
                </a:solidFill>
              </a:rPr>
              <a:t>do not</a:t>
            </a:r>
            <a:r>
              <a:rPr lang="en" sz="1900"/>
              <a:t> follow the same distribution as the expected counts. There is a bias in which side comes up on the roll of a die.</a:t>
            </a:r>
            <a:endParaRPr sz="19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900"/>
          </a:p>
        </p:txBody>
      </p:sp>
      <p:sp>
        <p:nvSpPr>
          <p:cNvPr id="366" name="Google Shape;366;p60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67" name="Google Shape;367;p6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>
            <a:spLocks noGrp="1"/>
          </p:cNvSpPr>
          <p:nvPr>
            <p:ph type="body" idx="1"/>
          </p:nvPr>
        </p:nvSpPr>
        <p:spPr>
          <a:xfrm flipH="1">
            <a:off x="1981075" y="2132575"/>
            <a:ext cx="7822200" cy="28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hypotheses were: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0</a:t>
            </a:r>
            <a:r>
              <a:rPr lang="en" sz="1900"/>
              <a:t>: There is no inconsistency between the observed and the expected counts. The observed counts follow the same distribution as the expected counts.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A</a:t>
            </a:r>
            <a:r>
              <a:rPr lang="en" sz="1900"/>
              <a:t>: There is an inconsistency between the observed and the expected counts. The observed counts </a:t>
            </a:r>
            <a:r>
              <a:rPr lang="en" sz="1900" i="1">
                <a:solidFill>
                  <a:srgbClr val="FF9900"/>
                </a:solidFill>
              </a:rPr>
              <a:t>do not</a:t>
            </a:r>
            <a:r>
              <a:rPr lang="en" sz="1900"/>
              <a:t> follow the same distribution as the expected counts. There is a bias in which side comes up on the roll of a die.</a:t>
            </a:r>
            <a:endParaRPr sz="19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900"/>
          </a:p>
        </p:txBody>
      </p:sp>
      <p:sp>
        <p:nvSpPr>
          <p:cNvPr id="373" name="Google Shape;373;p61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74" name="Google Shape;374;p6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5" name="Google Shape;375;p61"/>
          <p:cNvSpPr txBox="1">
            <a:spLocks noGrp="1"/>
          </p:cNvSpPr>
          <p:nvPr>
            <p:ph type="body" idx="1"/>
          </p:nvPr>
        </p:nvSpPr>
        <p:spPr>
          <a:xfrm flipH="1">
            <a:off x="1981075" y="4972375"/>
            <a:ext cx="7822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We had calculated a test statistic of </a:t>
            </a:r>
            <a:r>
              <a:rPr lang="en" sz="1900" i="1">
                <a:solidFill>
                  <a:srgbClr val="FF9900"/>
                </a:solidFill>
              </a:rPr>
              <a:t>χ</a:t>
            </a:r>
            <a:r>
              <a:rPr lang="en" sz="1900" i="1" baseline="30000">
                <a:solidFill>
                  <a:srgbClr val="FF9900"/>
                </a:solidFill>
              </a:rPr>
              <a:t>2</a:t>
            </a:r>
            <a:r>
              <a:rPr lang="en" sz="1900">
                <a:solidFill>
                  <a:srgbClr val="FF9900"/>
                </a:solidFill>
              </a:rPr>
              <a:t> = 24.67</a:t>
            </a:r>
            <a:r>
              <a:rPr lang="en" sz="1900"/>
              <a:t>.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88" name="Google Shape;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625" y="1209901"/>
            <a:ext cx="60960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2"/>
          <p:cNvSpPr txBox="1">
            <a:spLocks noGrp="1"/>
          </p:cNvSpPr>
          <p:nvPr>
            <p:ph type="body" idx="1"/>
          </p:nvPr>
        </p:nvSpPr>
        <p:spPr>
          <a:xfrm flipH="1">
            <a:off x="1981075" y="2132575"/>
            <a:ext cx="7822200" cy="28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hypotheses were: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0</a:t>
            </a:r>
            <a:r>
              <a:rPr lang="en" sz="1900"/>
              <a:t>: There is no inconsistency between the observed and the expected counts. The observed counts follow the same distribution as the expected counts.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A</a:t>
            </a:r>
            <a:r>
              <a:rPr lang="en" sz="1900"/>
              <a:t>: There is an inconsistency between the observed and the expected counts. The observed counts </a:t>
            </a:r>
            <a:r>
              <a:rPr lang="en" sz="1900" i="1">
                <a:solidFill>
                  <a:srgbClr val="FF9900"/>
                </a:solidFill>
              </a:rPr>
              <a:t>do not</a:t>
            </a:r>
            <a:r>
              <a:rPr lang="en" sz="1900"/>
              <a:t> follow the same distribution as the expected counts. There is a bias in which side comes up on the roll of a die.</a:t>
            </a:r>
            <a:endParaRPr sz="19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900"/>
          </a:p>
        </p:txBody>
      </p:sp>
      <p:sp>
        <p:nvSpPr>
          <p:cNvPr id="381" name="Google Shape;381;p62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82" name="Google Shape;382;p6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3" name="Google Shape;383;p62"/>
          <p:cNvSpPr txBox="1">
            <a:spLocks noGrp="1"/>
          </p:cNvSpPr>
          <p:nvPr>
            <p:ph type="body" idx="1"/>
          </p:nvPr>
        </p:nvSpPr>
        <p:spPr>
          <a:xfrm flipH="1">
            <a:off x="1981075" y="4972375"/>
            <a:ext cx="7822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We had calculated a test statistic of </a:t>
            </a:r>
            <a:r>
              <a:rPr lang="en" sz="1900" i="1">
                <a:solidFill>
                  <a:srgbClr val="FF9900"/>
                </a:solidFill>
              </a:rPr>
              <a:t>χ</a:t>
            </a:r>
            <a:r>
              <a:rPr lang="en" sz="1900" i="1" baseline="30000">
                <a:solidFill>
                  <a:srgbClr val="FF9900"/>
                </a:solidFill>
              </a:rPr>
              <a:t>2</a:t>
            </a:r>
            <a:r>
              <a:rPr lang="en" sz="1900">
                <a:solidFill>
                  <a:srgbClr val="FF9900"/>
                </a:solidFill>
              </a:rPr>
              <a:t> = 24.67</a:t>
            </a:r>
            <a:r>
              <a:rPr lang="en" sz="1900"/>
              <a:t>.</a:t>
            </a:r>
            <a:endParaRPr sz="1900"/>
          </a:p>
        </p:txBody>
      </p:sp>
      <p:sp>
        <p:nvSpPr>
          <p:cNvPr id="384" name="Google Shape;384;p62"/>
          <p:cNvSpPr txBox="1">
            <a:spLocks noGrp="1"/>
          </p:cNvSpPr>
          <p:nvPr>
            <p:ph type="body" idx="1"/>
          </p:nvPr>
        </p:nvSpPr>
        <p:spPr>
          <a:xfrm flipH="1">
            <a:off x="1981075" y="5477575"/>
            <a:ext cx="7822200" cy="9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All we need is the df and we can calculate the tail area (the p-value) and make a decision on the hypotheses.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2000"/>
              <a:t>When conducting a goodness of fit test to evaluate how well the observed data follow an expected distribution, the degrees of freedom are calculated as the number of cells (</a:t>
            </a:r>
            <a:r>
              <a:rPr lang="en" sz="2000" i="1"/>
              <a:t>k</a:t>
            </a:r>
            <a:r>
              <a:rPr lang="en" sz="2000"/>
              <a:t>) minus 1.</a:t>
            </a:r>
            <a:br>
              <a:rPr lang="en" sz="2000"/>
            </a:br>
            <a:br>
              <a:rPr lang="en" sz="1200"/>
            </a:br>
            <a:r>
              <a:rPr lang="en" sz="2000"/>
              <a:t>                                         </a:t>
            </a:r>
            <a:r>
              <a:rPr lang="en" sz="2000" i="1">
                <a:solidFill>
                  <a:schemeClr val="accent1"/>
                </a:solidFill>
              </a:rPr>
              <a:t>df = k - 1</a:t>
            </a:r>
            <a:endParaRPr sz="2000" i="1">
              <a:solidFill>
                <a:schemeClr val="accent1"/>
              </a:solidFill>
            </a:endParaRPr>
          </a:p>
        </p:txBody>
      </p:sp>
      <p:sp>
        <p:nvSpPr>
          <p:cNvPr id="390" name="Google Shape;390;p63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Degrees of freedom for a goodness of fit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2000"/>
              <a:t>When conducting a goodness of fit test to evaluate how well the observed data follow an expected distribution, the degrees of freedom are calculated as the number of cells (</a:t>
            </a:r>
            <a:r>
              <a:rPr lang="en" sz="2000" i="1"/>
              <a:t>k</a:t>
            </a:r>
            <a:r>
              <a:rPr lang="en" sz="2000"/>
              <a:t>) minus 1.</a:t>
            </a:r>
            <a:br>
              <a:rPr lang="en" sz="2000"/>
            </a:br>
            <a:br>
              <a:rPr lang="en" sz="1200"/>
            </a:br>
            <a:r>
              <a:rPr lang="en" sz="2000"/>
              <a:t>                                         </a:t>
            </a:r>
            <a:r>
              <a:rPr lang="en" sz="2000" i="1">
                <a:solidFill>
                  <a:schemeClr val="accent1"/>
                </a:solidFill>
              </a:rPr>
              <a:t>df = k - 1</a:t>
            </a:r>
            <a:endParaRPr sz="2000" i="1">
              <a:solidFill>
                <a:schemeClr val="accent1"/>
              </a:solidFill>
            </a:endParaRPr>
          </a:p>
        </p:txBody>
      </p:sp>
      <p:sp>
        <p:nvSpPr>
          <p:cNvPr id="396" name="Google Shape;396;p64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Degrees of freedom for a goodness of fit test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7" name="Google Shape;397;p64"/>
          <p:cNvSpPr txBox="1">
            <a:spLocks noGrp="1"/>
          </p:cNvSpPr>
          <p:nvPr>
            <p:ph type="body" idx="1"/>
          </p:nvPr>
        </p:nvSpPr>
        <p:spPr>
          <a:xfrm flipH="1">
            <a:off x="1981075" y="3299875"/>
            <a:ext cx="7822200" cy="1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2000"/>
              <a:t>For dice outcomes, k = 6, therefore</a:t>
            </a:r>
            <a:br>
              <a:rPr lang="en" sz="2000"/>
            </a:br>
            <a:br>
              <a:rPr lang="en" sz="1200"/>
            </a:br>
            <a:r>
              <a:rPr lang="en" sz="2000"/>
              <a:t>                                      </a:t>
            </a:r>
            <a:r>
              <a:rPr lang="en" sz="2000" i="1">
                <a:solidFill>
                  <a:schemeClr val="accent1"/>
                </a:solidFill>
              </a:rPr>
              <a:t> df = 6 - 1 = 5</a:t>
            </a:r>
            <a:endParaRPr sz="2000" i="1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5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 p-value for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a chi-square test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3" name="Google Shape;403;p6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The </a:t>
            </a:r>
            <a:r>
              <a:rPr lang="en" sz="2000" i="1">
                <a:solidFill>
                  <a:schemeClr val="accent1"/>
                </a:solidFill>
              </a:rPr>
              <a:t>p-value</a:t>
            </a:r>
            <a:r>
              <a:rPr lang="en" sz="2000" i="1"/>
              <a:t> </a:t>
            </a:r>
            <a:r>
              <a:rPr lang="en" sz="2000"/>
              <a:t>for a chi-square test is defined as the </a:t>
            </a:r>
            <a:r>
              <a:rPr lang="en" sz="2000" i="1">
                <a:solidFill>
                  <a:schemeClr val="accent1"/>
                </a:solidFill>
              </a:rPr>
              <a:t>tail area above</a:t>
            </a:r>
            <a:r>
              <a:rPr lang="en" sz="2000">
                <a:solidFill>
                  <a:schemeClr val="accent1"/>
                </a:solidFill>
              </a:rPr>
              <a:t> </a:t>
            </a:r>
            <a:r>
              <a:rPr lang="en" sz="2000" i="1">
                <a:solidFill>
                  <a:schemeClr val="accent1"/>
                </a:solidFill>
              </a:rPr>
              <a:t>the calculated test statistic</a:t>
            </a:r>
            <a:r>
              <a:rPr lang="en" sz="2000"/>
              <a:t>.</a:t>
            </a:r>
            <a:endParaRPr sz="2000"/>
          </a:p>
        </p:txBody>
      </p:sp>
      <p:pic>
        <p:nvPicPr>
          <p:cNvPr id="404" name="Google Shape;404;p65"/>
          <p:cNvPicPr preferRelativeResize="0"/>
          <p:nvPr/>
        </p:nvPicPr>
        <p:blipFill rotWithShape="1">
          <a:blip r:embed="rId3">
            <a:alphaModFix/>
          </a:blip>
          <a:srcRect l="6518" r="51072" b="49553"/>
          <a:stretch/>
        </p:blipFill>
        <p:spPr>
          <a:xfrm>
            <a:off x="2025976" y="2355051"/>
            <a:ext cx="4741375" cy="27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5"/>
          <p:cNvPicPr preferRelativeResize="0"/>
          <p:nvPr/>
        </p:nvPicPr>
        <p:blipFill rotWithShape="1">
          <a:blip r:embed="rId3">
            <a:alphaModFix/>
          </a:blip>
          <a:srcRect l="61042" b="49553"/>
          <a:stretch/>
        </p:blipFill>
        <p:spPr>
          <a:xfrm>
            <a:off x="6987500" y="2355051"/>
            <a:ext cx="3145100" cy="19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We calculated a p-value less than 0.001. At 5% significance level, what is the conclusion of the hypothesis test?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biased.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Fail to reject </a:t>
            </a:r>
            <a:r>
              <a:rPr lang="en" sz="2200" i="1"/>
              <a:t>H</a:t>
            </a:r>
            <a:r>
              <a:rPr lang="en" sz="2200" baseline="-250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Fail to reject </a:t>
            </a:r>
            <a:r>
              <a:rPr lang="en" sz="2200" i="1"/>
              <a:t>H</a:t>
            </a:r>
            <a:r>
              <a:rPr lang="en" sz="2200" baseline="-25000"/>
              <a:t>0</a:t>
            </a:r>
            <a:r>
              <a:rPr lang="en" sz="2200"/>
              <a:t>, the data provide convincing evidence that the dice are biased.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411" name="Google Shape;411;p6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 of the hypothesis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We calculated a p-value less than 0.001. At 5% significance level, what is the conclusion of the hypothesis test?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Reject H</a:t>
            </a:r>
            <a:r>
              <a:rPr lang="en" sz="2200" i="1" baseline="-25000">
                <a:solidFill>
                  <a:srgbClr val="FF9900"/>
                </a:solidFill>
              </a:rPr>
              <a:t>0</a:t>
            </a:r>
            <a:r>
              <a:rPr lang="en" sz="2200" i="1">
                <a:solidFill>
                  <a:srgbClr val="FF9900"/>
                </a:solidFill>
              </a:rPr>
              <a:t>, the data provide convincing evidence that the dice are biased.</a:t>
            </a:r>
            <a:endParaRPr sz="2200" i="1">
              <a:solidFill>
                <a:srgbClr val="FF9900"/>
              </a:solidFill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Fail to 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Fail to 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biased.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417" name="Google Shape;417;p6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 of the hypothesis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The 1-6 axis is consistently shorter than the other two (2-5 and 3-4), thereby supporting the hypothesis that the faces with one and six pips are larger than the other faces.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Pearson's claim that 5s and 6s appear more often due to the carved-out pips is not supported by these data.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Dice used in casinos have flush faces, where the pips are filled in with a plastic of the same density as the surrounding material and are precisely balanced.</a:t>
            </a:r>
            <a:endParaRPr sz="1800"/>
          </a:p>
        </p:txBody>
      </p:sp>
      <p:sp>
        <p:nvSpPr>
          <p:cNvPr id="423" name="Google Shape;423;p6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Turns out...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24" name="Google Shape;42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375" y="4257250"/>
            <a:ext cx="3003400" cy="22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025" y="4817875"/>
            <a:ext cx="23812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9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p-value for a chi-square test is defined as the tail area </a:t>
            </a:r>
            <a:r>
              <a:rPr lang="en" sz="2000" i="1">
                <a:solidFill>
                  <a:schemeClr val="accent1"/>
                </a:solidFill>
              </a:rPr>
              <a:t>above</a:t>
            </a:r>
            <a:r>
              <a:rPr lang="en" sz="2000" i="1"/>
              <a:t> </a:t>
            </a:r>
            <a:r>
              <a:rPr lang="en" sz="2000"/>
              <a:t>the calculated test statistic.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This is because the test statistic is always positive, and a higher test statistic means a stronger deviation from the null hypothesis.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431" name="Google Shape;431;p6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Recap: p-value for a chi-square test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32" name="Google Shape;43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200" y="3533750"/>
            <a:ext cx="5695950" cy="27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0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7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  <p:sp>
        <p:nvSpPr>
          <p:cNvPr id="438" name="Google Shape;438;p7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Conditions for the chi-square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1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7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Sample size</a:t>
            </a:r>
            <a:r>
              <a:rPr lang="en" sz="2200"/>
              <a:t>: Each particular scenario (i.e. cell) must have at least 5 </a:t>
            </a:r>
            <a:r>
              <a:rPr lang="en" sz="2200" i="1">
                <a:solidFill>
                  <a:schemeClr val="accent2"/>
                </a:solidFill>
              </a:rPr>
              <a:t>expected </a:t>
            </a:r>
            <a:r>
              <a:rPr lang="en" sz="2200"/>
              <a:t>cases.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  <p:sp>
        <p:nvSpPr>
          <p:cNvPr id="444" name="Google Shape;444;p7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Conditions for the chi-square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94" name="Google Shape;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625" y="1209901"/>
            <a:ext cx="60960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426" y="2530150"/>
            <a:ext cx="54768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2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7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Sample size</a:t>
            </a:r>
            <a:r>
              <a:rPr lang="en" sz="2200"/>
              <a:t>: Each particular scenario (i.e. cell) must have at least 5 </a:t>
            </a:r>
            <a:r>
              <a:rPr lang="en" sz="2200" i="1">
                <a:solidFill>
                  <a:schemeClr val="accent2"/>
                </a:solidFill>
              </a:rPr>
              <a:t>expected </a:t>
            </a:r>
            <a:r>
              <a:rPr lang="en" sz="2200"/>
              <a:t>cases.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df &gt; 1</a:t>
            </a:r>
            <a:r>
              <a:rPr lang="en" sz="2200"/>
              <a:t>: Degrees of freedom must be greater than 1.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  <p:sp>
        <p:nvSpPr>
          <p:cNvPr id="450" name="Google Shape;450;p7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Conditions for the chi-square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7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Sample size</a:t>
            </a:r>
            <a:r>
              <a:rPr lang="en" sz="2200"/>
              <a:t>: Each particular scenario (i.e. cell) must have at least 5 </a:t>
            </a:r>
            <a:r>
              <a:rPr lang="en" sz="2200" i="1">
                <a:solidFill>
                  <a:schemeClr val="accent2"/>
                </a:solidFill>
              </a:rPr>
              <a:t>expected </a:t>
            </a:r>
            <a:r>
              <a:rPr lang="en" sz="2200"/>
              <a:t>cases.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df &gt; 1</a:t>
            </a:r>
            <a:r>
              <a:rPr lang="en" sz="2200"/>
              <a:t>: Degrees of freedom must be greater than 1.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/>
              <a:t>Failing to check conditions may unintentionally affect the test's error rates.</a:t>
            </a:r>
            <a:endParaRPr sz="2200"/>
          </a:p>
        </p:txBody>
      </p:sp>
      <p:sp>
        <p:nvSpPr>
          <p:cNvPr id="456" name="Google Shape;456;p7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Conditions for the chi-square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There was lots of talk of election fraud in the 2009 Iran election. We'll compare the data from a poll conducted before the election (observed data) to the reported votes in the election to see if the two follow the same distribution.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462" name="Google Shape;462;p7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2009 Iran Election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63" name="Google Shape;46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425" y="2824250"/>
            <a:ext cx="70866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There was lots of talk of election fraud in the 2009 Iran election. We'll compare the data from a poll conducted before the election (observed data) to the reported votes in the election to see if the two follow the same distribution.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469" name="Google Shape;469;p7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2009 Iran Election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70" name="Google Shape;47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425" y="2824250"/>
            <a:ext cx="708660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589" y="5167389"/>
            <a:ext cx="41624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What are the hypotheses for testing if the distributions of reported and polled votes are different?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477" name="Google Shape;477;p7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Hypotheses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What are the hypotheses for testing if the distributions of reported and polled votes are different?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483" name="Google Shape;483;p7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Hypotheses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84" name="Google Shape;484;p77"/>
          <p:cNvSpPr txBox="1">
            <a:spLocks noGrp="1"/>
          </p:cNvSpPr>
          <p:nvPr>
            <p:ph type="body" idx="1"/>
          </p:nvPr>
        </p:nvSpPr>
        <p:spPr>
          <a:xfrm flipH="1">
            <a:off x="1981075" y="2430050"/>
            <a:ext cx="7822200" cy="2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0</a:t>
            </a:r>
            <a:r>
              <a:rPr lang="en" sz="2200"/>
              <a:t>: The observed counts from the poll follow the same distribution as the reported votes.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A</a:t>
            </a:r>
            <a:r>
              <a:rPr lang="en" sz="2200"/>
              <a:t>: The observed counts from the poll do not follow the same distribution as the reported votes.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90" name="Google Shape;49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96" name="Google Shape;49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374" y="3719724"/>
            <a:ext cx="4856906" cy="701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03" name="Google Shape;50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374" y="3719724"/>
            <a:ext cx="4856906" cy="70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526" y="4459564"/>
            <a:ext cx="6201473" cy="770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11" name="Google Shape;51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374" y="3719724"/>
            <a:ext cx="4856906" cy="70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526" y="4459564"/>
            <a:ext cx="6201473" cy="77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5525" y="5268643"/>
            <a:ext cx="7445426" cy="76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01" name="Google Shape;1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625" y="1209901"/>
            <a:ext cx="60960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426" y="2530150"/>
            <a:ext cx="54768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9789" y="4774325"/>
            <a:ext cx="37433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20" name="Google Shape;52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374" y="3719724"/>
            <a:ext cx="4856906" cy="70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526" y="4459564"/>
            <a:ext cx="6201473" cy="77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5525" y="5268643"/>
            <a:ext cx="7445426" cy="76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7250" y="6030419"/>
            <a:ext cx="4033701" cy="50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</a:rPr>
              <a:t>Based on these calculations what is the conclusion of the hypothesis test?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low,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 is rejected. The observed counts from the poll do </a:t>
            </a:r>
            <a:r>
              <a:rPr lang="en" sz="2000" u="sng"/>
              <a:t>not</a:t>
            </a:r>
            <a:r>
              <a:rPr lang="en" sz="2000"/>
              <a:t> follow the same distribution as the reported votes.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high,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 is not rejected. The observed counts from the poll follow the same distribution as the reported votes.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low,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 i="1"/>
              <a:t> </a:t>
            </a:r>
            <a:r>
              <a:rPr lang="en" sz="2000"/>
              <a:t>is rejected. The observed counts from the poll follow the same distribution as the reported votes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low,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 is not rejected. The observed counts from the poll do </a:t>
            </a:r>
            <a:r>
              <a:rPr lang="en" sz="2000" i="1"/>
              <a:t>not </a:t>
            </a:r>
            <a:r>
              <a:rPr lang="en" sz="2000"/>
              <a:t>follow the same distribution as the reported votes.</a:t>
            </a:r>
            <a:endParaRPr sz="2000"/>
          </a:p>
        </p:txBody>
      </p:sp>
      <p:sp>
        <p:nvSpPr>
          <p:cNvPr id="530" name="Google Shape;530;p8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</a:rPr>
              <a:t>Based on these calculations what is the conclusion of the hypothesis test?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ts val="2000"/>
              <a:buAutoNum type="alphaLcParenBoth"/>
            </a:pPr>
            <a:r>
              <a:rPr lang="en" sz="2000" i="1">
                <a:solidFill>
                  <a:srgbClr val="E69138"/>
                </a:solidFill>
              </a:rPr>
              <a:t>p-value is low, H</a:t>
            </a:r>
            <a:r>
              <a:rPr lang="en" sz="2000" i="1" baseline="-25000">
                <a:solidFill>
                  <a:srgbClr val="E69138"/>
                </a:solidFill>
              </a:rPr>
              <a:t>0</a:t>
            </a:r>
            <a:r>
              <a:rPr lang="en" sz="2000" i="1">
                <a:solidFill>
                  <a:srgbClr val="E69138"/>
                </a:solidFill>
              </a:rPr>
              <a:t> is rejected. The observed counts from the poll do </a:t>
            </a:r>
            <a:r>
              <a:rPr lang="en" sz="2000" i="1" u="sng">
                <a:solidFill>
                  <a:srgbClr val="E69138"/>
                </a:solidFill>
              </a:rPr>
              <a:t>not</a:t>
            </a:r>
            <a:r>
              <a:rPr lang="en" sz="2000" i="1">
                <a:solidFill>
                  <a:srgbClr val="E69138"/>
                </a:solidFill>
              </a:rPr>
              <a:t> follow the same distribution as the reported votes.</a:t>
            </a:r>
            <a:endParaRPr sz="2000" i="1">
              <a:solidFill>
                <a:srgbClr val="E69138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high,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 is not rejected. The observed counts from the poll follow the same distribution as the reported votes.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low,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 i="1"/>
              <a:t> </a:t>
            </a:r>
            <a:r>
              <a:rPr lang="en" sz="2000"/>
              <a:t>is rejected. The observed counts from the poll follow the same distribution as the reported votes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low,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 is not rejected. The observed counts from the poll do </a:t>
            </a:r>
            <a:r>
              <a:rPr lang="en" sz="2000" i="1"/>
              <a:t>not </a:t>
            </a:r>
            <a:r>
              <a:rPr lang="en" sz="2000"/>
              <a:t>follow the same distribution as the reported votes.</a:t>
            </a:r>
            <a:endParaRPr sz="2000"/>
          </a:p>
        </p:txBody>
      </p:sp>
      <p:sp>
        <p:nvSpPr>
          <p:cNvPr id="536" name="Google Shape;536;p8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5"/>
          <p:cNvSpPr txBox="1"/>
          <p:nvPr/>
        </p:nvSpPr>
        <p:spPr>
          <a:xfrm>
            <a:off x="2207550" y="0"/>
            <a:ext cx="77769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Find more resources at </a:t>
            </a:r>
            <a:r>
              <a:rPr lang="en" u="sng" kern="0">
                <a:solidFill>
                  <a:srgbClr val="1155CC"/>
                </a:solidFill>
                <a:latin typeface="Arial"/>
                <a:cs typeface="Arial"/>
                <a:sym typeface="Arial"/>
                <a:hlinkClick r:id="rId3"/>
              </a:rPr>
              <a:t>openintro.org/os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including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Slides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Videos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Statistical Software Labs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Discussion Forums (free support for students and teachers)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Learning Objectives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Teachers only content is also available for </a:t>
            </a:r>
            <a:r>
              <a:rPr lang="en" u="sng" kern="0">
                <a:solidFill>
                  <a:srgbClr val="1155CC"/>
                </a:solidFill>
                <a:latin typeface="Arial"/>
                <a:cs typeface="Arial"/>
                <a:sym typeface="Arial"/>
                <a:hlinkClick r:id="rId4"/>
              </a:rPr>
              <a:t>Verified Teachers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including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Exercise solutions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Sample exams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Ability to request a free desk copy for a course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Statistics Teachers email group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Questions? </a:t>
            </a:r>
            <a:r>
              <a:rPr lang="en" u="sng" kern="0">
                <a:solidFill>
                  <a:srgbClr val="1155CC"/>
                </a:solidFill>
                <a:latin typeface="Arial"/>
                <a:cs typeface="Arial"/>
                <a:sym typeface="Arial"/>
                <a:hlinkClick r:id="rId5"/>
              </a:rPr>
              <a:t>Contact us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6"/>
          <p:cNvSpPr txBox="1">
            <a:spLocks noGrp="1"/>
          </p:cNvSpPr>
          <p:nvPr>
            <p:ph type="body" idx="1"/>
          </p:nvPr>
        </p:nvSpPr>
        <p:spPr>
          <a:xfrm>
            <a:off x="1981200" y="2947948"/>
            <a:ext cx="8229600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None/>
            </a:pPr>
            <a:r>
              <a:rPr lang="en" sz="2800" b="1"/>
              <a:t>Extra Slides from the</a:t>
            </a:r>
            <a:br>
              <a:rPr lang="en" sz="2800" b="1"/>
            </a:br>
            <a:r>
              <a:rPr lang="en" sz="2800" b="1"/>
              <a:t>OS3 section on testing for goodness of fit</a:t>
            </a:r>
            <a:endParaRPr sz="2800" b="1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Estimate the shaded area under the chi-square curve with </a:t>
            </a:r>
            <a:r>
              <a:rPr lang="en" sz="1800" i="1">
                <a:solidFill>
                  <a:schemeClr val="accent1"/>
                </a:solidFill>
              </a:rPr>
              <a:t>df = 6</a:t>
            </a:r>
            <a:r>
              <a:rPr lang="en" sz="1800">
                <a:solidFill>
                  <a:schemeClr val="accent1"/>
                </a:solidFill>
              </a:rPr>
              <a:t>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552" name="Google Shape;552;p87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53" name="Google Shape;55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326" y="1762076"/>
            <a:ext cx="7667881" cy="48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Estimate the shaded area under the chi-square curve with </a:t>
            </a:r>
            <a:r>
              <a:rPr lang="en" sz="1800" i="1">
                <a:solidFill>
                  <a:schemeClr val="accent1"/>
                </a:solidFill>
              </a:rPr>
              <a:t>df = 6</a:t>
            </a:r>
            <a:r>
              <a:rPr lang="en" sz="1800">
                <a:solidFill>
                  <a:schemeClr val="accent1"/>
                </a:solidFill>
              </a:rPr>
              <a:t>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559" name="Google Shape;559;p88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60" name="Google Shape;56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976" y="1762075"/>
            <a:ext cx="7687837" cy="488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9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Estimate the shaded area under the chi-square curve with </a:t>
            </a:r>
            <a:r>
              <a:rPr lang="en" sz="1800" i="1">
                <a:solidFill>
                  <a:schemeClr val="accent1"/>
                </a:solidFill>
              </a:rPr>
              <a:t>df = 6</a:t>
            </a:r>
            <a:r>
              <a:rPr lang="en" sz="1800">
                <a:solidFill>
                  <a:schemeClr val="accent1"/>
                </a:solidFill>
              </a:rPr>
              <a:t>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566" name="Google Shape;566;p89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67" name="Google Shape;56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689" y="1762074"/>
            <a:ext cx="7658623" cy="48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0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Estimate the shaded area under the chi-square curve with </a:t>
            </a:r>
            <a:r>
              <a:rPr lang="en" sz="1800" i="1">
                <a:solidFill>
                  <a:schemeClr val="accent1"/>
                </a:solidFill>
              </a:rPr>
              <a:t>df = 6</a:t>
            </a:r>
            <a:r>
              <a:rPr lang="en" sz="1800">
                <a:solidFill>
                  <a:schemeClr val="accent1"/>
                </a:solidFill>
              </a:rPr>
              <a:t>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573" name="Google Shape;573;p90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74" name="Google Shape;574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388" y="1762081"/>
            <a:ext cx="7779226" cy="4922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1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80" name="Google Shape;580;p91"/>
          <p:cNvSpPr txBox="1">
            <a:spLocks noGrp="1"/>
          </p:cNvSpPr>
          <p:nvPr>
            <p:ph type="body" idx="1"/>
          </p:nvPr>
        </p:nvSpPr>
        <p:spPr>
          <a:xfrm flipH="1">
            <a:off x="1980975" y="1305775"/>
            <a:ext cx="80061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Estimate the shaded area (above 17) under the </a:t>
            </a:r>
            <a:r>
              <a:rPr lang="en" sz="2000" i="1"/>
              <a:t>χ</a:t>
            </a:r>
            <a:r>
              <a:rPr lang="en" sz="2000" i="1" baseline="30000"/>
              <a:t>2</a:t>
            </a:r>
            <a:r>
              <a:rPr lang="en" sz="2000"/>
              <a:t> curve with </a:t>
            </a:r>
            <a:r>
              <a:rPr lang="en" sz="2000" i="1"/>
              <a:t>df = 9</a:t>
            </a:r>
            <a:r>
              <a:rPr lang="en" sz="2000"/>
              <a:t>.</a:t>
            </a:r>
            <a:endParaRPr sz="2000"/>
          </a:p>
        </p:txBody>
      </p:sp>
      <p:sp>
        <p:nvSpPr>
          <p:cNvPr id="581" name="Google Shape;581;p91"/>
          <p:cNvSpPr txBox="1">
            <a:spLocks noGrp="1"/>
          </p:cNvSpPr>
          <p:nvPr>
            <p:ph type="body" idx="1"/>
          </p:nvPr>
        </p:nvSpPr>
        <p:spPr>
          <a:xfrm flipH="1">
            <a:off x="6137200" y="1773475"/>
            <a:ext cx="3975600" cy="19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between 0.01 and 0.02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0.02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between 0.02 and 0.05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0.05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between 0.05 and 0.10</a:t>
            </a:r>
            <a:endParaRPr sz="2000"/>
          </a:p>
        </p:txBody>
      </p:sp>
      <p:pic>
        <p:nvPicPr>
          <p:cNvPr id="582" name="Google Shape;582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575" y="1773464"/>
            <a:ext cx="34290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5575" y="4231900"/>
            <a:ext cx="8191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14</TotalTime>
  <Words>4589</Words>
  <Application>Microsoft Macintosh PowerPoint</Application>
  <PresentationFormat>Widescreen</PresentationFormat>
  <Paragraphs>461</Paragraphs>
  <Slides>106</Slides>
  <Notes>105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106</vt:i4>
      </vt:variant>
    </vt:vector>
  </HeadingPairs>
  <TitlesOfParts>
    <vt:vector size="113" baseType="lpstr">
      <vt:lpstr>Arial</vt:lpstr>
      <vt:lpstr>Calibri</vt:lpstr>
      <vt:lpstr>Corbel</vt:lpstr>
      <vt:lpstr>Courier New</vt:lpstr>
      <vt:lpstr>Wingdings 2</vt:lpstr>
      <vt:lpstr>Frame</vt:lpstr>
      <vt:lpstr>Custom</vt:lpstr>
      <vt:lpstr>Inference for Difference Between Many Proportions</vt:lpstr>
      <vt:lpstr>Chi-Square Test of Independence </vt:lpstr>
      <vt:lpstr>Popular kids</vt:lpstr>
      <vt:lpstr>Chi-square test of independence</vt:lpstr>
      <vt:lpstr>Chi-square test of independence</vt:lpstr>
      <vt:lpstr>Chi-square test of independence</vt:lpstr>
      <vt:lpstr>Expected counts in two-way tables</vt:lpstr>
      <vt:lpstr>Expected counts in two-way tables</vt:lpstr>
      <vt:lpstr>Expected counts in two-way tables</vt:lpstr>
      <vt:lpstr>Expected counts in two-way tables</vt:lpstr>
      <vt:lpstr>Expected counts in two-way tables</vt:lpstr>
      <vt:lpstr>Expected counts in two-way tables</vt:lpstr>
      <vt:lpstr>Calculating the test statistic in two-way tables</vt:lpstr>
      <vt:lpstr>Calculating the test statistic in two-way tables</vt:lpstr>
      <vt:lpstr>Calculating the test statistic in two-way tables</vt:lpstr>
      <vt:lpstr>Calculating the p-value</vt:lpstr>
      <vt:lpstr>Calculating the p-value</vt:lpstr>
      <vt:lpstr>Conclusion</vt:lpstr>
      <vt:lpstr>Conclusion</vt:lpstr>
      <vt:lpstr>PowerPoint Presentation</vt:lpstr>
      <vt:lpstr>PowerPoint Presentation</vt:lpstr>
      <vt:lpstr>Calculating the p-value</vt:lpstr>
      <vt:lpstr>Calculating the p-value</vt:lpstr>
      <vt:lpstr>Chi-Square test of GOF </vt:lpstr>
      <vt:lpstr>Weldon's dice</vt:lpstr>
      <vt:lpstr>Labby's dice</vt:lpstr>
      <vt:lpstr>Labby's dice (cont.)</vt:lpstr>
      <vt:lpstr>Expected counts</vt:lpstr>
      <vt:lpstr>Expected counts</vt:lpstr>
      <vt:lpstr>Summarizing Labby's results</vt:lpstr>
      <vt:lpstr>Summarizing Labby's results</vt:lpstr>
      <vt:lpstr>Setting the hypotheses</vt:lpstr>
      <vt:lpstr>Setting the hypotheses</vt:lpstr>
      <vt:lpstr>Setting the hypotheses</vt:lpstr>
      <vt:lpstr>Evaluating the hypotheses</vt:lpstr>
      <vt:lpstr>Evaluating the hypotheses</vt:lpstr>
      <vt:lpstr>Evaluating the hypotheses</vt:lpstr>
      <vt:lpstr>Anatomy of a test statistic</vt:lpstr>
      <vt:lpstr>Anatomy of a test statistic</vt:lpstr>
      <vt:lpstr>Anatomy of a test statistic</vt:lpstr>
      <vt:lpstr>Chi-square statistic</vt:lpstr>
      <vt:lpstr>Chi-square statistic</vt:lpstr>
      <vt:lpstr>Calculating the chi-square statistic</vt:lpstr>
      <vt:lpstr>Calculating the chi-square statistic</vt:lpstr>
      <vt:lpstr>Calculating the chi-square statistic</vt:lpstr>
      <vt:lpstr>Calculating the chi-square statistic</vt:lpstr>
      <vt:lpstr>Calculating the chi-square statistic</vt:lpstr>
      <vt:lpstr>Calculating the chi-square statistic</vt:lpstr>
      <vt:lpstr>Calculating the chi-square statistic</vt:lpstr>
      <vt:lpstr>Why square?</vt:lpstr>
      <vt:lpstr>Why square?</vt:lpstr>
      <vt:lpstr>Why square?</vt:lpstr>
      <vt:lpstr>Why square?</vt:lpstr>
      <vt:lpstr>The chi-square distribution</vt:lpstr>
      <vt:lpstr>The chi-square distribution</vt:lpstr>
      <vt:lpstr>The chi-square distribution</vt:lpstr>
      <vt:lpstr>Practice</vt:lpstr>
      <vt:lpstr>Practice</vt:lpstr>
      <vt:lpstr>Finding areas under the chi-square curve</vt:lpstr>
      <vt:lpstr>Finding areas under the chi-square curve</vt:lpstr>
      <vt:lpstr>Finding areas under the chi-square curve </vt:lpstr>
      <vt:lpstr>Finding areas under the chi-square curve </vt:lpstr>
      <vt:lpstr>Finding areas under the chi-square curve </vt:lpstr>
      <vt:lpstr>Finding areas under the chi-square curve </vt:lpstr>
      <vt:lpstr>Finding areas under the chi-square curve </vt:lpstr>
      <vt:lpstr>Finding areas under the chi-square curve </vt:lpstr>
      <vt:lpstr>Back to Labby's dice</vt:lpstr>
      <vt:lpstr>Back to Labby's dice</vt:lpstr>
      <vt:lpstr>Back to Labby's dice</vt:lpstr>
      <vt:lpstr>Back to Labby's dice</vt:lpstr>
      <vt:lpstr>Degrees of freedom for a goodness of fit test</vt:lpstr>
      <vt:lpstr>Degrees of freedom for a goodness of fit test</vt:lpstr>
      <vt:lpstr>Finding a p-value for a chi-square test</vt:lpstr>
      <vt:lpstr>Conclusion of the hypothesis test</vt:lpstr>
      <vt:lpstr>Conclusion of the hypothesis test</vt:lpstr>
      <vt:lpstr>Turns out...</vt:lpstr>
      <vt:lpstr>Recap: p-value for a chi-square test</vt:lpstr>
      <vt:lpstr>Conditions for the chi-square test</vt:lpstr>
      <vt:lpstr>Conditions for the chi-square test</vt:lpstr>
      <vt:lpstr>Conditions for the chi-square test</vt:lpstr>
      <vt:lpstr>Conditions for the chi-square test</vt:lpstr>
      <vt:lpstr>2009 Iran Election</vt:lpstr>
      <vt:lpstr>2009 Iran Election</vt:lpstr>
      <vt:lpstr>Hypotheses</vt:lpstr>
      <vt:lpstr>Hypotheses</vt:lpstr>
      <vt:lpstr>Calculation of the test statistic</vt:lpstr>
      <vt:lpstr>Calculation of the test statistic</vt:lpstr>
      <vt:lpstr>Calculation of the test statistic</vt:lpstr>
      <vt:lpstr>Calculation of the test statistic</vt:lpstr>
      <vt:lpstr>Calculation of the test statistic</vt:lpstr>
      <vt:lpstr>Conclusion</vt:lpstr>
      <vt:lpstr>Conclusion</vt:lpstr>
      <vt:lpstr>PowerPoint Presentation</vt:lpstr>
      <vt:lpstr>PowerPoint Presentation</vt:lpstr>
      <vt:lpstr>Finding areas under the chi-square curve </vt:lpstr>
      <vt:lpstr>Finding areas under the chi-square curve (cont.)</vt:lpstr>
      <vt:lpstr>Finding areas under the chi-square curve (cont.)</vt:lpstr>
      <vt:lpstr>Finding areas under the chi-square curve (cont.)</vt:lpstr>
      <vt:lpstr>Finding areas under the chi-square curve (cont.)</vt:lpstr>
      <vt:lpstr>Finding areas under the chi-square curve (cont.)</vt:lpstr>
      <vt:lpstr>Finding areas under the chi-square curve (one more)</vt:lpstr>
      <vt:lpstr>Finding areas under the chi-square curve (one more)</vt:lpstr>
      <vt:lpstr>Finding the tail areas using computation</vt:lpstr>
      <vt:lpstr>Finding the tail areas using computation</vt:lpstr>
      <vt:lpstr>Finding the tail areas using computation</vt:lpstr>
      <vt:lpstr>Finding a p-value for a chi-square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Collecting Data</dc:title>
  <dc:creator>Mosca, Ab</dc:creator>
  <cp:lastModifiedBy>Mosca, Ab E.</cp:lastModifiedBy>
  <cp:revision>4</cp:revision>
  <dcterms:created xsi:type="dcterms:W3CDTF">2023-07-27T13:51:22Z</dcterms:created>
  <dcterms:modified xsi:type="dcterms:W3CDTF">2023-11-20T15:54:59Z</dcterms:modified>
</cp:coreProperties>
</file>