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55"/>
  </p:notesMasterIdLst>
  <p:sldIdLst>
    <p:sldId id="256" r:id="rId3"/>
    <p:sldId id="333" r:id="rId4"/>
    <p:sldId id="35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81" r:id="rId14"/>
    <p:sldId id="282" r:id="rId15"/>
    <p:sldId id="283" r:id="rId16"/>
    <p:sldId id="284" r:id="rId17"/>
    <p:sldId id="352" r:id="rId18"/>
    <p:sldId id="264" r:id="rId19"/>
    <p:sldId id="295" r:id="rId20"/>
    <p:sldId id="287" r:id="rId21"/>
    <p:sldId id="289" r:id="rId22"/>
    <p:sldId id="290" r:id="rId23"/>
    <p:sldId id="291" r:id="rId24"/>
    <p:sldId id="292" r:id="rId25"/>
    <p:sldId id="294" r:id="rId26"/>
    <p:sldId id="296" r:id="rId27"/>
    <p:sldId id="297" r:id="rId28"/>
    <p:sldId id="298" r:id="rId29"/>
    <p:sldId id="344" r:id="rId30"/>
    <p:sldId id="301" r:id="rId31"/>
    <p:sldId id="303" r:id="rId32"/>
    <p:sldId id="304" r:id="rId33"/>
    <p:sldId id="305" r:id="rId34"/>
    <p:sldId id="355" r:id="rId35"/>
    <p:sldId id="306" r:id="rId36"/>
    <p:sldId id="307" r:id="rId37"/>
    <p:sldId id="308" r:id="rId38"/>
    <p:sldId id="309" r:id="rId39"/>
    <p:sldId id="310" r:id="rId40"/>
    <p:sldId id="311" r:id="rId41"/>
    <p:sldId id="334" r:id="rId42"/>
    <p:sldId id="353" r:id="rId43"/>
    <p:sldId id="350" r:id="rId44"/>
    <p:sldId id="260" r:id="rId45"/>
    <p:sldId id="261" r:id="rId46"/>
    <p:sldId id="335" r:id="rId47"/>
    <p:sldId id="340" r:id="rId48"/>
    <p:sldId id="341" r:id="rId49"/>
    <p:sldId id="342" r:id="rId50"/>
    <p:sldId id="343" r:id="rId51"/>
    <p:sldId id="354" r:id="rId52"/>
    <p:sldId id="258" r:id="rId53"/>
    <p:sldId id="33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88" d="100"/>
          <a:sy n="88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d86b5a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d86b5a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5810fb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5810fb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5810fb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5810fb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5810fb_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c5810fb_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d86b5a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d86b5a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c5810f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c5810f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26b84cd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26b84cd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5810fb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5810fb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d86b5a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d86b5a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c5810fb_0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c5810fb_0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5810fb_0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c5810fb_0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5810fb_0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c5810fb_0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e5a93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9e5a93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26b84cd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26b84cd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26b84cd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26b84cd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c5810fb_0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c5810fb_0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5810fb_0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c5810fb_0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c5810fb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c5810fb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d86b5a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d86b5a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26b84cd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26b84cd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26b84cd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26b84cd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5810fb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5810fb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5810fb_0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5810fb_0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c5810fb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c5810fb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9e5a93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49e5a93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c7639a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c7639a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39a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39a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3e7552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3e7552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d86b5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d86b5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9e5a93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9e5a93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e755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e755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e5a93_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9e5a93_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9e5a93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9e5a93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7639a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7639a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5810f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5810f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5810fb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5810fb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6b84cd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6b84cd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6b84c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6b84c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6b84cd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6b84cd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99085" y="71967"/>
            <a:ext cx="11810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two columns of content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3" hasCustomPrompt="1"/>
          </p:nvPr>
        </p:nvSpPr>
        <p:spPr>
          <a:xfrm>
            <a:off x="199085" y="1600201"/>
            <a:ext cx="5855352" cy="4525963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53689" y="1601896"/>
            <a:ext cx="5856276" cy="4525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5224" indent="-385224">
              <a:buFont typeface="Arial" panose="020B0604020202020204" pitchFamily="34" charset="0"/>
              <a:buChar char="►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64657" indent="-306910">
              <a:buFont typeface="Arial" panose="020B0604020202020204" pitchFamily="34" charset="0"/>
              <a:buChar char="●"/>
              <a:defRPr/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051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44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28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38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480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0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319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Wide Bullets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3480888" cy="2219959"/>
          </a:xfrm>
        </p:spPr>
        <p:txBody>
          <a:bodyPr/>
          <a:lstStyle>
            <a:lvl1pPr marL="385224" indent="-385224" algn="l">
              <a:buFont typeface="Arial" panose="020B0604020202020204" pitchFamily="34" charset="0"/>
              <a:buChar char="►"/>
              <a:defRPr baseline="0"/>
            </a:lvl1pPr>
            <a:lvl2pPr marL="757748" indent="-378875" algn="l">
              <a:buFont typeface="Arial" panose="020B0604020202020204" pitchFamily="34" charset="0"/>
              <a:buChar char="►"/>
              <a:defRPr/>
            </a:lvl2pPr>
            <a:lvl3pPr marL="1077357" indent="-313259" algn="l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856567" y="3901440"/>
            <a:ext cx="8153399" cy="2219959"/>
          </a:xfrm>
        </p:spPr>
        <p:txBody>
          <a:bodyPr/>
          <a:lstStyle/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22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9996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 for slide with table/content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198967" y="1437641"/>
            <a:ext cx="11811000" cy="512233"/>
          </a:xfrm>
          <a:ln>
            <a:noFill/>
          </a:ln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6" hasCustomPrompt="1"/>
          </p:nvPr>
        </p:nvSpPr>
        <p:spPr>
          <a:xfrm>
            <a:off x="198967" y="2044700"/>
            <a:ext cx="11811000" cy="39708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62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18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124500" y="5656975"/>
            <a:ext cx="7876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i="1" kern="0" dirty="0">
                <a:solidFill>
                  <a:srgbClr val="FFC000"/>
                </a:solidFill>
                <a:latin typeface="Arial"/>
                <a:cs typeface="Arial"/>
                <a:sym typeface="Arial"/>
              </a:rPr>
              <a:t>Unimodal and right skewed, with a potentially unusual observation at 60 hours/week.</a:t>
            </a:r>
            <a:endParaRPr i="1" kern="0" dirty="0">
              <a:solidFill>
                <a:srgbClr val="FFC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48" y="440989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6075" y="4349026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(d) birthdays of classmates (day of the month)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FF9900"/>
                </a:solidFill>
              </a:rPr>
              <a:t>(d) birthdays of classmates (day of the month)</a:t>
            </a:r>
            <a:endParaRPr sz="20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1981200" y="1392375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Sketch the expected distributions of the following variables: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number of piercings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scores on an exam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IQ scores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Come up with a concise way (1-2 sentences) to teach someone how to determine the expected distribution of any variable.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1981200" y="2493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Application Activity: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Shapes of Distributions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61A86-5E4A-4964-5B85-E78C61AD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Summary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B3464E-6C8B-FA00-1FDB-A5027D6C8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sample mean</a:t>
            </a:r>
            <a:r>
              <a:rPr lang="en" sz="2000">
                <a:solidFill>
                  <a:srgbClr val="000000"/>
                </a:solidFill>
              </a:rPr>
              <a:t>, denoted as </a:t>
            </a:r>
            <a:r>
              <a:rPr lang="en" sz="2000" i="1">
                <a:solidFill>
                  <a:schemeClr val="accent1"/>
                </a:solidFill>
              </a:rPr>
              <a:t>x̄</a:t>
            </a:r>
            <a:r>
              <a:rPr lang="en" sz="2000">
                <a:solidFill>
                  <a:srgbClr val="000000"/>
                </a:solidFill>
              </a:rPr>
              <a:t>, can be calculated as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where x</a:t>
            </a:r>
            <a:r>
              <a:rPr lang="en" sz="2000" baseline="-25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 x</a:t>
            </a:r>
            <a:r>
              <a:rPr lang="en" sz="2000" baseline="-25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 ..., x</a:t>
            </a:r>
            <a:r>
              <a:rPr lang="en" sz="2000" baseline="-25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represent the </a:t>
            </a:r>
            <a:r>
              <a:rPr lang="en" sz="2000" i="1">
                <a:solidFill>
                  <a:schemeClr val="accent1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observed values.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population mean</a:t>
            </a:r>
            <a:r>
              <a:rPr lang="en" sz="2000">
                <a:solidFill>
                  <a:srgbClr val="000000"/>
                </a:solidFill>
              </a:rPr>
              <a:t> is also computed the same way but is denoted as </a:t>
            </a:r>
            <a:r>
              <a:rPr lang="en" sz="2000" i="1">
                <a:solidFill>
                  <a:schemeClr val="accent1"/>
                </a:solidFill>
              </a:rPr>
              <a:t>µ</a:t>
            </a:r>
            <a:r>
              <a:rPr lang="en" sz="2000">
                <a:solidFill>
                  <a:srgbClr val="000000"/>
                </a:solidFill>
              </a:rPr>
              <a:t>. It is often not possible to calculate µ since population data are rarely available.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sample mean is a </a:t>
            </a:r>
            <a:r>
              <a:rPr lang="en" sz="2000" i="1">
                <a:solidFill>
                  <a:schemeClr val="accent1"/>
                </a:solidFill>
              </a:rPr>
              <a:t>sample statistic</a:t>
            </a:r>
            <a:r>
              <a:rPr lang="en" sz="2000">
                <a:solidFill>
                  <a:srgbClr val="000000"/>
                </a:solidFill>
              </a:rPr>
              <a:t>, and serves as a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 i="1">
                <a:solidFill>
                  <a:schemeClr val="accent1"/>
                </a:solidFill>
              </a:rPr>
              <a:t>point estimate</a:t>
            </a:r>
            <a:r>
              <a:rPr lang="en" sz="2000">
                <a:solidFill>
                  <a:srgbClr val="000000"/>
                </a:solidFill>
              </a:rPr>
              <a:t> of the population mean. This estimate may not be perfect, but if the sample is good (representative of the population),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it is usually a pretty good estimate. 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625" y="1738251"/>
            <a:ext cx="2708600" cy="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median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the value that splits the data in half when ordered in ascending order.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Median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there are an even number of observations, then the median is the average of the two values in the middle.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229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Since the median is the midpoint of the data, 50% of the values are below it. Hence, it is also the </a:t>
            </a:r>
            <a:r>
              <a:rPr lang="en" sz="1900">
                <a:solidFill>
                  <a:schemeClr val="accent1"/>
                </a:solidFill>
              </a:rPr>
              <a:t>50th percentile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39" y="2167600"/>
            <a:ext cx="1514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389" y="3848789"/>
            <a:ext cx="3914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8EDD-6D81-FB96-984E-23C63C4A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-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8F81-0ECB-82F3-427C-150589A74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6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2019000" y="34212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variance of amount of sleep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students get per night can be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calculated as: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9448" y="4979573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SzPts val="2100"/>
            </a:pPr>
            <a:r>
              <a:rPr lang="en" sz="2100">
                <a:solidFill>
                  <a:srgbClr val="000000"/>
                </a:solidFill>
              </a:rPr>
              <a:t>The 25th percentile is also called the first quartile, </a:t>
            </a:r>
            <a:r>
              <a:rPr lang="en" sz="2100" i="1">
                <a:solidFill>
                  <a:schemeClr val="accent1"/>
                </a:solidFill>
              </a:rPr>
              <a:t>Q1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50th percentile is also called the median.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The 75th percentile is also called the third quartile, </a:t>
            </a:r>
            <a:r>
              <a:rPr lang="en" sz="2100" i="1">
                <a:solidFill>
                  <a:schemeClr val="accent1"/>
                </a:solidFill>
              </a:rPr>
              <a:t>Q3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Between Q1 and Q3 is the middle 50% of the data. The range these data span is called the </a:t>
            </a:r>
            <a:r>
              <a:rPr lang="en" sz="2100" i="1">
                <a:solidFill>
                  <a:schemeClr val="accent1"/>
                </a:solidFill>
              </a:rPr>
              <a:t>interquartile range</a:t>
            </a:r>
            <a:r>
              <a:rPr lang="en" sz="2100">
                <a:solidFill>
                  <a:srgbClr val="000000"/>
                </a:solidFill>
              </a:rPr>
              <a:t>, or the </a:t>
            </a:r>
            <a:r>
              <a:rPr lang="en" sz="2100" i="1">
                <a:solidFill>
                  <a:schemeClr val="accent1"/>
                </a:solidFill>
              </a:rPr>
              <a:t>IQR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2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300" i="1">
                <a:solidFill>
                  <a:srgbClr val="000000"/>
                </a:solidFill>
              </a:rPr>
              <a:t>				       IQR = Q3 - Q1</a:t>
            </a:r>
            <a:endParaRPr sz="2300" i="1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Q1, Q3, and IQR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box in a </a:t>
            </a:r>
            <a:r>
              <a:rPr lang="en" sz="2100" i="1">
                <a:solidFill>
                  <a:schemeClr val="accent1"/>
                </a:solidFill>
              </a:rPr>
              <a:t>box plot</a:t>
            </a:r>
            <a:r>
              <a:rPr lang="en" sz="2100">
                <a:solidFill>
                  <a:srgbClr val="000000"/>
                </a:solidFill>
              </a:rPr>
              <a:t> represents the middle 50% of the data, and the thick line in the box is the median.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2190764"/>
            <a:ext cx="4533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75" y="1328726"/>
            <a:ext cx="6355574" cy="49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Comparing Numerical Data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Across Groups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981200" y="1572925"/>
            <a:ext cx="81540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Does there appear to be a relationship between class year and number of clubs students are in?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8" y="2707475"/>
            <a:ext cx="700532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14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ctr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IQR: 20 - 10 = 10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upper whisker reach = 20 + 1.5 x 10 = 35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lower whisker reach = 10 - 1.5 x 10 = -5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1981200" y="4505350"/>
            <a:ext cx="8229600" cy="13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potential </a:t>
            </a:r>
            <a:r>
              <a:rPr lang="en" sz="1900" i="1">
                <a:solidFill>
                  <a:schemeClr val="accent1"/>
                </a:solidFill>
              </a:rPr>
              <a:t>outlier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defined as an observation beyond the maximum reach of the whiskers. It is an observation that appears extreme relative to the rest of the data.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E7EC-038D-739A-A07D-17DDEC7E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C7DF-2B7C-CF1B-59EE-8EEFA2F5C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1981200" y="1994550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extreme skew in the distribution.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data collection and entry errors.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Provide insight into interesting features of the data.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Extreme Observations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How would sample statistics such as mean, median, SD, and IQR of household income be affected if the largest value was replaced with $10 million? What if the smallest value was replaced with $10 million?</a:t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25" y="2962299"/>
            <a:ext cx="7727150" cy="3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1228724"/>
            <a:ext cx="7736676" cy="5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AA36-5BBC-9F38-ECDC-73F5959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A19E-FD76-EE1B-793E-A4F1776E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Draw a bimodal, left skewed distribution </a:t>
            </a:r>
          </a:p>
          <a:p>
            <a:endParaRPr lang="en-US" sz="2800" dirty="0"/>
          </a:p>
          <a:p>
            <a:r>
              <a:rPr lang="en-US" sz="2800" dirty="0"/>
              <a:t>Come up with an example of data that is uniformly distributed</a:t>
            </a:r>
          </a:p>
          <a:p>
            <a:endParaRPr lang="en-US" sz="2800" dirty="0"/>
          </a:p>
          <a:p>
            <a:r>
              <a:rPr lang="en-US" sz="2800" dirty="0"/>
              <a:t>Calculate mean, medial, variance, and standard deviation for the following dataset:</a:t>
            </a:r>
          </a:p>
          <a:p>
            <a:pPr lvl="1"/>
            <a:r>
              <a:rPr lang="en-US" sz="2600" dirty="0"/>
              <a:t>14, 3, -2, 8, 0 </a:t>
            </a:r>
          </a:p>
        </p:txBody>
      </p:sp>
    </p:spTree>
    <p:extLst>
      <p:ext uri="{BB962C8B-B14F-4D97-AF65-F5344CB8AC3E}">
        <p14:creationId xmlns:p14="http://schemas.microsoft.com/office/powerpoint/2010/main" val="359600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23" name="Google Shape;423;p58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100" i="1">
              <a:solidFill>
                <a:schemeClr val="accent1"/>
              </a:solidFill>
            </a:endParaRPr>
          </a:p>
        </p:txBody>
      </p:sp>
      <p:sp>
        <p:nvSpPr>
          <p:cNvPr id="424" name="Google Shape;424;p5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" sz="2100" i="1">
                <a:solidFill>
                  <a:srgbClr val="FF9900"/>
                </a:solidFill>
              </a:rPr>
              <a:t>Median</a:t>
            </a:r>
            <a:endParaRPr sz="2100" i="1">
              <a:solidFill>
                <a:srgbClr val="FF9900"/>
              </a:solidFill>
            </a:endParaRPr>
          </a:p>
        </p:txBody>
      </p:sp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symmetric, center is often defined as the mean: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skewed or has extreme outliers, center is often defined as the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Right-skewed: mean &gt;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Left-skewed: mean &lt;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 vs. Median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8" name="Google Shape;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26" y="1836648"/>
            <a:ext cx="2302675" cy="1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25" y="4900626"/>
            <a:ext cx="5427075" cy="1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(c) mean &lt; median	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median: 80%</a:t>
            </a:r>
            <a:endParaRPr sz="1900" i="1">
              <a:solidFill>
                <a:srgbClr val="FF99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mean: 76%</a:t>
            </a:r>
            <a:endParaRPr sz="19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(c) mean &lt; median</a:t>
            </a:r>
            <a:r>
              <a:rPr lang="en" sz="1900">
                <a:solidFill>
                  <a:srgbClr val="FF9900"/>
                </a:solidFill>
              </a:rPr>
              <a:t>	</a:t>
            </a:r>
            <a:r>
              <a:rPr lang="en" sz="1900">
                <a:solidFill>
                  <a:srgbClr val="000000"/>
                </a:solidFill>
              </a:rPr>
              <a:t>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Stacked Dot Plot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200">
                <a:solidFill>
                  <a:srgbClr val="000000"/>
                </a:solidFill>
              </a:rPr>
              <a:t>Higher bars represent areas where there are more observations, makes it a little easier to judge the center and the shape of the distribution.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475977"/>
            <a:ext cx="7965050" cy="35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646-D5F8-1B53-4910-95564889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Data and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B0C-0E2E-A3D1-04CA-673B667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2EB4-1DB1-0A40-E66F-E18959A7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1C07-54DE-8648-CB18-9999B79F7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7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" y="1795259"/>
            <a:ext cx="2869164" cy="2788463"/>
          </a:xfrm>
        </p:spPr>
        <p:txBody>
          <a:bodyPr/>
          <a:lstStyle/>
          <a:p>
            <a:r>
              <a:rPr lang="en-US" dirty="0"/>
              <a:t>Visual Displays of Binary Data (Not So Useful)</a:t>
            </a:r>
          </a:p>
        </p:txBody>
      </p:sp>
      <p:pic>
        <p:nvPicPr>
          <p:cNvPr id="8" name="Content Placeholder 7" descr="This bar graph documents the percentage of the sample of 1,000 HIV-positive individuals who did and did not respond to ART.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2" y="1166283"/>
            <a:ext cx="4153733" cy="4525433"/>
          </a:xfrm>
          <a:ln>
            <a:noFill/>
          </a:ln>
        </p:spPr>
      </p:pic>
      <p:pic>
        <p:nvPicPr>
          <p:cNvPr id="9" name="Content Placeholder 8" descr="This image is a visual display of binary data configured by p-hat."/>
          <p:cNvPicPr>
            <a:picLocks noGrp="1" noChangeAspect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53" y="1309241"/>
            <a:ext cx="4153733" cy="4525433"/>
          </a:xfrm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9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800" i="1">
                <a:solidFill>
                  <a:srgbClr val="000000"/>
                </a:solidFill>
              </a:rPr>
              <a:t>Bar plots are used for displaying distributions of categorical variables, while histograms are used for numerical variables. The x-axis in a histogram is a number line,  hence the order of the bars cannot be changed, while in a bar plot the categories can be listed in any order (though some orderings make more sense than others, especially for ordinal variables.)</a:t>
            </a:r>
            <a:endParaRPr sz="1800" i="1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 with two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4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counts.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Side-by-side bar plot:</a:t>
            </a:r>
            <a:r>
              <a:rPr lang="en" sz="1900">
                <a:solidFill>
                  <a:srgbClr val="000000"/>
                </a:solidFill>
              </a:rPr>
              <a:t> Displays the same information by placing bars next to, instead of on top of, each other.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Standardized 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proportions.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Segmented Bar and 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three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690776"/>
            <a:ext cx="7975124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two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1" y="2595430"/>
            <a:ext cx="8153997" cy="245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Can you tell which order encompasses the lowest percentage of mammal species?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000000"/>
                </a:solidFill>
              </a:rPr>
              <a:t>http://www.bucknell.edu/msw3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Pie Charts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00" y="2280546"/>
            <a:ext cx="3880776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Histograms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SzPts val="2000"/>
            </a:pPr>
            <a:r>
              <a:rPr lang="en" sz="2000">
                <a:solidFill>
                  <a:srgbClr val="000000"/>
                </a:solidFill>
              </a:rPr>
              <a:t>Histograms provide a view of the </a:t>
            </a:r>
            <a:r>
              <a:rPr lang="en" sz="2000" i="1">
                <a:solidFill>
                  <a:schemeClr val="accent1"/>
                </a:solidFill>
              </a:rPr>
              <a:t>data density</a:t>
            </a:r>
            <a:r>
              <a:rPr lang="en" sz="2000">
                <a:solidFill>
                  <a:srgbClr val="000000"/>
                </a:solidFill>
              </a:rPr>
              <a:t>. Higher bars represent where the data are relatively more common.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Histograms are especially convenient for describing the </a:t>
            </a:r>
            <a:r>
              <a:rPr lang="en" sz="2000" i="1">
                <a:solidFill>
                  <a:schemeClr val="accent1"/>
                </a:solidFill>
              </a:rPr>
              <a:t>shape</a:t>
            </a:r>
            <a:r>
              <a:rPr lang="en" sz="2000" i="1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of the data distribution.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The chosen </a:t>
            </a:r>
            <a:r>
              <a:rPr lang="en" sz="2000" i="1">
                <a:solidFill>
                  <a:schemeClr val="accent1"/>
                </a:solidFill>
              </a:rPr>
              <a:t>bin width</a:t>
            </a:r>
            <a:r>
              <a:rPr lang="en" sz="2000">
                <a:solidFill>
                  <a:srgbClr val="000000"/>
                </a:solidFill>
              </a:rPr>
              <a:t> can alter the story the histogram is telling.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50" y="3083224"/>
            <a:ext cx="545300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4136-0F7C-D3D3-ED9C-2348193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F26DC-9835-279E-CA40-303E0FBC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3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Males looking for a spouse: 18 / 70 ~ 0.26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Histograms - Bin Width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9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one(s) of these histograms are useful? Which reveal too much about the data? Which hide too much?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75" y="2126400"/>
            <a:ext cx="3390725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276" y="2126400"/>
            <a:ext cx="3463051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676" y="4423975"/>
            <a:ext cx="3647325" cy="2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275" y="4265200"/>
            <a:ext cx="3846999" cy="22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 histogram have a single prominent peak (</a:t>
            </a:r>
            <a:r>
              <a:rPr lang="en" sz="1900" i="1">
                <a:solidFill>
                  <a:schemeClr val="accent1"/>
                </a:solidFill>
              </a:rPr>
              <a:t>unimodal</a:t>
            </a:r>
            <a:r>
              <a:rPr lang="en" sz="1900">
                <a:solidFill>
                  <a:srgbClr val="000000"/>
                </a:solidFill>
              </a:rPr>
              <a:t>), several prominent peaks (</a:t>
            </a:r>
            <a:r>
              <a:rPr lang="en" sz="1900" i="1">
                <a:solidFill>
                  <a:schemeClr val="accent1"/>
                </a:solidFill>
              </a:rPr>
              <a:t>bimodal/multimodal</a:t>
            </a:r>
            <a:r>
              <a:rPr lang="en" sz="1900">
                <a:solidFill>
                  <a:srgbClr val="000000"/>
                </a:solidFill>
              </a:rPr>
              <a:t>), or no apparent peaks (</a:t>
            </a:r>
            <a:r>
              <a:rPr lang="en" sz="1900" i="1">
                <a:solidFill>
                  <a:schemeClr val="accent1"/>
                </a:solidFill>
              </a:rPr>
              <a:t>uniform</a:t>
            </a:r>
            <a:r>
              <a:rPr lang="en" sz="1900">
                <a:solidFill>
                  <a:srgbClr val="000000"/>
                </a:solidFill>
              </a:rPr>
              <a:t>)?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In order to determine modality, step back and imagine a smooth curve over the histogram -- imagine that the bars are wooden blocks and you drop a limp spaghetti over them, the shape the spaghetti would take could be viewed as a smooth curve.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Modality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51" y="2333126"/>
            <a:ext cx="7795501" cy="21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2081000" y="5091275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Is the histogram </a:t>
            </a:r>
            <a:r>
              <a:rPr lang="en" sz="1900">
                <a:solidFill>
                  <a:schemeClr val="accent1"/>
                </a:solidFill>
              </a:rPr>
              <a:t>r</a:t>
            </a:r>
            <a:r>
              <a:rPr lang="en" sz="1900" i="1">
                <a:solidFill>
                  <a:schemeClr val="accent1"/>
                </a:solidFill>
              </a:rPr>
              <a:t>ight skewed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i="1">
                <a:solidFill>
                  <a:schemeClr val="accent1"/>
                </a:solidFill>
              </a:rPr>
              <a:t>left skewed</a:t>
            </a:r>
            <a:r>
              <a:rPr lang="en" sz="1900">
                <a:solidFill>
                  <a:srgbClr val="000000"/>
                </a:solidFill>
              </a:rPr>
              <a:t>, or </a:t>
            </a:r>
            <a:r>
              <a:rPr lang="en" sz="1900" i="1">
                <a:solidFill>
                  <a:schemeClr val="accent1"/>
                </a:solidFill>
              </a:rPr>
              <a:t>symmetric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Histograms are said to be skewed to the side of the long tail.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Skewness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50" y="2039925"/>
            <a:ext cx="7334250" cy="321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2043150" y="6048600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Are there any unusual observations or potential </a:t>
            </a:r>
            <a:r>
              <a:rPr lang="en" sz="1900" i="1">
                <a:solidFill>
                  <a:schemeClr val="accent1"/>
                </a:solidFill>
              </a:rPr>
              <a:t>outliers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Unusual Observations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50" y="2303489"/>
            <a:ext cx="73152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2006</Words>
  <Application>Microsoft Macintosh PowerPoint</Application>
  <PresentationFormat>Widescreen</PresentationFormat>
  <Paragraphs>229</Paragraphs>
  <Slides>52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Corbel</vt:lpstr>
      <vt:lpstr>Georgia</vt:lpstr>
      <vt:lpstr>Lucida Grande</vt:lpstr>
      <vt:lpstr>Wingdings</vt:lpstr>
      <vt:lpstr>Wingdings 2</vt:lpstr>
      <vt:lpstr>Frame</vt:lpstr>
      <vt:lpstr>Simple Light</vt:lpstr>
      <vt:lpstr>Summarizing Data</vt:lpstr>
      <vt:lpstr>Numerical Data - Continuous</vt:lpstr>
      <vt:lpstr>Graphical Summary</vt:lpstr>
      <vt:lpstr>Stacked Dot Plot</vt:lpstr>
      <vt:lpstr>Histograms</vt:lpstr>
      <vt:lpstr>Histograms - Bin Width</vt:lpstr>
      <vt:lpstr>Shape of a Distribution: Modality</vt:lpstr>
      <vt:lpstr>Shape of a Distribution: Skewness</vt:lpstr>
      <vt:lpstr>Shape of a Distribution: Unusual Observations</vt:lpstr>
      <vt:lpstr>Extracurricular activities</vt:lpstr>
      <vt:lpstr>Extracurricular activities</vt:lpstr>
      <vt:lpstr>Commonly observed shapes of distributions</vt:lpstr>
      <vt:lpstr>Practice</vt:lpstr>
      <vt:lpstr>Practice</vt:lpstr>
      <vt:lpstr>Application Activity: Shapes of Distributions</vt:lpstr>
      <vt:lpstr>Numerical Summary </vt:lpstr>
      <vt:lpstr>Mean</vt:lpstr>
      <vt:lpstr>Median</vt:lpstr>
      <vt:lpstr>Variance</vt:lpstr>
      <vt:lpstr>Variance</vt:lpstr>
      <vt:lpstr>Variance (cont.)</vt:lpstr>
      <vt:lpstr>Variance (cont.)</vt:lpstr>
      <vt:lpstr>Standard Deviation</vt:lpstr>
      <vt:lpstr>Standard Deviation</vt:lpstr>
      <vt:lpstr>Q1, Q3, and IQR</vt:lpstr>
      <vt:lpstr>Box Plot</vt:lpstr>
      <vt:lpstr>Anatomy of a Box Plot</vt:lpstr>
      <vt:lpstr>Comparing Numerical Data Across Groups</vt:lpstr>
      <vt:lpstr>Whiskers and Outliers</vt:lpstr>
      <vt:lpstr>Outliers (cont.)</vt:lpstr>
      <vt:lpstr>Extreme Observations</vt:lpstr>
      <vt:lpstr>Robust Statistics</vt:lpstr>
      <vt:lpstr>Warm up</vt:lpstr>
      <vt:lpstr>Robust Statistics</vt:lpstr>
      <vt:lpstr>Robust Statistics</vt:lpstr>
      <vt:lpstr>Robust Statistics</vt:lpstr>
      <vt:lpstr>Mean vs. Median</vt:lpstr>
      <vt:lpstr>Practice</vt:lpstr>
      <vt:lpstr>Practice</vt:lpstr>
      <vt:lpstr>Discrete Data and Categorical Data</vt:lpstr>
      <vt:lpstr>Graphical Summary</vt:lpstr>
      <vt:lpstr>Visual Displays of Binary Data (Not So Useful)</vt:lpstr>
      <vt:lpstr>Bar Plots</vt:lpstr>
      <vt:lpstr>Bar Plots</vt:lpstr>
      <vt:lpstr>Bar Plots</vt:lpstr>
      <vt:lpstr>Bar plots with two variables</vt:lpstr>
      <vt:lpstr>Segmented Bar and Mosaic Plots</vt:lpstr>
      <vt:lpstr>Mosaic plots</vt:lpstr>
      <vt:lpstr>Pie Charts</vt:lpstr>
      <vt:lpstr>Numerical Summary</vt:lpstr>
      <vt:lpstr>Contingency Tables</vt:lpstr>
      <vt:lpstr>Choosing the Appropriate Proportion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7</cp:revision>
  <dcterms:created xsi:type="dcterms:W3CDTF">2023-07-27T13:51:22Z</dcterms:created>
  <dcterms:modified xsi:type="dcterms:W3CDTF">2023-09-19T18:07:52Z</dcterms:modified>
</cp:coreProperties>
</file>