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2"/>
  </p:notesMasterIdLst>
  <p:sldIdLst>
    <p:sldId id="256" r:id="rId3"/>
    <p:sldId id="321" r:id="rId4"/>
    <p:sldId id="258" r:id="rId5"/>
    <p:sldId id="263" r:id="rId6"/>
    <p:sldId id="322" r:id="rId7"/>
    <p:sldId id="264" r:id="rId8"/>
    <p:sldId id="265" r:id="rId9"/>
    <p:sldId id="323" r:id="rId10"/>
    <p:sldId id="325" r:id="rId11"/>
    <p:sldId id="326" r:id="rId12"/>
    <p:sldId id="324" r:id="rId13"/>
    <p:sldId id="327" r:id="rId14"/>
    <p:sldId id="328" r:id="rId15"/>
    <p:sldId id="266" r:id="rId16"/>
    <p:sldId id="267" r:id="rId17"/>
    <p:sldId id="329"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10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b066a1b_0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b066a1b_0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b066a1b_0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e85cae5a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e85cae5a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e85cae5a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e85cae5a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e85cae5a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e85cae5a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e85cae5a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85cae5a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85cae5a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e85cae5a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e85cae5a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e85cae5a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e85cae5a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e85cae5a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e85cae5a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e85cae5a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e85cae5a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e85cae5a4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e85cae5a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85cae5a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85cae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5cae5a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85cae5a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85cae5a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e85cae5a4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e85cae5a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e85cae5a4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e85cae5a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e85cae5a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e85cae5a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e85cae5a4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b135fca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b135fca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b135fca_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9b135fca_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9b135fca_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9b135fca_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b135fca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9b135fca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9b135fca_0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9b135fca_0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9b135fca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9b135fca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543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e85cae5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e85cae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e85cae5a4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e85cae5a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b066a1b_0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b066a1b_0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9b066a1b_0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9b066a1b_0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b135fca_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b135fca_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72e17bb7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72e17bb7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e17bb70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e17bb7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72e17bb7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72e17bb7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e17bb7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e17bb7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72e17bb7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72e17bb7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9880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b135fca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9b135fca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9b135fca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9b135fca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72e17bb7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72e17bb7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72e17bb7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72e17bb7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2e17bb7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2e17bb7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72e17bb70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72e17bb7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61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4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02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11284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907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130165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7000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185096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286128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9/19/23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9/19/23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9/19/23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9/19/23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9/19/23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9/19/23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9175425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50.xml"/><Relationship Id="rId1" Type="http://schemas.openxmlformats.org/officeDocument/2006/relationships/slideLayout" Target="../slideLayouts/slideLayout17.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Assessing Continuous Data: Normal Distribution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
        <p:nvSpPr>
          <p:cNvPr id="5" name="TextBox 4">
            <a:extLst>
              <a:ext uri="{FF2B5EF4-FFF2-40B4-BE49-F238E27FC236}">
                <a16:creationId xmlns:a16="http://schemas.microsoft.com/office/drawing/2014/main" id="{26BB996F-2CA8-3BF0-2F9E-8FD5C6C1C7EC}"/>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p>
          <a:p>
            <a:pPr indent="-349250">
              <a:lnSpc>
                <a:spcPct val="115000"/>
              </a:lnSpc>
              <a:spcBef>
                <a:spcPts val="0"/>
              </a:spcBef>
              <a:buSzPts val="1900"/>
            </a:pPr>
            <a:r>
              <a:rPr lang="en-US" sz="1900" dirty="0"/>
              <a:t>Jim's score is (24 - 21) / 5 = 0.6 standard deviations above the mean.</a:t>
            </a:r>
            <a:endParaRPr lang="en-US" sz="1900" dirty="0">
              <a:solidFill>
                <a:srgbClr val="000000"/>
              </a:solidFill>
            </a:endParaRPr>
          </a:p>
          <a:p>
            <a:pPr indent="-349250">
              <a:lnSpc>
                <a:spcPct val="115000"/>
              </a:lnSpc>
              <a:spcBef>
                <a:spcPts val="0"/>
              </a:spcBef>
              <a:buSzPts val="1900"/>
            </a:pP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l="50495" r="162"/>
          <a:stretch/>
        </p:blipFill>
        <p:spPr>
          <a:xfrm>
            <a:off x="4865076" y="3515762"/>
            <a:ext cx="4009292" cy="3130550"/>
          </a:xfrm>
          <a:prstGeom prst="rect">
            <a:avLst/>
          </a:prstGeom>
          <a:noFill/>
          <a:ln>
            <a:no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E192154-E0C3-549A-A151-564B5F56F2CE}"/>
                  </a:ext>
                </a:extLst>
              </p:cNvPr>
              <p:cNvSpPr txBox="1"/>
              <p:nvPr/>
            </p:nvSpPr>
            <p:spPr>
              <a:xfrm>
                <a:off x="7596554" y="4139758"/>
                <a:ext cx="3751385" cy="830997"/>
              </a:xfrm>
              <a:prstGeom prst="rect">
                <a:avLst/>
              </a:prstGeom>
              <a:noFill/>
            </p:spPr>
            <p:txBody>
              <a:bodyPr wrap="square">
                <a:spAutoFit/>
              </a:bodyPr>
              <a:lstStyle/>
              <a:p>
                <a:pPr algn="ctr"/>
                <a:r>
                  <a:rPr lang="en-US" sz="2400" b="1" dirty="0">
                    <a:cs typeface="Calibri" panose="020F0502020204030204" pitchFamily="34" charset="0"/>
                  </a:rPr>
                  <a:t>ACT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=21,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=5</m:t>
                          </m:r>
                        </m:e>
                      </m:d>
                    </m:oMath>
                  </m:oMathPara>
                </a14:m>
                <a:endParaRPr lang="en-US" sz="2400" b="0" dirty="0">
                  <a:ea typeface="Cambria Math" panose="02040503050406030204" pitchFamily="18" charset="0"/>
                </a:endParaRPr>
              </a:p>
            </p:txBody>
          </p:sp>
        </mc:Choice>
        <mc:Fallback>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96554" y="4139758"/>
                <a:ext cx="3751385" cy="830997"/>
              </a:xfrm>
              <a:prstGeom prst="rect">
                <a:avLst/>
              </a:prstGeom>
              <a:blipFill>
                <a:blip r:embed="rId4"/>
                <a:stretch>
                  <a:fillRect t="-4478" b="-5970"/>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8C2709C4-8195-1E1A-5539-13F7909F1529}"/>
              </a:ext>
            </a:extLst>
          </p:cNvPr>
          <p:cNvSpPr/>
          <p:nvPr/>
        </p:nvSpPr>
        <p:spPr>
          <a:xfrm>
            <a:off x="2655269" y="3429000"/>
            <a:ext cx="1066800" cy="773548"/>
          </a:xfrm>
          <a:prstGeom prst="wedgeRoundRectCallout">
            <a:avLst>
              <a:gd name="adj1" fmla="val 84661"/>
              <a:gd name="adj2" fmla="val -9965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Jim’s score</a:t>
            </a:r>
          </a:p>
        </p:txBody>
      </p:sp>
      <mc:AlternateContent xmlns:mc="http://schemas.openxmlformats.org/markup-compatibility/2006">
        <mc:Choice xmlns:a14="http://schemas.microsoft.com/office/drawing/2010/main" Requires="a14">
          <p:sp>
            <p:nvSpPr>
              <p:cNvPr id="5" name="Rounded Rectangular Callout 4">
                <a:extLst>
                  <a:ext uri="{FF2B5EF4-FFF2-40B4-BE49-F238E27FC236}">
                    <a16:creationId xmlns:a16="http://schemas.microsoft.com/office/drawing/2014/main" id="{99B0309F-84B4-770C-E809-4844FAE09A60}"/>
                  </a:ext>
                </a:extLst>
              </p:cNvPr>
              <p:cNvSpPr/>
              <p:nvPr/>
            </p:nvSpPr>
            <p:spPr>
              <a:xfrm>
                <a:off x="3856886" y="3429000"/>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p:sp>
            <p:nvSpPr>
              <p:cNvPr id="5" name="Rounded Rectangular Callout 4">
                <a:extLst>
                  <a:ext uri="{FF2B5EF4-FFF2-40B4-BE49-F238E27FC236}">
                    <a16:creationId xmlns:a16="http://schemas.microsoft.com/office/drawing/2014/main" id="{99B0309F-84B4-770C-E809-4844FAE09A60}"/>
                  </a:ext>
                </a:extLst>
              </p:cNvPr>
              <p:cNvSpPr>
                <a:spLocks noRot="1" noChangeAspect="1" noMove="1" noResize="1" noEditPoints="1" noAdjustHandles="1" noChangeArrowheads="1" noChangeShapeType="1" noTextEdit="1"/>
              </p:cNvSpPr>
              <p:nvPr/>
            </p:nvSpPr>
            <p:spPr>
              <a:xfrm>
                <a:off x="3856886" y="3429000"/>
                <a:ext cx="1066800" cy="773548"/>
              </a:xfrm>
              <a:prstGeom prst="wedgeRoundRectCallout">
                <a:avLst>
                  <a:gd name="adj1" fmla="val 27518"/>
                  <a:gd name="adj2" fmla="val -99658"/>
                  <a:gd name="adj3" fmla="val 16667"/>
                </a:avLst>
              </a:prstGeom>
              <a:blipFill>
                <a:blip r:embed="rId5"/>
                <a:stretch>
                  <a:fillRect b="-2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ounded Rectangular Callout 5">
                <a:extLst>
                  <a:ext uri="{FF2B5EF4-FFF2-40B4-BE49-F238E27FC236}">
                    <a16:creationId xmlns:a16="http://schemas.microsoft.com/office/drawing/2014/main" id="{F4ABC140-5BB9-698F-F748-57A177965575}"/>
                  </a:ext>
                </a:extLst>
              </p:cNvPr>
              <p:cNvSpPr/>
              <p:nvPr/>
            </p:nvSpPr>
            <p:spPr>
              <a:xfrm>
                <a:off x="5193320" y="3516575"/>
                <a:ext cx="1600200" cy="773548"/>
              </a:xfrm>
              <a:prstGeom prst="wedgeRoundRectCallout">
                <a:avLst>
                  <a:gd name="adj1" fmla="val -45009"/>
                  <a:gd name="adj2" fmla="val -11936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p:sp>
            <p:nvSpPr>
              <p:cNvPr id="6" name="Rounded Rectangular Callout 5">
                <a:extLst>
                  <a:ext uri="{FF2B5EF4-FFF2-40B4-BE49-F238E27FC236}">
                    <a16:creationId xmlns:a16="http://schemas.microsoft.com/office/drawing/2014/main" id="{F4ABC140-5BB9-698F-F748-57A177965575}"/>
                  </a:ext>
                </a:extLst>
              </p:cNvPr>
              <p:cNvSpPr>
                <a:spLocks noRot="1" noChangeAspect="1" noMove="1" noResize="1" noEditPoints="1" noAdjustHandles="1" noChangeArrowheads="1" noChangeShapeType="1" noTextEdit="1"/>
              </p:cNvSpPr>
              <p:nvPr/>
            </p:nvSpPr>
            <p:spPr>
              <a:xfrm>
                <a:off x="5193320" y="3516575"/>
                <a:ext cx="1600200" cy="773548"/>
              </a:xfrm>
              <a:prstGeom prst="wedgeRoundRectCallout">
                <a:avLst>
                  <a:gd name="adj1" fmla="val -45009"/>
                  <a:gd name="adj2" fmla="val -119360"/>
                  <a:gd name="adj3" fmla="val 16667"/>
                </a:avLst>
              </a:prstGeom>
              <a:blipFill>
                <a:blip r:embed="rId6"/>
                <a:stretch>
                  <a:fillRect b="-943"/>
                </a:stretch>
              </a:blipFill>
            </p:spPr>
            <p:txBody>
              <a:bodyPr/>
              <a:lstStyle/>
              <a:p>
                <a:r>
                  <a:rPr lang="en-US">
                    <a:noFill/>
                  </a:rPr>
                  <a:t> </a:t>
                </a:r>
              </a:p>
            </p:txBody>
          </p:sp>
        </mc:Fallback>
      </mc:AlternateContent>
    </p:spTree>
    <p:extLst>
      <p:ext uri="{BB962C8B-B14F-4D97-AF65-F5344CB8AC3E}">
        <p14:creationId xmlns:p14="http://schemas.microsoft.com/office/powerpoint/2010/main" val="124394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Tree>
    <p:extLst>
      <p:ext uri="{BB962C8B-B14F-4D97-AF65-F5344CB8AC3E}">
        <p14:creationId xmlns:p14="http://schemas.microsoft.com/office/powerpoint/2010/main" val="87289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
        <p:nvSpPr>
          <p:cNvPr id="3" name="Rounded Rectangle 2">
            <a:extLst>
              <a:ext uri="{FF2B5EF4-FFF2-40B4-BE49-F238E27FC236}">
                <a16:creationId xmlns:a16="http://schemas.microsoft.com/office/drawing/2014/main" id="{44600032-5FF0-5382-5F3F-3AED4D497227}"/>
              </a:ext>
            </a:extLst>
          </p:cNvPr>
          <p:cNvSpPr/>
          <p:nvPr/>
        </p:nvSpPr>
        <p:spPr>
          <a:xfrm>
            <a:off x="486506" y="3700145"/>
            <a:ext cx="2989385" cy="137178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Who did better?</a:t>
            </a:r>
          </a:p>
        </p:txBody>
      </p:sp>
    </p:spTree>
    <p:extLst>
      <p:ext uri="{BB962C8B-B14F-4D97-AF65-F5344CB8AC3E}">
        <p14:creationId xmlns:p14="http://schemas.microsoft.com/office/powerpoint/2010/main" val="19154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
        <p:nvSpPr>
          <p:cNvPr id="3" name="Rounded Rectangle 2">
            <a:extLst>
              <a:ext uri="{FF2B5EF4-FFF2-40B4-BE49-F238E27FC236}">
                <a16:creationId xmlns:a16="http://schemas.microsoft.com/office/drawing/2014/main" id="{44600032-5FF0-5382-5F3F-3AED4D497227}"/>
              </a:ext>
            </a:extLst>
          </p:cNvPr>
          <p:cNvSpPr/>
          <p:nvPr/>
        </p:nvSpPr>
        <p:spPr>
          <a:xfrm>
            <a:off x="486506" y="3700145"/>
            <a:ext cx="2989385" cy="137178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Who did better?</a:t>
            </a:r>
          </a:p>
        </p:txBody>
      </p:sp>
      <p:sp>
        <p:nvSpPr>
          <p:cNvPr id="4" name="Donut 3">
            <a:extLst>
              <a:ext uri="{FF2B5EF4-FFF2-40B4-BE49-F238E27FC236}">
                <a16:creationId xmlns:a16="http://schemas.microsoft.com/office/drawing/2014/main" id="{306556CF-49BA-A167-4735-03C5AC5A44D3}"/>
              </a:ext>
            </a:extLst>
          </p:cNvPr>
          <p:cNvSpPr/>
          <p:nvPr/>
        </p:nvSpPr>
        <p:spPr>
          <a:xfrm>
            <a:off x="6764216" y="2985041"/>
            <a:ext cx="773723" cy="519985"/>
          </a:xfrm>
          <a:prstGeom prst="donut">
            <a:avLst>
              <a:gd name="adj" fmla="val 8706"/>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292641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300" dirty="0"/>
              <a:t>These are called </a:t>
            </a:r>
            <a:r>
              <a:rPr lang="en" sz="2300" i="1" dirty="0">
                <a:solidFill>
                  <a:schemeClr val="accent1"/>
                </a:solidFill>
              </a:rPr>
              <a:t>standardized</a:t>
            </a:r>
            <a:r>
              <a:rPr lang="en" sz="2300" dirty="0"/>
              <a:t> scores, or </a:t>
            </a:r>
            <a:r>
              <a:rPr lang="en" sz="2300" i="1" dirty="0">
                <a:solidFill>
                  <a:schemeClr val="accent1"/>
                </a:solidFill>
              </a:rPr>
              <a:t>Z scores</a:t>
            </a:r>
            <a:r>
              <a:rPr lang="en" sz="2300" dirty="0"/>
              <a:t>.</a:t>
            </a:r>
            <a:endParaRPr sz="2300" dirty="0"/>
          </a:p>
          <a:p>
            <a:pPr indent="-374650">
              <a:lnSpc>
                <a:spcPct val="115000"/>
              </a:lnSpc>
              <a:spcBef>
                <a:spcPts val="0"/>
              </a:spcBef>
              <a:buSzPts val="2300"/>
            </a:pPr>
            <a:r>
              <a:rPr lang="en" sz="2300" dirty="0"/>
              <a:t>Z score of an observation is the number of standard deviations it falls above or below the mean.</a:t>
            </a:r>
            <a:endParaRPr sz="2300" dirty="0"/>
          </a:p>
          <a:p>
            <a:pPr marL="914400" indent="0">
              <a:lnSpc>
                <a:spcPct val="115000"/>
              </a:lnSpc>
              <a:spcBef>
                <a:spcPts val="1000"/>
              </a:spcBef>
              <a:buNone/>
            </a:pPr>
            <a:endParaRPr sz="2300" dirty="0"/>
          </a:p>
          <a:p>
            <a:pPr indent="-374650">
              <a:lnSpc>
                <a:spcPct val="115000"/>
              </a:lnSpc>
              <a:spcBef>
                <a:spcPts val="1000"/>
              </a:spcBef>
              <a:buSzPts val="2300"/>
            </a:pPr>
            <a:r>
              <a:rPr lang="en" sz="2300" dirty="0"/>
              <a:t>Z scores are defined for distributions of any shape, but only when the distribution is normal can we use Z scores to calculate percentiles (more on this next).</a:t>
            </a:r>
            <a:endParaRPr sz="2300" dirty="0"/>
          </a:p>
          <a:p>
            <a:pPr indent="-374650">
              <a:lnSpc>
                <a:spcPct val="115000"/>
              </a:lnSpc>
              <a:spcBef>
                <a:spcPts val="0"/>
              </a:spcBef>
              <a:buSzPts val="2300"/>
            </a:pPr>
            <a:r>
              <a:rPr lang="en" sz="2300" dirty="0"/>
              <a:t>Observations that are more than 2 SD away from the mean (|Z| &gt; 2) are typically considered unusual.</a:t>
            </a:r>
            <a:endParaRPr sz="2300" dirty="0"/>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Standardizing with Z scores</a:t>
            </a:r>
            <a:endParaRPr dirty="0">
              <a:solidFill>
                <a:schemeClr val="accent1"/>
              </a:solidFill>
            </a:endParaRPr>
          </a:p>
        </p:txBody>
      </p:sp>
      <p:pic>
        <p:nvPicPr>
          <p:cNvPr id="113" name="Google Shape;113;p25"/>
          <p:cNvPicPr preferRelativeResize="0"/>
          <p:nvPr/>
        </p:nvPicPr>
        <p:blipFill>
          <a:blip r:embed="rId3">
            <a:alphaModFix/>
          </a:blip>
          <a:stretch>
            <a:fillRect/>
          </a:stretch>
        </p:blipFill>
        <p:spPr>
          <a:xfrm>
            <a:off x="4839200" y="2534850"/>
            <a:ext cx="2513600" cy="70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Percentiles</a:t>
            </a:r>
            <a:endParaRPr>
              <a:solidFill>
                <a:schemeClr val="accent1"/>
              </a:solidFill>
            </a:endParaRPr>
          </a:p>
        </p:txBody>
      </p:sp>
      <p:sp>
        <p:nvSpPr>
          <p:cNvPr id="119" name="Google Shape;119;p26"/>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Percentile</a:t>
            </a:r>
            <a:r>
              <a:rPr lang="en" sz="2200" i="1"/>
              <a:t> </a:t>
            </a:r>
            <a:r>
              <a:rPr lang="en" sz="2200"/>
              <a:t>is the percentage of observations that fall below a given data point. </a:t>
            </a:r>
            <a:endParaRPr sz="2200"/>
          </a:p>
          <a:p>
            <a:pPr indent="-368300">
              <a:lnSpc>
                <a:spcPct val="115000"/>
              </a:lnSpc>
              <a:spcBef>
                <a:spcPts val="0"/>
              </a:spcBef>
              <a:buSzPts val="2200"/>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2438400" y="3054739"/>
            <a:ext cx="6934200" cy="319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1CC2-ADFE-68DA-E5E5-7B0BDA9B9AB5}"/>
              </a:ext>
            </a:extLst>
          </p:cNvPr>
          <p:cNvSpPr>
            <a:spLocks noGrp="1"/>
          </p:cNvSpPr>
          <p:nvPr>
            <p:ph type="title"/>
          </p:nvPr>
        </p:nvSpPr>
        <p:spPr/>
        <p:txBody>
          <a:bodyPr/>
          <a:lstStyle/>
          <a:p>
            <a:r>
              <a:rPr lang="en-US" dirty="0"/>
              <a:t>STOPPED HERE</a:t>
            </a:r>
          </a:p>
        </p:txBody>
      </p:sp>
      <p:sp>
        <p:nvSpPr>
          <p:cNvPr id="3" name="Text Placeholder 2">
            <a:extLst>
              <a:ext uri="{FF2B5EF4-FFF2-40B4-BE49-F238E27FC236}">
                <a16:creationId xmlns:a16="http://schemas.microsoft.com/office/drawing/2014/main" id="{6D2C9E5D-5D06-5F80-8949-A345AEC5F0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844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1981200" y="1498950"/>
            <a:ext cx="8229600" cy="2585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There are many ways to compute percentiles/areas under the curve. R:</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1200"/>
          </a:p>
          <a:p>
            <a:pPr marL="0" indent="0">
              <a:lnSpc>
                <a:spcPct val="115000"/>
              </a:lnSpc>
              <a:spcBef>
                <a:spcPts val="0"/>
              </a:spcBef>
              <a:buNone/>
            </a:pPr>
            <a:r>
              <a:rPr lang="en" sz="2200"/>
              <a:t>Applet: www.socr.ucla.edu/htmls/SOCR_Distributions.html</a:t>
            </a:r>
            <a:endParaRPr sz="2200"/>
          </a:p>
        </p:txBody>
      </p:sp>
      <p:sp>
        <p:nvSpPr>
          <p:cNvPr id="126" name="Google Shape;126;p27"/>
          <p:cNvSpPr txBox="1">
            <a:spLocks noGrp="1"/>
          </p:cNvSpPr>
          <p:nvPr>
            <p:ph type="title"/>
          </p:nvPr>
        </p:nvSpPr>
        <p:spPr>
          <a:xfrm>
            <a:off x="1981200" y="1931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2091576" y="2448775"/>
            <a:ext cx="7615101" cy="685750"/>
          </a:xfrm>
          <a:prstGeom prst="rect">
            <a:avLst/>
          </a:prstGeom>
          <a:noFill/>
          <a:ln>
            <a:noFill/>
          </a:ln>
        </p:spPr>
      </p:pic>
      <p:pic>
        <p:nvPicPr>
          <p:cNvPr id="128" name="Google Shape;128;p27"/>
          <p:cNvPicPr preferRelativeResize="0"/>
          <p:nvPr/>
        </p:nvPicPr>
        <p:blipFill>
          <a:blip r:embed="rId4">
            <a:alphaModFix/>
          </a:blip>
          <a:stretch>
            <a:fillRect/>
          </a:stretch>
        </p:blipFill>
        <p:spPr>
          <a:xfrm>
            <a:off x="2777375" y="3840950"/>
            <a:ext cx="6155724" cy="258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1981200" y="1515575"/>
            <a:ext cx="8157900" cy="441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Six sigma</a:t>
            </a:r>
            <a:endParaRPr>
              <a:solidFill>
                <a:schemeClr val="accent1"/>
              </a:solidFill>
            </a:endParaRPr>
          </a:p>
        </p:txBody>
      </p:sp>
      <p:sp>
        <p:nvSpPr>
          <p:cNvPr id="140" name="Google Shape;140;p29"/>
          <p:cNvSpPr txBox="1">
            <a:spLocks noGrp="1"/>
          </p:cNvSpPr>
          <p:nvPr>
            <p:ph type="body" idx="1"/>
          </p:nvPr>
        </p:nvSpPr>
        <p:spPr>
          <a:xfrm flipH="1">
            <a:off x="1981200" y="1305775"/>
            <a:ext cx="8229600" cy="520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 term </a:t>
            </a:r>
            <a:r>
              <a:rPr lang="en" sz="2200" i="1">
                <a:solidFill>
                  <a:schemeClr val="accent1"/>
                </a:solidFill>
              </a:rPr>
              <a:t>six sigma process</a:t>
            </a:r>
            <a:r>
              <a:rPr lang="en" sz="2200"/>
              <a:t> comes from the notion that if one has six standard deviations between the process mean and the nearest specification limit, as shown in the graph, practically no items will fail to meet specifications.</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r>
              <a:rPr lang="en" sz="1600"/>
              <a:t>http://en.wikipedia.org/wiki/Six_Sigma</a:t>
            </a:r>
            <a:endParaRPr sz="1600"/>
          </a:p>
        </p:txBody>
      </p:sp>
      <p:pic>
        <p:nvPicPr>
          <p:cNvPr id="141" name="Google Shape;141;p29"/>
          <p:cNvPicPr preferRelativeResize="0"/>
          <p:nvPr/>
        </p:nvPicPr>
        <p:blipFill>
          <a:blip r:embed="rId3">
            <a:alphaModFix/>
          </a:blip>
          <a:stretch>
            <a:fillRect/>
          </a:stretch>
        </p:blipFill>
        <p:spPr>
          <a:xfrm>
            <a:off x="4164700" y="3134464"/>
            <a:ext cx="3905250" cy="256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28B1-74A0-EAFA-FC0B-35222711AC28}"/>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CFB68623-146C-AAA0-6975-B73ECED0A26C}"/>
              </a:ext>
            </a:extLst>
          </p:cNvPr>
          <p:cNvSpPr>
            <a:spLocks noGrp="1"/>
          </p:cNvSpPr>
          <p:nvPr>
            <p:ph idx="1"/>
          </p:nvPr>
        </p:nvSpPr>
        <p:spPr/>
        <p:txBody>
          <a:bodyPr>
            <a:normAutofit/>
          </a:bodyPr>
          <a:lstStyle/>
          <a:p>
            <a:r>
              <a:rPr lang="en-US" sz="2400" dirty="0"/>
              <a:t>Shape of normal distributions</a:t>
            </a:r>
          </a:p>
          <a:p>
            <a:r>
              <a:rPr lang="en-US" sz="2400" dirty="0"/>
              <a:t>Z Scores </a:t>
            </a:r>
          </a:p>
          <a:p>
            <a:r>
              <a:rPr lang="en-US" sz="2400" dirty="0"/>
              <a:t>Percentiles</a:t>
            </a:r>
          </a:p>
          <a:p>
            <a:r>
              <a:rPr lang="en-US" sz="2400" dirty="0"/>
              <a:t>Cutoff points </a:t>
            </a:r>
          </a:p>
        </p:txBody>
      </p:sp>
    </p:spTree>
    <p:extLst>
      <p:ext uri="{BB962C8B-B14F-4D97-AF65-F5344CB8AC3E}">
        <p14:creationId xmlns:p14="http://schemas.microsoft.com/office/powerpoint/2010/main" val="62937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indent="0">
              <a:lnSpc>
                <a:spcPct val="115000"/>
              </a:lnSpc>
              <a:spcBef>
                <a:spcPts val="0"/>
              </a:spcBef>
              <a:buNone/>
            </a:pPr>
            <a:endParaRPr sz="1800"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1981199" y="3612101"/>
            <a:ext cx="4027141" cy="2528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pic>
        <p:nvPicPr>
          <p:cNvPr id="167" name="Google Shape;167;p33"/>
          <p:cNvPicPr preferRelativeResize="0"/>
          <p:nvPr/>
        </p:nvPicPr>
        <p:blipFill>
          <a:blip r:embed="rId3">
            <a:alphaModFix/>
          </a:blip>
          <a:stretch>
            <a:fillRect/>
          </a:stretch>
        </p:blipFill>
        <p:spPr>
          <a:xfrm>
            <a:off x="1981199" y="3612101"/>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6294824" y="4271426"/>
            <a:ext cx="3218675" cy="827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400">
                <a:solidFill>
                  <a:schemeClr val="accent1"/>
                </a:solidFill>
              </a:rPr>
              <a:t>Finding the exact probability - using R</a:t>
            </a:r>
            <a:endParaRPr sz="3400">
              <a:solidFill>
                <a:schemeClr val="accent1"/>
              </a:solidFill>
            </a:endParaRPr>
          </a:p>
        </p:txBody>
      </p:sp>
      <p:sp>
        <p:nvSpPr>
          <p:cNvPr id="174" name="Google Shape;174;p34"/>
          <p:cNvSpPr txBox="1">
            <a:spLocks noGrp="1"/>
          </p:cNvSpPr>
          <p:nvPr>
            <p:ph type="body" idx="1"/>
          </p:nvPr>
        </p:nvSpPr>
        <p:spPr>
          <a:xfrm flipH="1">
            <a:off x="1981200" y="13057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SzPts val="1100"/>
              <a:buNone/>
            </a:pPr>
            <a:r>
              <a:rPr lang="en" sz="1800" b="1">
                <a:latin typeface="Courier New"/>
                <a:ea typeface="Courier New"/>
                <a:cs typeface="Courier New"/>
                <a:sym typeface="Courier New"/>
              </a:rPr>
              <a:t>&gt; pnorm(-1.82, mean = 0, sd = 1)</a:t>
            </a:r>
            <a:endParaRPr sz="1800" b="1">
              <a:latin typeface="Courier New"/>
              <a:ea typeface="Courier New"/>
              <a:cs typeface="Courier New"/>
              <a:sym typeface="Courier New"/>
            </a:endParaRPr>
          </a:p>
          <a:p>
            <a:pPr marL="0" indent="0">
              <a:lnSpc>
                <a:spcPct val="115000"/>
              </a:lnSpc>
              <a:spcBef>
                <a:spcPts val="0"/>
              </a:spcBef>
              <a:buSzPts val="1100"/>
              <a:buNone/>
            </a:pPr>
            <a:r>
              <a:rPr lang="en" sz="1800" b="1">
                <a:latin typeface="Courier New"/>
                <a:ea typeface="Courier New"/>
                <a:cs typeface="Courier New"/>
                <a:sym typeface="Courier New"/>
              </a:rPr>
              <a:t>[1] 0.0344</a:t>
            </a:r>
            <a:endParaRPr sz="1800" b="1">
              <a:latin typeface="Courier New"/>
              <a:ea typeface="Courier New"/>
              <a:cs typeface="Courier New"/>
              <a:sym typeface="Courier New"/>
            </a:endParaRPr>
          </a:p>
          <a:p>
            <a:pPr marL="0" indent="0">
              <a:lnSpc>
                <a:spcPct val="115000"/>
              </a:lnSpc>
              <a:spcBef>
                <a:spcPts val="0"/>
              </a:spcBef>
              <a:buNone/>
            </a:pPr>
            <a:endParaRPr sz="1800" b="1">
              <a:latin typeface="Courier New"/>
              <a:ea typeface="Courier New"/>
              <a:cs typeface="Courier New"/>
              <a:sym typeface="Courier New"/>
            </a:endParaRPr>
          </a:p>
        </p:txBody>
      </p:sp>
      <p:sp>
        <p:nvSpPr>
          <p:cNvPr id="175" name="Google Shape;175;p34"/>
          <p:cNvSpPr txBox="1">
            <a:spLocks noGrp="1"/>
          </p:cNvSpPr>
          <p:nvPr>
            <p:ph type="body" idx="1"/>
          </p:nvPr>
        </p:nvSpPr>
        <p:spPr>
          <a:xfrm flipH="1">
            <a:off x="1981200" y="2672575"/>
            <a:ext cx="8229600" cy="604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800"/>
              <a:t>OR</a:t>
            </a:r>
            <a:endParaRPr sz="1800"/>
          </a:p>
        </p:txBody>
      </p:sp>
      <p:sp>
        <p:nvSpPr>
          <p:cNvPr id="176" name="Google Shape;176;p34"/>
          <p:cNvSpPr txBox="1">
            <a:spLocks noGrp="1"/>
          </p:cNvSpPr>
          <p:nvPr>
            <p:ph type="body" idx="1"/>
          </p:nvPr>
        </p:nvSpPr>
        <p:spPr>
          <a:xfrm flipH="1">
            <a:off x="1981200" y="36580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SzPts val="1100"/>
              <a:buNone/>
            </a:pPr>
            <a:r>
              <a:rPr lang="en" sz="1800" b="1">
                <a:latin typeface="Courier New"/>
                <a:ea typeface="Courier New"/>
                <a:cs typeface="Courier New"/>
                <a:sym typeface="Courier New"/>
              </a:rPr>
              <a:t>&gt; pnorm(35.8, mean = 36, sd = 0.11)</a:t>
            </a:r>
            <a:endParaRPr sz="1800" b="1">
              <a:latin typeface="Courier New"/>
              <a:ea typeface="Courier New"/>
              <a:cs typeface="Courier New"/>
              <a:sym typeface="Courier New"/>
            </a:endParaRPr>
          </a:p>
          <a:p>
            <a:pPr marL="0" indent="0">
              <a:lnSpc>
                <a:spcPct val="115000"/>
              </a:lnSpc>
              <a:spcBef>
                <a:spcPts val="0"/>
              </a:spcBef>
              <a:buNone/>
            </a:pPr>
            <a:r>
              <a:rPr lang="en" sz="1800" b="1">
                <a:latin typeface="Courier New"/>
                <a:ea typeface="Courier New"/>
                <a:cs typeface="Courier New"/>
                <a:sym typeface="Courier New"/>
              </a:rPr>
              <a:t>[1] 0.0345</a:t>
            </a:r>
            <a:endParaRPr sz="1800" b="1">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82" name="Google Shape;182;p35"/>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chemeClr val="dk2"/>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chemeClr val="dk2"/>
                </a:solidFill>
              </a:rPr>
              <a:t>(d) 93.12%</a:t>
            </a:r>
            <a:endParaRPr sz="2400">
              <a:solidFill>
                <a:schemeClr val="dk2"/>
              </a:solidFill>
            </a:endParaRPr>
          </a:p>
          <a:p>
            <a:pPr marL="0" indent="0">
              <a:lnSpc>
                <a:spcPct val="115000"/>
              </a:lnSpc>
              <a:spcBef>
                <a:spcPts val="0"/>
              </a:spcBef>
              <a:buNone/>
            </a:pPr>
            <a:endParaRPr sz="24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88" name="Google Shape;188;p36"/>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1981200" y="3195075"/>
            <a:ext cx="2602750" cy="1484590"/>
          </a:xfrm>
          <a:prstGeom prst="rect">
            <a:avLst/>
          </a:prstGeom>
          <a:noFill/>
          <a:ln>
            <a:noFill/>
          </a:ln>
        </p:spPr>
      </p:pic>
      <p:sp>
        <p:nvSpPr>
          <p:cNvPr id="194" name="Google Shape;194;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95" name="Google Shape;195;p37"/>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8"/>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01" name="Google Shape;201;p38"/>
          <p:cNvPicPr preferRelativeResize="0"/>
          <p:nvPr/>
        </p:nvPicPr>
        <p:blipFill>
          <a:blip r:embed="rId4">
            <a:alphaModFix/>
          </a:blip>
          <a:stretch>
            <a:fillRect/>
          </a:stretch>
        </p:blipFill>
        <p:spPr>
          <a:xfrm>
            <a:off x="4583951" y="3195075"/>
            <a:ext cx="2602751" cy="1548782"/>
          </a:xfrm>
          <a:prstGeom prst="rect">
            <a:avLst/>
          </a:prstGeom>
          <a:noFill/>
          <a:ln>
            <a:noFill/>
          </a:ln>
        </p:spPr>
      </p:pic>
      <p:sp>
        <p:nvSpPr>
          <p:cNvPr id="202" name="Google Shape;202;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03" name="Google Shape;203;p38"/>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pic>
        <p:nvPicPr>
          <p:cNvPr id="209" name="Google Shape;209;p39"/>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4583951" y="3195075"/>
            <a:ext cx="2602751" cy="1548782"/>
          </a:xfrm>
          <a:prstGeom prst="rect">
            <a:avLst/>
          </a:prstGeom>
          <a:noFill/>
          <a:ln>
            <a:noFill/>
          </a:ln>
        </p:spPr>
      </p:pic>
      <p:sp>
        <p:nvSpPr>
          <p:cNvPr id="211" name="Google Shape;211;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12" name="Google Shape;212;p39"/>
          <p:cNvPicPr preferRelativeResize="0"/>
          <p:nvPr/>
        </p:nvPicPr>
        <p:blipFill>
          <a:blip r:embed="rId5">
            <a:alphaModFix/>
          </a:blip>
          <a:stretch>
            <a:fillRect/>
          </a:stretch>
        </p:blipFill>
        <p:spPr>
          <a:xfrm>
            <a:off x="7299276" y="3175265"/>
            <a:ext cx="2911525" cy="15487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indent="-374650">
              <a:buSzPts val="2300"/>
            </a:pPr>
            <a:r>
              <a:rPr lang="en" sz="2300">
                <a:solidFill>
                  <a:srgbClr val="000000"/>
                </a:solidFill>
              </a:rPr>
              <a:t>Unimodal and symmetric, bell shaped curve</a:t>
            </a:r>
            <a:endParaRPr sz="2300">
              <a:solidFill>
                <a:srgbClr val="000000"/>
              </a:solidFill>
            </a:endParaRPr>
          </a:p>
          <a:p>
            <a:pPr indent="-374650">
              <a:spcBef>
                <a:spcPts val="0"/>
              </a:spcBef>
              <a:buSzPts val="2300"/>
            </a:pPr>
            <a:r>
              <a:rPr lang="en" sz="2300">
                <a:solidFill>
                  <a:srgbClr val="000000"/>
                </a:solidFill>
              </a:rPr>
              <a:t>Many variables are nearly normal, but none are exactly normal</a:t>
            </a:r>
            <a:endParaRPr sz="2300">
              <a:solidFill>
                <a:srgbClr val="000000"/>
              </a:solidFill>
            </a:endParaRPr>
          </a:p>
          <a:p>
            <a:pPr indent="-374650">
              <a:spcBef>
                <a:spcPts val="0"/>
              </a:spcBef>
              <a:buSzPts val="2300"/>
            </a:pPr>
            <a:r>
              <a:rPr lang="en" sz="2300">
                <a:solidFill>
                  <a:srgbClr val="000000"/>
                </a:solidFill>
              </a:rPr>
              <a:t>Denoted as </a:t>
            </a:r>
            <a:r>
              <a:rPr lang="en" sz="2300" i="1">
                <a:solidFill>
                  <a:schemeClr val="accent1"/>
                </a:solidFill>
              </a:rPr>
              <a:t>N(µ, σ)</a:t>
            </a:r>
            <a:r>
              <a:rPr lang="en" sz="2300">
                <a:solidFill>
                  <a:srgbClr val="000000"/>
                </a:solidFill>
              </a:rPr>
              <a:t> </a:t>
            </a:r>
            <a:r>
              <a:rPr lang="en" sz="2300"/>
              <a:t>→ </a:t>
            </a:r>
            <a:r>
              <a:rPr lang="en" sz="2300">
                <a:solidFill>
                  <a:srgbClr val="000000"/>
                </a:solidFill>
              </a:rPr>
              <a:t>Normal with mean </a:t>
            </a:r>
            <a:r>
              <a:rPr lang="en" sz="2300" i="1">
                <a:solidFill>
                  <a:srgbClr val="000000"/>
                </a:solidFill>
              </a:rPr>
              <a:t>µ</a:t>
            </a:r>
            <a:r>
              <a:rPr lang="en" sz="2300">
                <a:solidFill>
                  <a:srgbClr val="000000"/>
                </a:solidFill>
              </a:rPr>
              <a:t> and standard deviation </a:t>
            </a:r>
            <a:r>
              <a:rPr lang="en" sz="2300" i="1"/>
              <a:t>σ</a:t>
            </a:r>
            <a:endParaRPr sz="2300" i="1">
              <a:solidFill>
                <a:srgbClr val="000000"/>
              </a:solidFill>
            </a:endParaRPr>
          </a:p>
        </p:txBody>
      </p:sp>
      <p:pic>
        <p:nvPicPr>
          <p:cNvPr id="59" name="Google Shape;59;p17"/>
          <p:cNvPicPr preferRelativeResize="0"/>
          <p:nvPr/>
        </p:nvPicPr>
        <p:blipFill>
          <a:blip r:embed="rId3">
            <a:alphaModFix/>
          </a:blip>
          <a:stretch>
            <a:fillRect/>
          </a:stretch>
        </p:blipFill>
        <p:spPr>
          <a:xfrm>
            <a:off x="2456976" y="3432925"/>
            <a:ext cx="5842225" cy="2516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0"/>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18" name="Google Shape;218;p40"/>
          <p:cNvPicPr preferRelativeResize="0"/>
          <p:nvPr/>
        </p:nvPicPr>
        <p:blipFill>
          <a:blip r:embed="rId4">
            <a:alphaModFix/>
          </a:blip>
          <a:stretch>
            <a:fillRect/>
          </a:stretch>
        </p:blipFill>
        <p:spPr>
          <a:xfrm>
            <a:off x="4519708" y="4894274"/>
            <a:ext cx="2842119" cy="590850"/>
          </a:xfrm>
          <a:prstGeom prst="rect">
            <a:avLst/>
          </a:prstGeom>
          <a:noFill/>
          <a:ln>
            <a:noFill/>
          </a:ln>
        </p:spPr>
      </p:pic>
      <p:pic>
        <p:nvPicPr>
          <p:cNvPr id="219" name="Google Shape;219;p40"/>
          <p:cNvPicPr preferRelativeResize="0"/>
          <p:nvPr/>
        </p:nvPicPr>
        <p:blipFill>
          <a:blip r:embed="rId5">
            <a:alphaModFix/>
          </a:blip>
          <a:stretch>
            <a:fillRect/>
          </a:stretch>
        </p:blipFill>
        <p:spPr>
          <a:xfrm>
            <a:off x="4583951" y="3195075"/>
            <a:ext cx="2602751" cy="1548782"/>
          </a:xfrm>
          <a:prstGeom prst="rect">
            <a:avLst/>
          </a:prstGeom>
          <a:noFill/>
          <a:ln>
            <a:noFill/>
          </a:ln>
        </p:spPr>
      </p:pic>
      <p:sp>
        <p:nvSpPr>
          <p:cNvPr id="220" name="Google Shape;220;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21" name="Google Shape;221;p40"/>
          <p:cNvPicPr preferRelativeResize="0"/>
          <p:nvPr/>
        </p:nvPicPr>
        <p:blipFill>
          <a:blip r:embed="rId6">
            <a:alphaModFix/>
          </a:blip>
          <a:stretch>
            <a:fillRect/>
          </a:stretch>
        </p:blipFill>
        <p:spPr>
          <a:xfrm>
            <a:off x="7299276" y="3175265"/>
            <a:ext cx="2911525" cy="1548786"/>
          </a:xfrm>
          <a:prstGeom prst="rect">
            <a:avLst/>
          </a:prstGeom>
          <a:noFill/>
          <a:ln>
            <a:noFill/>
          </a:ln>
        </p:spPr>
      </p:pic>
      <p:sp>
        <p:nvSpPr>
          <p:cNvPr id="222" name="Google Shape;222;p40"/>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3155225" y="5485126"/>
            <a:ext cx="4263277" cy="548529"/>
          </a:xfrm>
          <a:prstGeom prst="rect">
            <a:avLst/>
          </a:prstGeom>
          <a:noFill/>
          <a:ln>
            <a:noFill/>
          </a:ln>
        </p:spPr>
      </p:pic>
      <p:pic>
        <p:nvPicPr>
          <p:cNvPr id="228" name="Google Shape;228;p41"/>
          <p:cNvPicPr preferRelativeResize="0"/>
          <p:nvPr/>
        </p:nvPicPr>
        <p:blipFill>
          <a:blip r:embed="rId4">
            <a:alphaModFix/>
          </a:blip>
          <a:stretch>
            <a:fillRect/>
          </a:stretch>
        </p:blipFill>
        <p:spPr>
          <a:xfrm>
            <a:off x="1981200" y="3195075"/>
            <a:ext cx="2602750" cy="1484590"/>
          </a:xfrm>
          <a:prstGeom prst="rect">
            <a:avLst/>
          </a:prstGeom>
          <a:noFill/>
          <a:ln>
            <a:noFill/>
          </a:ln>
        </p:spPr>
      </p:pic>
      <p:pic>
        <p:nvPicPr>
          <p:cNvPr id="229" name="Google Shape;229;p41"/>
          <p:cNvPicPr preferRelativeResize="0"/>
          <p:nvPr/>
        </p:nvPicPr>
        <p:blipFill>
          <a:blip r:embed="rId5">
            <a:alphaModFix/>
          </a:blip>
          <a:stretch>
            <a:fillRect/>
          </a:stretch>
        </p:blipFill>
        <p:spPr>
          <a:xfrm>
            <a:off x="4519708" y="4894274"/>
            <a:ext cx="2842119" cy="590850"/>
          </a:xfrm>
          <a:prstGeom prst="rect">
            <a:avLst/>
          </a:prstGeom>
          <a:noFill/>
          <a:ln>
            <a:noFill/>
          </a:ln>
        </p:spPr>
      </p:pic>
      <p:pic>
        <p:nvPicPr>
          <p:cNvPr id="230" name="Google Shape;230;p41"/>
          <p:cNvPicPr preferRelativeResize="0"/>
          <p:nvPr/>
        </p:nvPicPr>
        <p:blipFill>
          <a:blip r:embed="rId6">
            <a:alphaModFix/>
          </a:blip>
          <a:stretch>
            <a:fillRect/>
          </a:stretch>
        </p:blipFill>
        <p:spPr>
          <a:xfrm>
            <a:off x="4583951" y="3195075"/>
            <a:ext cx="2602751" cy="1548782"/>
          </a:xfrm>
          <a:prstGeom prst="rect">
            <a:avLst/>
          </a:prstGeom>
          <a:noFill/>
          <a:ln>
            <a:noFill/>
          </a:ln>
        </p:spPr>
      </p:pic>
      <p:sp>
        <p:nvSpPr>
          <p:cNvPr id="231" name="Google Shape;231;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32" name="Google Shape;232;p41"/>
          <p:cNvPicPr preferRelativeResize="0"/>
          <p:nvPr/>
        </p:nvPicPr>
        <p:blipFill>
          <a:blip r:embed="rId7">
            <a:alphaModFix/>
          </a:blip>
          <a:stretch>
            <a:fillRect/>
          </a:stretch>
        </p:blipFill>
        <p:spPr>
          <a:xfrm>
            <a:off x="7299276" y="3175265"/>
            <a:ext cx="2911525" cy="1548786"/>
          </a:xfrm>
          <a:prstGeom prst="rect">
            <a:avLst/>
          </a:prstGeom>
          <a:noFill/>
          <a:ln>
            <a:noFill/>
          </a:ln>
        </p:spPr>
      </p:pic>
      <p:sp>
        <p:nvSpPr>
          <p:cNvPr id="233" name="Google Shape;233;p41"/>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42"/>
          <p:cNvPicPr preferRelativeResize="0"/>
          <p:nvPr/>
        </p:nvPicPr>
        <p:blipFill>
          <a:blip r:embed="rId3">
            <a:alphaModFix/>
          </a:blip>
          <a:stretch>
            <a:fillRect/>
          </a:stretch>
        </p:blipFill>
        <p:spPr>
          <a:xfrm>
            <a:off x="3155225" y="5485126"/>
            <a:ext cx="4263277" cy="548529"/>
          </a:xfrm>
          <a:prstGeom prst="rect">
            <a:avLst/>
          </a:prstGeom>
          <a:noFill/>
          <a:ln>
            <a:noFill/>
          </a:ln>
        </p:spPr>
      </p:pic>
      <p:pic>
        <p:nvPicPr>
          <p:cNvPr id="239" name="Google Shape;239;p42"/>
          <p:cNvPicPr preferRelativeResize="0"/>
          <p:nvPr/>
        </p:nvPicPr>
        <p:blipFill>
          <a:blip r:embed="rId4">
            <a:alphaModFix/>
          </a:blip>
          <a:stretch>
            <a:fillRect/>
          </a:stretch>
        </p:blipFill>
        <p:spPr>
          <a:xfrm>
            <a:off x="1981200" y="3195075"/>
            <a:ext cx="2602750" cy="1484590"/>
          </a:xfrm>
          <a:prstGeom prst="rect">
            <a:avLst/>
          </a:prstGeom>
          <a:noFill/>
          <a:ln>
            <a:noFill/>
          </a:ln>
        </p:spPr>
      </p:pic>
      <p:pic>
        <p:nvPicPr>
          <p:cNvPr id="240" name="Google Shape;240;p42"/>
          <p:cNvPicPr preferRelativeResize="0"/>
          <p:nvPr/>
        </p:nvPicPr>
        <p:blipFill>
          <a:blip r:embed="rId5">
            <a:alphaModFix/>
          </a:blip>
          <a:stretch>
            <a:fillRect/>
          </a:stretch>
        </p:blipFill>
        <p:spPr>
          <a:xfrm>
            <a:off x="4519708" y="4894274"/>
            <a:ext cx="2842119" cy="590850"/>
          </a:xfrm>
          <a:prstGeom prst="rect">
            <a:avLst/>
          </a:prstGeom>
          <a:noFill/>
          <a:ln>
            <a:noFill/>
          </a:ln>
        </p:spPr>
      </p:pic>
      <p:pic>
        <p:nvPicPr>
          <p:cNvPr id="241" name="Google Shape;241;p42"/>
          <p:cNvPicPr preferRelativeResize="0"/>
          <p:nvPr/>
        </p:nvPicPr>
        <p:blipFill>
          <a:blip r:embed="rId6">
            <a:alphaModFix/>
          </a:blip>
          <a:stretch>
            <a:fillRect/>
          </a:stretch>
        </p:blipFill>
        <p:spPr>
          <a:xfrm>
            <a:off x="4583951" y="3195075"/>
            <a:ext cx="2602751" cy="1548782"/>
          </a:xfrm>
          <a:prstGeom prst="rect">
            <a:avLst/>
          </a:prstGeom>
          <a:noFill/>
          <a:ln>
            <a:noFill/>
          </a:ln>
        </p:spPr>
      </p:pic>
      <p:sp>
        <p:nvSpPr>
          <p:cNvPr id="242" name="Google Shape;242;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43" name="Google Shape;243;p42"/>
          <p:cNvPicPr preferRelativeResize="0"/>
          <p:nvPr/>
        </p:nvPicPr>
        <p:blipFill>
          <a:blip r:embed="rId7">
            <a:alphaModFix/>
          </a:blip>
          <a:stretch>
            <a:fillRect/>
          </a:stretch>
        </p:blipFill>
        <p:spPr>
          <a:xfrm>
            <a:off x="7299276" y="3175265"/>
            <a:ext cx="2911525" cy="1548786"/>
          </a:xfrm>
          <a:prstGeom prst="rect">
            <a:avLst/>
          </a:prstGeom>
          <a:noFill/>
          <a:ln>
            <a:noFill/>
          </a:ln>
        </p:spPr>
      </p:pic>
      <p:pic>
        <p:nvPicPr>
          <p:cNvPr id="244" name="Google Shape;244;p42"/>
          <p:cNvPicPr preferRelativeResize="0"/>
          <p:nvPr/>
        </p:nvPicPr>
        <p:blipFill>
          <a:blip r:embed="rId8">
            <a:alphaModFix/>
          </a:blip>
          <a:stretch>
            <a:fillRect/>
          </a:stretch>
        </p:blipFill>
        <p:spPr>
          <a:xfrm>
            <a:off x="1676401" y="6148255"/>
            <a:ext cx="8839203" cy="320021"/>
          </a:xfrm>
          <a:prstGeom prst="rect">
            <a:avLst/>
          </a:prstGeom>
          <a:noFill/>
          <a:ln>
            <a:noFill/>
          </a:ln>
        </p:spPr>
      </p:pic>
      <p:sp>
        <p:nvSpPr>
          <p:cNvPr id="245" name="Google Shape;245;p42"/>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64" name="Google Shape;264;p45"/>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65" name="Google Shape;265;p45"/>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66" name="Google Shape;266;p45"/>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72" name="Google Shape;272;p46"/>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73" name="Google Shape;273;p46"/>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74" name="Google Shape;274;p46"/>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81" name="Google Shape;281;p47"/>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82" name="Google Shape;282;p47"/>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83" name="Google Shape;283;p47"/>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l="32308" t="35896" b="53878"/>
          <a:stretch/>
        </p:blipFill>
        <p:spPr>
          <a:xfrm>
            <a:off x="4612925" y="3920201"/>
            <a:ext cx="5675352" cy="3967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91" name="Google Shape;291;p48"/>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92" name="Google Shape;292;p48"/>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93" name="Google Shape;293;p48"/>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l="32308" t="35896" b="53878"/>
          <a:stretch/>
        </p:blipFill>
        <p:spPr>
          <a:xfrm>
            <a:off x="4612925" y="3920201"/>
            <a:ext cx="5675352" cy="396749"/>
          </a:xfrm>
          <a:prstGeom prst="rect">
            <a:avLst/>
          </a:prstGeom>
          <a:noFill/>
          <a:ln>
            <a:noFill/>
          </a:ln>
        </p:spPr>
      </p:pic>
      <p:sp>
        <p:nvSpPr>
          <p:cNvPr id="296" name="Google Shape;296;p48"/>
          <p:cNvSpPr txBox="1">
            <a:spLocks noGrp="1"/>
          </p:cNvSpPr>
          <p:nvPr>
            <p:ph type="body" idx="1"/>
          </p:nvPr>
        </p:nvSpPr>
        <p:spPr>
          <a:xfrm flipH="1">
            <a:off x="1981200" y="459102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None/>
            </a:pPr>
            <a:r>
              <a:rPr lang="en" sz="1800" b="1">
                <a:latin typeface="Courier New"/>
                <a:ea typeface="Courier New"/>
                <a:cs typeface="Courier New"/>
                <a:sym typeface="Courier New"/>
              </a:rPr>
              <a:t>&gt; qnorm(0.03)</a:t>
            </a:r>
            <a:endParaRPr sz="1800" b="1">
              <a:latin typeface="Courier New"/>
              <a:ea typeface="Courier New"/>
              <a:cs typeface="Courier New"/>
              <a:sym typeface="Courier New"/>
            </a:endParaRPr>
          </a:p>
          <a:p>
            <a:pPr marL="0" indent="0">
              <a:lnSpc>
                <a:spcPct val="115000"/>
              </a:lnSpc>
              <a:spcBef>
                <a:spcPts val="0"/>
              </a:spcBef>
              <a:buNone/>
            </a:pPr>
            <a:r>
              <a:rPr lang="en" sz="1800" b="1">
                <a:latin typeface="Courier New"/>
                <a:ea typeface="Courier New"/>
                <a:cs typeface="Courier New"/>
                <a:sym typeface="Courier New"/>
              </a:rPr>
              <a:t>[1] -1.880794</a:t>
            </a:r>
            <a:endParaRPr sz="1800" b="1">
              <a:latin typeface="Courier New"/>
              <a:ea typeface="Courier New"/>
              <a:cs typeface="Courier New"/>
              <a:sym typeface="Courier New"/>
            </a:endParaRPr>
          </a:p>
        </p:txBody>
      </p:sp>
      <p:sp>
        <p:nvSpPr>
          <p:cNvPr id="297" name="Google Shape;297;p48"/>
          <p:cNvSpPr txBox="1">
            <a:spLocks noGrp="1"/>
          </p:cNvSpPr>
          <p:nvPr>
            <p:ph type="body" idx="1"/>
          </p:nvPr>
        </p:nvSpPr>
        <p:spPr>
          <a:xfrm flipH="1">
            <a:off x="1981200" y="5992600"/>
            <a:ext cx="8229600" cy="778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1981200" y="1305775"/>
            <a:ext cx="8229600" cy="2279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93" name="Google Shape;93;p22"/>
          <p:cNvPicPr preferRelativeResize="0"/>
          <p:nvPr/>
        </p:nvPicPr>
        <p:blipFill>
          <a:blip r:embed="rId3">
            <a:alphaModFix/>
          </a:blip>
          <a:stretch>
            <a:fillRect/>
          </a:stretch>
        </p:blipFill>
        <p:spPr>
          <a:xfrm>
            <a:off x="3682351" y="1586851"/>
            <a:ext cx="5047775" cy="4660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09" name="Google Shape;309;p50"/>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15" name="Google Shape;315;p51"/>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16" name="Google Shape;316;p51"/>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22" name="Google Shape;322;p52"/>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l="33651" b="61669"/>
          <a:stretch/>
        </p:blipFill>
        <p:spPr>
          <a:xfrm>
            <a:off x="4650726" y="3685401"/>
            <a:ext cx="5864749" cy="782699"/>
          </a:xfrm>
          <a:prstGeom prst="rect">
            <a:avLst/>
          </a:prstGeom>
          <a:noFill/>
          <a:ln>
            <a:noFill/>
          </a:ln>
        </p:spPr>
      </p:pic>
      <p:pic>
        <p:nvPicPr>
          <p:cNvPr id="324" name="Google Shape;324;p52"/>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30" name="Google Shape;330;p53"/>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l="33651" b="28825"/>
          <a:stretch/>
        </p:blipFill>
        <p:spPr>
          <a:xfrm>
            <a:off x="4650726" y="3685400"/>
            <a:ext cx="5864749" cy="1453376"/>
          </a:xfrm>
          <a:prstGeom prst="rect">
            <a:avLst/>
          </a:prstGeom>
          <a:noFill/>
          <a:ln>
            <a:noFill/>
          </a:ln>
        </p:spPr>
      </p:pic>
      <p:pic>
        <p:nvPicPr>
          <p:cNvPr id="332" name="Google Shape;332;p53"/>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38" name="Google Shape;338;p54"/>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l="33651"/>
          <a:stretch/>
        </p:blipFill>
        <p:spPr>
          <a:xfrm>
            <a:off x="4650726" y="3685401"/>
            <a:ext cx="5864749" cy="2041949"/>
          </a:xfrm>
          <a:prstGeom prst="rect">
            <a:avLst/>
          </a:prstGeom>
          <a:noFill/>
          <a:ln>
            <a:noFill/>
          </a:ln>
        </p:spPr>
      </p:pic>
      <p:pic>
        <p:nvPicPr>
          <p:cNvPr id="340" name="Google Shape;340;p54"/>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For nearly normally distributed data,</a:t>
            </a:r>
            <a:endParaRPr sz="1700"/>
          </a:p>
          <a:p>
            <a:pPr indent="-336550">
              <a:lnSpc>
                <a:spcPct val="115000"/>
              </a:lnSpc>
              <a:spcBef>
                <a:spcPts val="0"/>
              </a:spcBef>
              <a:buSzPts val="1700"/>
            </a:pPr>
            <a:r>
              <a:rPr lang="en" sz="1700"/>
              <a:t>about 68% falls within 1 SD of the mean,</a:t>
            </a:r>
            <a:endParaRPr sz="1700"/>
          </a:p>
          <a:p>
            <a:pPr indent="-336550">
              <a:lnSpc>
                <a:spcPct val="115000"/>
              </a:lnSpc>
              <a:spcBef>
                <a:spcPts val="0"/>
              </a:spcBef>
              <a:buSzPts val="1700"/>
            </a:pPr>
            <a:r>
              <a:rPr lang="en" sz="1700"/>
              <a:t>about 95% falls within 2 SD of the mean,</a:t>
            </a:r>
            <a:endParaRPr sz="1700"/>
          </a:p>
          <a:p>
            <a:pPr indent="-336550">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2832249" y="3201549"/>
            <a:ext cx="6069974" cy="3030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1981200" y="1908475"/>
            <a:ext cx="8229600" cy="6792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~68% of students score between 1200 and 1800 on the SAT.</a:t>
            </a:r>
            <a:endParaRPr sz="1700"/>
          </a:p>
          <a:p>
            <a:pPr indent="-336550">
              <a:lnSpc>
                <a:spcPct val="115000"/>
              </a:lnSpc>
              <a:spcBef>
                <a:spcPts val="0"/>
              </a:spcBef>
              <a:buSzPts val="1700"/>
            </a:pPr>
            <a:r>
              <a:rPr lang="en" sz="1700"/>
              <a:t>~95% of students score between 900 and 2100 on the SAT.</a:t>
            </a:r>
            <a:endParaRPr sz="1700"/>
          </a:p>
          <a:p>
            <a:pPr indent="-336550">
              <a:lnSpc>
                <a:spcPct val="115000"/>
              </a:lnSpc>
              <a:spcBef>
                <a:spcPts val="0"/>
              </a:spcBef>
              <a:buSzPts val="1700"/>
            </a:pPr>
            <a:r>
              <a:rPr lang="en" sz="1700"/>
              <a:t>~$99.7% of students score between 600 and 2400 on the SAT.</a:t>
            </a:r>
            <a:endParaRPr sz="1700"/>
          </a:p>
        </p:txBody>
      </p:sp>
      <p:sp>
        <p:nvSpPr>
          <p:cNvPr id="359" name="Google Shape;359;p5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3429000" y="2958675"/>
            <a:ext cx="5357474" cy="331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000"/>
                                        <p:tgtEl>
                                          <p:spTgt spid="3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gtEl>
                                        <p:attrNameLst>
                                          <p:attrName>style.visibility</p:attrName>
                                        </p:attrNameLst>
                                      </p:cBhvr>
                                      <p:to>
                                        <p:strVal val="visible"/>
                                      </p:to>
                                    </p:set>
                                    <p:animEffect transition="in" filter="fade">
                                      <p:cBhvr>
                                        <p:cTn id="12"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marL="0" indent="0">
              <a:lnSpc>
                <a:spcPct val="115000"/>
              </a:lnSpc>
              <a:spcBef>
                <a:spcPts val="0"/>
              </a:spcBef>
              <a:buNone/>
            </a:pPr>
            <a:endParaRPr sz="1700"/>
          </a:p>
        </p:txBody>
      </p:sp>
      <p:sp>
        <p:nvSpPr>
          <p:cNvPr id="367" name="Google Shape;367;p5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68" name="Google Shape;368;p58"/>
          <p:cNvPicPr preferRelativeResize="0"/>
          <p:nvPr/>
        </p:nvPicPr>
        <p:blipFill>
          <a:blip r:embed="rId3">
            <a:alphaModFix/>
          </a:blip>
          <a:stretch>
            <a:fillRect/>
          </a:stretch>
        </p:blipFill>
        <p:spPr>
          <a:xfrm>
            <a:off x="2921201" y="1247775"/>
            <a:ext cx="5993625" cy="37915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9"/>
          <p:cNvSpPr txBox="1">
            <a:spLocks noGrp="1"/>
          </p:cNvSpPr>
          <p:nvPr>
            <p:ph type="body" idx="1"/>
          </p:nvPr>
        </p:nvSpPr>
        <p:spPr>
          <a:xfrm flipH="1">
            <a:off x="1981325" y="5127600"/>
            <a:ext cx="84894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marL="0" indent="0">
              <a:lnSpc>
                <a:spcPct val="115000"/>
              </a:lnSpc>
              <a:spcBef>
                <a:spcPts val="0"/>
              </a:spcBef>
              <a:buNone/>
            </a:pPr>
            <a:endParaRPr sz="1700"/>
          </a:p>
        </p:txBody>
      </p:sp>
      <p:sp>
        <p:nvSpPr>
          <p:cNvPr id="374" name="Google Shape;374;p5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75" name="Google Shape;375;p59"/>
          <p:cNvPicPr preferRelativeResize="0"/>
          <p:nvPr/>
        </p:nvPicPr>
        <p:blipFill>
          <a:blip r:embed="rId3">
            <a:alphaModFix/>
          </a:blip>
          <a:stretch>
            <a:fillRect/>
          </a:stretch>
        </p:blipFill>
        <p:spPr>
          <a:xfrm>
            <a:off x="2921200" y="1254525"/>
            <a:ext cx="5993626" cy="377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DCEE-02AA-54F5-1125-3D71DEAC57FB}"/>
              </a:ext>
            </a:extLst>
          </p:cNvPr>
          <p:cNvSpPr>
            <a:spLocks noGrp="1"/>
          </p:cNvSpPr>
          <p:nvPr>
            <p:ph type="title"/>
          </p:nvPr>
        </p:nvSpPr>
        <p:spPr/>
        <p:txBody>
          <a:bodyPr/>
          <a:lstStyle/>
          <a:p>
            <a:r>
              <a:rPr lang="en-US" dirty="0"/>
              <a:t>Practice</a:t>
            </a:r>
          </a:p>
        </p:txBody>
      </p:sp>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A5B93749-D7BF-53F5-ECAA-50890B1A2C79}"/>
                  </a:ext>
                </a:extLst>
              </p:cNvPr>
              <p:cNvSpPr/>
              <p:nvPr/>
            </p:nvSpPr>
            <p:spPr>
              <a:xfrm>
                <a:off x="4255477" y="1594338"/>
                <a:ext cx="6224954" cy="273147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Find a group. Draw the following normal distributions on the board: </a:t>
                </a:r>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=10</m:t>
                        </m:r>
                      </m:e>
                    </m:d>
                  </m:oMath>
                </a14:m>
                <a:endParaRPr lang="en-US" sz="2800" b="0" dirty="0">
                  <a:ea typeface="Cambria Math" panose="02040503050406030204" pitchFamily="18" charset="0"/>
                </a:endParaRPr>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=10,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=5)</m:t>
                    </m:r>
                  </m:oMath>
                </a14:m>
                <a:endParaRPr lang="en-US" sz="2800" dirty="0"/>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=85,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=2)</m:t>
                    </m:r>
                  </m:oMath>
                </a14:m>
                <a:endParaRPr lang="en-US" sz="2800" dirty="0"/>
              </a:p>
              <a:p>
                <a:pPr marL="514350" indent="-514350" algn="ctr">
                  <a:buFont typeface="+mj-lt"/>
                  <a:buAutoNum type="alphaLcParenR"/>
                </a:pPr>
                <a:endParaRPr lang="en-US" sz="2800" dirty="0"/>
              </a:p>
            </p:txBody>
          </p:sp>
        </mc:Choice>
        <mc:Fallback>
          <p:sp>
            <p:nvSpPr>
              <p:cNvPr id="4" name="Rounded Rectangle 3">
                <a:extLst>
                  <a:ext uri="{FF2B5EF4-FFF2-40B4-BE49-F238E27FC236}">
                    <a16:creationId xmlns:a16="http://schemas.microsoft.com/office/drawing/2014/main" id="{A5B93749-D7BF-53F5-ECAA-50890B1A2C79}"/>
                  </a:ext>
                </a:extLst>
              </p:cNvPr>
              <p:cNvSpPr>
                <a:spLocks noRot="1" noChangeAspect="1" noMove="1" noResize="1" noEditPoints="1" noAdjustHandles="1" noChangeArrowheads="1" noChangeShapeType="1" noTextEdit="1"/>
              </p:cNvSpPr>
              <p:nvPr/>
            </p:nvSpPr>
            <p:spPr>
              <a:xfrm>
                <a:off x="4255477" y="1594338"/>
                <a:ext cx="6224954" cy="2731477"/>
              </a:xfrm>
              <a:prstGeom prst="roundRect">
                <a:avLst/>
              </a:prstGeom>
              <a:blipFill>
                <a:blip r:embed="rId2"/>
                <a:stretch>
                  <a:fillRect t="-922"/>
                </a:stretch>
              </a:blipFill>
            </p:spPr>
            <p:txBody>
              <a:bodyPr/>
              <a:lstStyle/>
              <a:p>
                <a:r>
                  <a:rPr lang="en-US">
                    <a:noFill/>
                  </a:rPr>
                  <a:t> </a:t>
                </a:r>
              </a:p>
            </p:txBody>
          </p:sp>
        </mc:Fallback>
      </mc:AlternateContent>
    </p:spTree>
    <p:extLst>
      <p:ext uri="{BB962C8B-B14F-4D97-AF65-F5344CB8AC3E}">
        <p14:creationId xmlns:p14="http://schemas.microsoft.com/office/powerpoint/2010/main" val="1295710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1" name="Google Shape;381;p60"/>
          <p:cNvSpPr txBox="1">
            <a:spLocks noGrp="1"/>
          </p:cNvSpPr>
          <p:nvPr>
            <p:ph type="body" idx="1"/>
          </p:nvPr>
        </p:nvSpPr>
        <p:spPr>
          <a:xfrm flipH="1">
            <a:off x="1663050" y="5127600"/>
            <a:ext cx="88599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indent="-381000">
              <a:lnSpc>
                <a:spcPct val="115000"/>
              </a:lnSpc>
              <a:spcBef>
                <a:spcPts val="0"/>
              </a:spcBef>
              <a:buSzPts val="2400"/>
            </a:pPr>
            <a:r>
              <a:rPr lang="en" sz="2400"/>
              <a:t>92% of the data are within 1 SD of the mean: 6.88 ± 2 x 0.93</a:t>
            </a:r>
            <a:endParaRPr sz="2400"/>
          </a:p>
          <a:p>
            <a:pPr marL="0" indent="0">
              <a:lnSpc>
                <a:spcPct val="115000"/>
              </a:lnSpc>
              <a:spcBef>
                <a:spcPts val="0"/>
              </a:spcBef>
              <a:buNone/>
            </a:pPr>
            <a:endParaRPr sz="1700"/>
          </a:p>
          <a:p>
            <a:pPr marL="0" indent="0">
              <a:lnSpc>
                <a:spcPct val="115000"/>
              </a:lnSpc>
              <a:spcBef>
                <a:spcPts val="0"/>
              </a:spcBef>
              <a:buNone/>
            </a:pPr>
            <a:endParaRPr sz="1700"/>
          </a:p>
        </p:txBody>
      </p:sp>
      <p:pic>
        <p:nvPicPr>
          <p:cNvPr id="382" name="Google Shape;382;p60"/>
          <p:cNvPicPr preferRelativeResize="0"/>
          <p:nvPr/>
        </p:nvPicPr>
        <p:blipFill>
          <a:blip r:embed="rId3">
            <a:alphaModFix/>
          </a:blip>
          <a:stretch>
            <a:fillRect/>
          </a:stretch>
        </p:blipFill>
        <p:spPr>
          <a:xfrm>
            <a:off x="2903913" y="1247776"/>
            <a:ext cx="6028212" cy="3791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8" name="Google Shape;388;p61"/>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Mean = 6.88 hours, SD = 0.92 hrs</a:t>
            </a:r>
            <a:endParaRPr sz="2200"/>
          </a:p>
          <a:p>
            <a:pPr indent="-368300">
              <a:lnSpc>
                <a:spcPct val="115000"/>
              </a:lnSpc>
              <a:spcBef>
                <a:spcPts val="0"/>
              </a:spcBef>
              <a:buSzPts val="2200"/>
            </a:pPr>
            <a:r>
              <a:rPr lang="en" sz="2200"/>
              <a:t>72% of the data are within 1 SD of the mean: 6.88 ± 0.93</a:t>
            </a:r>
            <a:endParaRPr sz="2200"/>
          </a:p>
          <a:p>
            <a:pPr indent="-368300">
              <a:lnSpc>
                <a:spcPct val="115000"/>
              </a:lnSpc>
              <a:spcBef>
                <a:spcPts val="0"/>
              </a:spcBef>
              <a:buSzPts val="2200"/>
            </a:pPr>
            <a:r>
              <a:rPr lang="en" sz="2200"/>
              <a:t>92% of the data are within 1 SD of the mean: 6.88 ± 2 x 0.93</a:t>
            </a:r>
            <a:endParaRPr sz="2200"/>
          </a:p>
          <a:p>
            <a:pPr indent="-368300">
              <a:lnSpc>
                <a:spcPct val="115000"/>
              </a:lnSpc>
              <a:spcBef>
                <a:spcPts val="0"/>
              </a:spcBef>
              <a:buSzPts val="2200"/>
            </a:pPr>
            <a:r>
              <a:rPr lang="en" sz="2200"/>
              <a:t>99% of the data are within 1 SD of the mean: 6.88 ± 3 x 0.93</a:t>
            </a:r>
            <a:endParaRPr sz="2200"/>
          </a:p>
          <a:p>
            <a:pPr marL="0" indent="0">
              <a:lnSpc>
                <a:spcPct val="115000"/>
              </a:lnSpc>
              <a:spcBef>
                <a:spcPts val="0"/>
              </a:spcBef>
              <a:buNone/>
            </a:pPr>
            <a:endParaRPr sz="1700"/>
          </a:p>
        </p:txBody>
      </p:sp>
      <p:pic>
        <p:nvPicPr>
          <p:cNvPr id="389" name="Google Shape;389;p61"/>
          <p:cNvPicPr preferRelativeResize="0"/>
          <p:nvPr/>
        </p:nvPicPr>
        <p:blipFill>
          <a:blip r:embed="rId3">
            <a:alphaModFix/>
          </a:blip>
          <a:stretch>
            <a:fillRect/>
          </a:stretch>
        </p:blipFill>
        <p:spPr>
          <a:xfrm>
            <a:off x="2921200" y="1247776"/>
            <a:ext cx="6249776" cy="3791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2"/>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SzPts val="2200"/>
              <a:buAutoNum type="alphaUcPeriod"/>
            </a:pPr>
            <a:r>
              <a:rPr lang="en" sz="2200"/>
              <a:t>In skewed distributions the Z score of the mean might be different than 0.</a:t>
            </a:r>
            <a:endParaRPr sz="2200"/>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395" name="Google Shape;395;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Clr>
                <a:srgbClr val="FF9900"/>
              </a:buClr>
              <a:buSzPts val="2200"/>
              <a:buAutoNum type="alphaUcPeriod"/>
            </a:pPr>
            <a:r>
              <a:rPr lang="en" sz="2200" i="1">
                <a:solidFill>
                  <a:srgbClr val="FF9900"/>
                </a:solidFill>
              </a:rPr>
              <a:t>In skewed distributions the Z score of the mean might be different than 0.</a:t>
            </a:r>
            <a:endParaRPr sz="2200" i="1">
              <a:solidFill>
                <a:srgbClr val="FF9900"/>
              </a:solidFill>
            </a:endParaRPr>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401" name="Google Shape;401;p6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4"/>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5"/>
          <p:cNvSpPr txBox="1">
            <a:spLocks noGrp="1"/>
          </p:cNvSpPr>
          <p:nvPr>
            <p:ph type="ctrTitle"/>
          </p:nvPr>
        </p:nvSpPr>
        <p:spPr>
          <a:xfrm>
            <a:off x="2209800" y="2111123"/>
            <a:ext cx="7772400" cy="1546500"/>
          </a:xfrm>
          <a:prstGeom prst="rect">
            <a:avLst/>
          </a:prstGeom>
        </p:spPr>
        <p:txBody>
          <a:bodyPr spcFirstLastPara="1" wrap="square" lIns="91425" tIns="91425" rIns="91425" bIns="91425" anchor="b" anchorCtr="0">
            <a:noAutofit/>
          </a:bodyPr>
          <a:lstStyle/>
          <a:p>
            <a:r>
              <a:rPr lang="en"/>
              <a:t>Appendix</a:t>
            </a:r>
            <a:endParaRPr/>
          </a:p>
        </p:txBody>
      </p:sp>
      <p:sp>
        <p:nvSpPr>
          <p:cNvPr id="412" name="Google Shape;412;p65"/>
          <p:cNvSpPr txBox="1">
            <a:spLocks noGrp="1"/>
          </p:cNvSpPr>
          <p:nvPr>
            <p:ph type="subTitle" idx="1"/>
          </p:nvPr>
        </p:nvSpPr>
        <p:spPr>
          <a:xfrm>
            <a:off x="2209800" y="3786738"/>
            <a:ext cx="7772400" cy="1046400"/>
          </a:xfrm>
          <a:prstGeom prst="rect">
            <a:avLst/>
          </a:prstGeom>
        </p:spPr>
        <p:txBody>
          <a:bodyPr spcFirstLastPara="1" wrap="square" lIns="91425" tIns="91425" rIns="91425" bIns="91425" anchor="t" anchorCtr="0">
            <a:noAutofit/>
          </a:bodyPr>
          <a:lstStyle/>
          <a:p>
            <a:pPr marL="0" indent="0"/>
            <a:r>
              <a:rPr lang="en"/>
              <a:t>Probability Tables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1981201" y="1377576"/>
            <a:ext cx="8229601" cy="48900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1981200" y="1377575"/>
            <a:ext cx="8229600" cy="48817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30" name="Google Shape;430;p68"/>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lowest 3% of human body temperatures?</a:t>
            </a:r>
            <a:endParaRPr sz="1800">
              <a:solidFill>
                <a:schemeClr val="accent1"/>
              </a:solidFill>
            </a:endParaRPr>
          </a:p>
          <a:p>
            <a:pPr marL="0" indent="0">
              <a:lnSpc>
                <a:spcPct val="115000"/>
              </a:lnSpc>
              <a:spcBef>
                <a:spcPts val="0"/>
              </a:spcBef>
              <a:buNone/>
            </a:pP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36" name="Google Shape;436;p69"/>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37" name="Google Shape;437;p69"/>
          <p:cNvPicPr preferRelativeResize="0"/>
          <p:nvPr/>
        </p:nvPicPr>
        <p:blipFill>
          <a:blip r:embed="rId3">
            <a:alphaModFix/>
          </a:blip>
          <a:stretch>
            <a:fillRect/>
          </a:stretch>
        </p:blipFill>
        <p:spPr>
          <a:xfrm>
            <a:off x="1981201" y="2445074"/>
            <a:ext cx="2876375" cy="180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itle 1">
            <a:extLst>
              <a:ext uri="{FF2B5EF4-FFF2-40B4-BE49-F238E27FC236}">
                <a16:creationId xmlns:a16="http://schemas.microsoft.com/office/drawing/2014/main" id="{0290B6F0-AC84-2B42-7097-6795FC47BC9D}"/>
              </a:ext>
            </a:extLst>
          </p:cNvPr>
          <p:cNvSpPr>
            <a:spLocks noGrp="1"/>
          </p:cNvSpPr>
          <p:nvPr>
            <p:ph type="title"/>
          </p:nvPr>
        </p:nvSpPr>
        <p:spPr/>
        <p:txBody>
          <a:bodyPr/>
          <a:lstStyle/>
          <a:p>
            <a:r>
              <a:rPr lang="en-US" dirty="0"/>
              <a:t>Comparisons</a:t>
            </a:r>
          </a:p>
        </p:txBody>
      </p:sp>
      <p:sp>
        <p:nvSpPr>
          <p:cNvPr id="98" name="Google Shape;98;p23"/>
          <p:cNvSpPr txBox="1">
            <a:spLocks noGrp="1"/>
          </p:cNvSpPr>
          <p:nvPr>
            <p:ph idx="1"/>
          </p:nvPr>
        </p:nvSpPr>
        <p:spPr>
          <a:xfrm>
            <a:off x="3798930" y="207615"/>
            <a:ext cx="7315200" cy="5120640"/>
          </a:xfrm>
          <a:prstGeom prst="rect">
            <a:avLst/>
          </a:prstGeom>
        </p:spPr>
        <p:txBody>
          <a:bodyPr spcFirstLastPara="1" wrap="square" lIns="91425" tIns="91425" rIns="91425" bIns="91425" anchor="t" anchorCtr="0">
            <a:noAutofit/>
          </a:bodyPr>
          <a:lstStyle/>
          <a:p>
            <a:pPr marL="0" indent="0">
              <a:buNone/>
            </a:pPr>
            <a:r>
              <a:rPr lang="en" sz="2200" dirty="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dirty="0">
              <a:solidFill>
                <a:schemeClr val="accent1"/>
              </a:solidFill>
            </a:endParaRPr>
          </a:p>
        </p:txBody>
      </p:sp>
      <p:pic>
        <p:nvPicPr>
          <p:cNvPr id="99" name="Google Shape;99;p23"/>
          <p:cNvPicPr preferRelativeResize="0"/>
          <p:nvPr/>
        </p:nvPicPr>
        <p:blipFill>
          <a:blip r:embed="rId3">
            <a:alphaModFix/>
          </a:blip>
          <a:stretch>
            <a:fillRect/>
          </a:stretch>
        </p:blipFill>
        <p:spPr>
          <a:xfrm>
            <a:off x="3645877" y="2846055"/>
            <a:ext cx="8125360" cy="3130550"/>
          </a:xfrm>
          <a:prstGeom prst="rect">
            <a:avLst/>
          </a:prstGeom>
          <a:noFill/>
          <a:ln>
            <a:noFill/>
          </a:ln>
        </p:spPr>
      </p:pic>
      <p:sp>
        <p:nvSpPr>
          <p:cNvPr id="3" name="Rectangle 2">
            <a:extLst>
              <a:ext uri="{FF2B5EF4-FFF2-40B4-BE49-F238E27FC236}">
                <a16:creationId xmlns:a16="http://schemas.microsoft.com/office/drawing/2014/main" id="{1C702DB8-D940-7079-833A-D8BAD1495413}"/>
              </a:ext>
            </a:extLst>
          </p:cNvPr>
          <p:cNvSpPr/>
          <p:nvPr/>
        </p:nvSpPr>
        <p:spPr>
          <a:xfrm>
            <a:off x="4985779" y="5851212"/>
            <a:ext cx="13529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SAT</a:t>
            </a:r>
          </a:p>
        </p:txBody>
      </p:sp>
      <p:sp>
        <p:nvSpPr>
          <p:cNvPr id="4" name="Rectangle 3">
            <a:extLst>
              <a:ext uri="{FF2B5EF4-FFF2-40B4-BE49-F238E27FC236}">
                <a16:creationId xmlns:a16="http://schemas.microsoft.com/office/drawing/2014/main" id="{AA11CEBD-7851-5525-1B6C-407318E5317A}"/>
              </a:ext>
            </a:extLst>
          </p:cNvPr>
          <p:cNvSpPr/>
          <p:nvPr/>
        </p:nvSpPr>
        <p:spPr>
          <a:xfrm>
            <a:off x="8942771" y="5848548"/>
            <a:ext cx="14106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ACT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43" name="Google Shape;443;p70"/>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44" name="Google Shape;444;p70"/>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45" name="Google Shape;445;p70"/>
          <p:cNvPicPr preferRelativeResize="0"/>
          <p:nvPr/>
        </p:nvPicPr>
        <p:blipFill>
          <a:blip r:embed="rId4">
            <a:alphaModFix/>
          </a:blip>
          <a:stretch>
            <a:fillRect/>
          </a:stretch>
        </p:blipFill>
        <p:spPr>
          <a:xfrm>
            <a:off x="4857575" y="2503850"/>
            <a:ext cx="5127600" cy="144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5"/>
                                        </p:tgtEl>
                                        <p:attrNameLst>
                                          <p:attrName>style.visibility</p:attrName>
                                        </p:attrNameLst>
                                      </p:cBhvr>
                                      <p:to>
                                        <p:strVal val="visible"/>
                                      </p:to>
                                    </p:set>
                                    <p:animEffect transition="in" filter="fade">
                                      <p:cBhvr>
                                        <p:cTn id="12" dur="10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51" name="Google Shape;451;p71"/>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52" name="Google Shape;452;p71"/>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53" name="Google Shape;453;p71"/>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54" name="Google Shape;454;p71"/>
          <p:cNvPicPr preferRelativeResize="0"/>
          <p:nvPr/>
        </p:nvPicPr>
        <p:blipFill>
          <a:blip r:embed="rId5">
            <a:alphaModFix/>
          </a:blip>
          <a:stretch>
            <a:fillRect/>
          </a:stretch>
        </p:blipFill>
        <p:spPr>
          <a:xfrm>
            <a:off x="2843025" y="4245675"/>
            <a:ext cx="5195450" cy="31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Effect transition="in" filter="fade">
                                      <p:cBhvr>
                                        <p:cTn id="12" dur="1000"/>
                                        <p:tgtEl>
                                          <p:spTgt spid="4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4"/>
                                        </p:tgtEl>
                                        <p:attrNameLst>
                                          <p:attrName>style.visibility</p:attrName>
                                        </p:attrNameLst>
                                      </p:cBhvr>
                                      <p:to>
                                        <p:strVal val="visible"/>
                                      </p:to>
                                    </p:set>
                                    <p:animEffect transition="in" filter="fade">
                                      <p:cBhvr>
                                        <p:cTn id="17"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60" name="Google Shape;460;p72"/>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61" name="Google Shape;461;p72"/>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62" name="Google Shape;462;p72"/>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63" name="Google Shape;463;p72"/>
          <p:cNvPicPr preferRelativeResize="0"/>
          <p:nvPr/>
        </p:nvPicPr>
        <p:blipFill>
          <a:blip r:embed="rId5">
            <a:alphaModFix/>
          </a:blip>
          <a:stretch>
            <a:fillRect/>
          </a:stretch>
        </p:blipFill>
        <p:spPr>
          <a:xfrm>
            <a:off x="2843025" y="4245675"/>
            <a:ext cx="5195450" cy="310700"/>
          </a:xfrm>
          <a:prstGeom prst="rect">
            <a:avLst/>
          </a:prstGeom>
          <a:noFill/>
          <a:ln>
            <a:noFill/>
          </a:ln>
        </p:spPr>
      </p:pic>
      <p:pic>
        <p:nvPicPr>
          <p:cNvPr id="464" name="Google Shape;464;p72"/>
          <p:cNvPicPr preferRelativeResize="0"/>
          <p:nvPr/>
        </p:nvPicPr>
        <p:blipFill>
          <a:blip r:embed="rId6">
            <a:alphaModFix/>
          </a:blip>
          <a:stretch>
            <a:fillRect/>
          </a:stretch>
        </p:blipFill>
        <p:spPr>
          <a:xfrm>
            <a:off x="2843025" y="4643925"/>
            <a:ext cx="5127600" cy="7835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000"/>
                                        <p:tgtEl>
                                          <p:spTgt spid="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1000"/>
                                        <p:tgtEl>
                                          <p:spTgt spid="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3"/>
                                        </p:tgtEl>
                                        <p:attrNameLst>
                                          <p:attrName>style.visibility</p:attrName>
                                        </p:attrNameLst>
                                      </p:cBhvr>
                                      <p:to>
                                        <p:strVal val="visible"/>
                                      </p:to>
                                    </p:set>
                                    <p:animEffect transition="in" filter="fade">
                                      <p:cBhvr>
                                        <p:cTn id="17" dur="1000"/>
                                        <p:tgtEl>
                                          <p:spTgt spid="4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4"/>
                                        </p:tgtEl>
                                        <p:attrNameLst>
                                          <p:attrName>style.visibility</p:attrName>
                                        </p:attrNameLst>
                                      </p:cBhvr>
                                      <p:to>
                                        <p:strVal val="visible"/>
                                      </p:to>
                                    </p:set>
                                    <p:animEffect transition="in" filter="fade">
                                      <p:cBhvr>
                                        <p:cTn id="22"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3"/>
          <p:cNvSpPr txBox="1">
            <a:spLocks noGrp="1"/>
          </p:cNvSpPr>
          <p:nvPr>
            <p:ph type="body" idx="1"/>
          </p:nvPr>
        </p:nvSpPr>
        <p:spPr>
          <a:xfrm flipH="1">
            <a:off x="1981200" y="5982250"/>
            <a:ext cx="8229600" cy="583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400"/>
              <a:t>Mackowiak, Wasserman, and Levine (1992), A Critical Appraisal of 98.6 Degrees F, the Upper Limit of the Normal Body Temperature, and Other Legacies of Carl Reinhold August Wunderlick.</a:t>
            </a:r>
            <a:endParaRPr sz="1400"/>
          </a:p>
        </p:txBody>
      </p:sp>
      <p:sp>
        <p:nvSpPr>
          <p:cNvPr id="470" name="Google Shape;470;p7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71" name="Google Shape;471;p73"/>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72" name="Google Shape;472;p73"/>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73" name="Google Shape;473;p73"/>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74" name="Google Shape;474;p73"/>
          <p:cNvPicPr preferRelativeResize="0"/>
          <p:nvPr/>
        </p:nvPicPr>
        <p:blipFill>
          <a:blip r:embed="rId5">
            <a:alphaModFix/>
          </a:blip>
          <a:stretch>
            <a:fillRect/>
          </a:stretch>
        </p:blipFill>
        <p:spPr>
          <a:xfrm>
            <a:off x="2843025" y="4245675"/>
            <a:ext cx="5195450" cy="310700"/>
          </a:xfrm>
          <a:prstGeom prst="rect">
            <a:avLst/>
          </a:prstGeom>
          <a:noFill/>
          <a:ln>
            <a:noFill/>
          </a:ln>
        </p:spPr>
      </p:pic>
      <p:pic>
        <p:nvPicPr>
          <p:cNvPr id="475" name="Google Shape;475;p73"/>
          <p:cNvPicPr preferRelativeResize="0"/>
          <p:nvPr/>
        </p:nvPicPr>
        <p:blipFill>
          <a:blip r:embed="rId6">
            <a:alphaModFix/>
          </a:blip>
          <a:stretch>
            <a:fillRect/>
          </a:stretch>
        </p:blipFill>
        <p:spPr>
          <a:xfrm>
            <a:off x="2843025" y="4643925"/>
            <a:ext cx="5127600" cy="783504"/>
          </a:xfrm>
          <a:prstGeom prst="rect">
            <a:avLst/>
          </a:prstGeom>
          <a:noFill/>
          <a:ln>
            <a:noFill/>
          </a:ln>
        </p:spPr>
      </p:pic>
      <p:pic>
        <p:nvPicPr>
          <p:cNvPr id="476" name="Google Shape;476;p73"/>
          <p:cNvPicPr preferRelativeResize="0"/>
          <p:nvPr/>
        </p:nvPicPr>
        <p:blipFill>
          <a:blip r:embed="rId7">
            <a:alphaModFix/>
          </a:blip>
          <a:stretch>
            <a:fillRect/>
          </a:stretch>
        </p:blipFill>
        <p:spPr>
          <a:xfrm>
            <a:off x="2773150" y="5427425"/>
            <a:ext cx="4896326" cy="38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1000"/>
                                        <p:tgtEl>
                                          <p:spTgt spid="4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
                                        </p:tgtEl>
                                        <p:attrNameLst>
                                          <p:attrName>style.visibility</p:attrName>
                                        </p:attrNameLst>
                                      </p:cBhvr>
                                      <p:to>
                                        <p:strVal val="visible"/>
                                      </p:to>
                                    </p:set>
                                    <p:animEffect transition="in" filter="fade">
                                      <p:cBhvr>
                                        <p:cTn id="12" dur="10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4"/>
                                        </p:tgtEl>
                                        <p:attrNameLst>
                                          <p:attrName>style.visibility</p:attrName>
                                        </p:attrNameLst>
                                      </p:cBhvr>
                                      <p:to>
                                        <p:strVal val="visible"/>
                                      </p:to>
                                    </p:set>
                                    <p:animEffect transition="in" filter="fade">
                                      <p:cBhvr>
                                        <p:cTn id="17" dur="1000"/>
                                        <p:tgtEl>
                                          <p:spTgt spid="4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5"/>
                                        </p:tgtEl>
                                        <p:attrNameLst>
                                          <p:attrName>style.visibility</p:attrName>
                                        </p:attrNameLst>
                                      </p:cBhvr>
                                      <p:to>
                                        <p:strVal val="visible"/>
                                      </p:to>
                                    </p:set>
                                    <p:animEffect transition="in" filter="fade">
                                      <p:cBhvr>
                                        <p:cTn id="22" dur="1000"/>
                                        <p:tgtEl>
                                          <p:spTgt spid="4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6"/>
                                        </p:tgtEl>
                                        <p:attrNameLst>
                                          <p:attrName>style.visibility</p:attrName>
                                        </p:attrNameLst>
                                      </p:cBhvr>
                                      <p:to>
                                        <p:strVal val="visible"/>
                                      </p:to>
                                    </p:set>
                                    <p:animEffect transition="in" filter="fade">
                                      <p:cBhvr>
                                        <p:cTn id="27" dur="10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9"/>
                                        </p:tgtEl>
                                        <p:attrNameLst>
                                          <p:attrName>style.visibility</p:attrName>
                                        </p:attrNameLst>
                                      </p:cBhvr>
                                      <p:to>
                                        <p:strVal val="visible"/>
                                      </p:to>
                                    </p:set>
                                    <p:animEffect transition="in" filter="fade">
                                      <p:cBhvr>
                                        <p:cTn id="32"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2" name="Google Shape;482;p74"/>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None/>
            </a:pPr>
            <a:r>
              <a:rPr lang="en" sz="1800"/>
              <a:t>B. 99.1</a:t>
            </a:r>
            <a:r>
              <a:rPr lang="en" sz="1800" baseline="30000"/>
              <a:t>o</a:t>
            </a:r>
            <a:r>
              <a:rPr lang="en" sz="1800"/>
              <a:t>F					D. 99.6</a:t>
            </a:r>
            <a:r>
              <a:rPr lang="en" sz="1800" baseline="30000"/>
              <a:t>o</a:t>
            </a:r>
            <a:r>
              <a:rPr lang="en" sz="1800"/>
              <a:t>F</a:t>
            </a:r>
            <a:endParaRPr sz="1800"/>
          </a:p>
          <a:p>
            <a:pPr marL="0" indent="0">
              <a:lnSpc>
                <a:spcPct val="115000"/>
              </a:lnSpc>
              <a:spcBef>
                <a:spcPts val="0"/>
              </a:spcBef>
              <a:buSzPts val="1100"/>
              <a:buNone/>
            </a:pPr>
            <a:endParaRPr sz="1800"/>
          </a:p>
          <a:p>
            <a:pPr marL="0" indent="0">
              <a:lnSpc>
                <a:spcPct val="115000"/>
              </a:lnSpc>
              <a:spcBef>
                <a:spcPts val="0"/>
              </a:spcBef>
              <a:buSzPts val="1100"/>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8" name="Google Shape;488;p75"/>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489" name="Google Shape;489;p75"/>
          <p:cNvPicPr preferRelativeResize="0"/>
          <p:nvPr/>
        </p:nvPicPr>
        <p:blipFill>
          <a:blip r:embed="rId3">
            <a:alphaModFix/>
          </a:blip>
          <a:stretch>
            <a:fillRect/>
          </a:stretch>
        </p:blipFill>
        <p:spPr>
          <a:xfrm>
            <a:off x="1981198" y="2824498"/>
            <a:ext cx="2812750" cy="1877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10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95" name="Google Shape;495;p76"/>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496" name="Google Shape;496;p76"/>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497" name="Google Shape;497;p76"/>
          <p:cNvPicPr preferRelativeResize="0"/>
          <p:nvPr/>
        </p:nvPicPr>
        <p:blipFill>
          <a:blip r:embed="rId4">
            <a:alphaModFix/>
          </a:blip>
          <a:stretch>
            <a:fillRect/>
          </a:stretch>
        </p:blipFill>
        <p:spPr>
          <a:xfrm>
            <a:off x="5057775" y="2951950"/>
            <a:ext cx="4596575" cy="1622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1000"/>
                                        <p:tgtEl>
                                          <p:spTgt spid="4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7"/>
                                        </p:tgtEl>
                                        <p:attrNameLst>
                                          <p:attrName>style.visibility</p:attrName>
                                        </p:attrNameLst>
                                      </p:cBhvr>
                                      <p:to>
                                        <p:strVal val="visible"/>
                                      </p:to>
                                    </p:set>
                                    <p:animEffect transition="in" filter="fade">
                                      <p:cBhvr>
                                        <p:cTn id="12" dur="10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03" name="Google Shape;503;p77"/>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04" name="Google Shape;504;p77"/>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05" name="Google Shape;505;p77"/>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06" name="Google Shape;506;p77"/>
          <p:cNvPicPr preferRelativeResize="0"/>
          <p:nvPr/>
        </p:nvPicPr>
        <p:blipFill>
          <a:blip r:embed="rId5">
            <a:alphaModFix/>
          </a:blip>
          <a:stretch>
            <a:fillRect/>
          </a:stretch>
        </p:blipFill>
        <p:spPr>
          <a:xfrm>
            <a:off x="2730026" y="4776450"/>
            <a:ext cx="4812225" cy="31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1000"/>
                                        <p:tgtEl>
                                          <p:spTgt spid="5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5"/>
                                        </p:tgtEl>
                                        <p:attrNameLst>
                                          <p:attrName>style.visibility</p:attrName>
                                        </p:attrNameLst>
                                      </p:cBhvr>
                                      <p:to>
                                        <p:strVal val="visible"/>
                                      </p:to>
                                    </p:set>
                                    <p:animEffect transition="in" filter="fade">
                                      <p:cBhvr>
                                        <p:cTn id="12" dur="1000"/>
                                        <p:tgtEl>
                                          <p:spTgt spid="5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6"/>
                                        </p:tgtEl>
                                        <p:attrNameLst>
                                          <p:attrName>style.visibility</p:attrName>
                                        </p:attrNameLst>
                                      </p:cBhvr>
                                      <p:to>
                                        <p:strVal val="visible"/>
                                      </p:to>
                                    </p:set>
                                    <p:animEffect transition="in" filter="fade">
                                      <p:cBhvr>
                                        <p:cTn id="17"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12" name="Google Shape;512;p78"/>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13" name="Google Shape;513;p78"/>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14" name="Google Shape;514;p78"/>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15" name="Google Shape;515;p78"/>
          <p:cNvPicPr preferRelativeResize="0"/>
          <p:nvPr/>
        </p:nvPicPr>
        <p:blipFill>
          <a:blip r:embed="rId5">
            <a:alphaModFix/>
          </a:blip>
          <a:stretch>
            <a:fillRect/>
          </a:stretch>
        </p:blipFill>
        <p:spPr>
          <a:xfrm>
            <a:off x="2730026" y="4776450"/>
            <a:ext cx="4812225" cy="317550"/>
          </a:xfrm>
          <a:prstGeom prst="rect">
            <a:avLst/>
          </a:prstGeom>
          <a:noFill/>
          <a:ln>
            <a:noFill/>
          </a:ln>
        </p:spPr>
      </p:pic>
      <p:pic>
        <p:nvPicPr>
          <p:cNvPr id="516" name="Google Shape;516;p78"/>
          <p:cNvPicPr preferRelativeResize="0"/>
          <p:nvPr/>
        </p:nvPicPr>
        <p:blipFill>
          <a:blip r:embed="rId6">
            <a:alphaModFix/>
          </a:blip>
          <a:stretch>
            <a:fillRect/>
          </a:stretch>
        </p:blipFill>
        <p:spPr>
          <a:xfrm>
            <a:off x="2730024" y="5168223"/>
            <a:ext cx="4596575" cy="7189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1000"/>
                                        <p:tgtEl>
                                          <p:spTgt spid="5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
                                        </p:tgtEl>
                                        <p:attrNameLst>
                                          <p:attrName>style.visibility</p:attrName>
                                        </p:attrNameLst>
                                      </p:cBhvr>
                                      <p:to>
                                        <p:strVal val="visible"/>
                                      </p:to>
                                    </p:set>
                                    <p:animEffect transition="in" filter="fade">
                                      <p:cBhvr>
                                        <p:cTn id="12" dur="1000"/>
                                        <p:tgtEl>
                                          <p:spTgt spid="5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5"/>
                                        </p:tgtEl>
                                        <p:attrNameLst>
                                          <p:attrName>style.visibility</p:attrName>
                                        </p:attrNameLst>
                                      </p:cBhvr>
                                      <p:to>
                                        <p:strVal val="visible"/>
                                      </p:to>
                                    </p:set>
                                    <p:animEffect transition="in" filter="fade">
                                      <p:cBhvr>
                                        <p:cTn id="17" dur="1000"/>
                                        <p:tgtEl>
                                          <p:spTgt spid="5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gtEl>
                                        <p:attrNameLst>
                                          <p:attrName>style.visibility</p:attrName>
                                        </p:attrNameLst>
                                      </p:cBhvr>
                                      <p:to>
                                        <p:strVal val="visible"/>
                                      </p:to>
                                    </p:set>
                                    <p:animEffect transition="in" filter="fade">
                                      <p:cBhvr>
                                        <p:cTn id="22"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2" name="Google Shape;522;p79"/>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23" name="Google Shape;523;p79"/>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24" name="Google Shape;524;p79"/>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25" name="Google Shape;525;p79"/>
          <p:cNvPicPr preferRelativeResize="0"/>
          <p:nvPr/>
        </p:nvPicPr>
        <p:blipFill>
          <a:blip r:embed="rId5">
            <a:alphaModFix/>
          </a:blip>
          <a:stretch>
            <a:fillRect/>
          </a:stretch>
        </p:blipFill>
        <p:spPr>
          <a:xfrm>
            <a:off x="2730026" y="4776450"/>
            <a:ext cx="4812225" cy="317550"/>
          </a:xfrm>
          <a:prstGeom prst="rect">
            <a:avLst/>
          </a:prstGeom>
          <a:noFill/>
          <a:ln>
            <a:noFill/>
          </a:ln>
        </p:spPr>
      </p:pic>
      <p:pic>
        <p:nvPicPr>
          <p:cNvPr id="526" name="Google Shape;526;p79"/>
          <p:cNvPicPr preferRelativeResize="0"/>
          <p:nvPr/>
        </p:nvPicPr>
        <p:blipFill>
          <a:blip r:embed="rId6">
            <a:alphaModFix/>
          </a:blip>
          <a:stretch>
            <a:fillRect/>
          </a:stretch>
        </p:blipFill>
        <p:spPr>
          <a:xfrm>
            <a:off x="2730024" y="5168223"/>
            <a:ext cx="4596575" cy="718972"/>
          </a:xfrm>
          <a:prstGeom prst="rect">
            <a:avLst/>
          </a:prstGeom>
          <a:noFill/>
          <a:ln>
            <a:noFill/>
          </a:ln>
        </p:spPr>
      </p:pic>
      <p:pic>
        <p:nvPicPr>
          <p:cNvPr id="527" name="Google Shape;527;p79"/>
          <p:cNvPicPr preferRelativeResize="0"/>
          <p:nvPr/>
        </p:nvPicPr>
        <p:blipFill>
          <a:blip r:embed="rId7">
            <a:alphaModFix/>
          </a:blip>
          <a:stretch>
            <a:fillRect/>
          </a:stretch>
        </p:blipFill>
        <p:spPr>
          <a:xfrm>
            <a:off x="2679125" y="5961425"/>
            <a:ext cx="4322675" cy="36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1000"/>
                                        <p:tgtEl>
                                          <p:spTgt spid="5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5"/>
                                        </p:tgtEl>
                                        <p:attrNameLst>
                                          <p:attrName>style.visibility</p:attrName>
                                        </p:attrNameLst>
                                      </p:cBhvr>
                                      <p:to>
                                        <p:strVal val="visible"/>
                                      </p:to>
                                    </p:set>
                                    <p:animEffect transition="in" filter="fade">
                                      <p:cBhvr>
                                        <p:cTn id="17" dur="1000"/>
                                        <p:tgtEl>
                                          <p:spTgt spid="5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6"/>
                                        </p:tgtEl>
                                        <p:attrNameLst>
                                          <p:attrName>style.visibility</p:attrName>
                                        </p:attrNameLst>
                                      </p:cBhvr>
                                      <p:to>
                                        <p:strVal val="visible"/>
                                      </p:to>
                                    </p:set>
                                    <p:animEffect transition="in" filter="fade">
                                      <p:cBhvr>
                                        <p:cTn id="22" dur="1000"/>
                                        <p:tgtEl>
                                          <p:spTgt spid="5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gtEl>
                                        <p:attrNameLst>
                                          <p:attrName>style.visibility</p:attrName>
                                        </p:attrNameLst>
                                      </p:cBhvr>
                                      <p:to>
                                        <p:strVal val="visible"/>
                                      </p:to>
                                    </p:set>
                                    <p:animEffect transition="in" filter="fade">
                                      <p:cBhvr>
                                        <p:cTn id="27" dur="1000"/>
                                        <p:tgtEl>
                                          <p:spTgt spid="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r="49792"/>
          <a:stretch/>
        </p:blipFill>
        <p:spPr>
          <a:xfrm>
            <a:off x="3892061" y="3250541"/>
            <a:ext cx="4079631" cy="3130550"/>
          </a:xfrm>
          <a:prstGeom prst="rect">
            <a:avLst/>
          </a:prstGeom>
          <a:noFill/>
          <a:ln>
            <a:no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E192154-E0C3-549A-A151-564B5F56F2CE}"/>
                  </a:ext>
                </a:extLst>
              </p:cNvPr>
              <p:cNvSpPr txBox="1"/>
              <p:nvPr/>
            </p:nvSpPr>
            <p:spPr>
              <a:xfrm>
                <a:off x="7502769" y="3832419"/>
                <a:ext cx="3751385" cy="830997"/>
              </a:xfrm>
              <a:prstGeom prst="rect">
                <a:avLst/>
              </a:prstGeom>
              <a:noFill/>
            </p:spPr>
            <p:txBody>
              <a:bodyPr wrap="square">
                <a:spAutoFit/>
              </a:bodyPr>
              <a:lstStyle/>
              <a:p>
                <a:pPr algn="ctr"/>
                <a:r>
                  <a:rPr lang="en-US" sz="2400" b="1" dirty="0">
                    <a:cs typeface="Calibri" panose="020F0502020204030204" pitchFamily="34" charset="0"/>
                  </a:rPr>
                  <a:t>SAT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=1500</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=300</m:t>
                          </m:r>
                        </m:e>
                      </m:d>
                    </m:oMath>
                  </m:oMathPara>
                </a14:m>
                <a:endParaRPr lang="en-US" sz="2400" b="0" dirty="0">
                  <a:ea typeface="Cambria Math" panose="02040503050406030204" pitchFamily="18" charset="0"/>
                </a:endParaRPr>
              </a:p>
            </p:txBody>
          </p:sp>
        </mc:Choice>
        <mc:Fallback>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02769" y="3832419"/>
                <a:ext cx="3751385" cy="830997"/>
              </a:xfrm>
              <a:prstGeom prst="rect">
                <a:avLst/>
              </a:prstGeom>
              <a:blipFill>
                <a:blip r:embed="rId4"/>
                <a:stretch>
                  <a:fillRect t="-4478" b="-4478"/>
                </a:stretch>
              </a:blipFill>
            </p:spPr>
            <p:txBody>
              <a:bodyPr/>
              <a:lstStyle/>
              <a:p>
                <a:r>
                  <a:rPr lang="en-US">
                    <a:noFill/>
                  </a:rPr>
                  <a:t> </a:t>
                </a:r>
              </a:p>
            </p:txBody>
          </p:sp>
        </mc:Fallback>
      </mc:AlternateContent>
      <p:sp>
        <p:nvSpPr>
          <p:cNvPr id="5" name="Rounded Rectangular Callout 4">
            <a:extLst>
              <a:ext uri="{FF2B5EF4-FFF2-40B4-BE49-F238E27FC236}">
                <a16:creationId xmlns:a16="http://schemas.microsoft.com/office/drawing/2014/main" id="{835BAEB5-47A4-24EA-51B7-2F5F22F9491E}"/>
              </a:ext>
            </a:extLst>
          </p:cNvPr>
          <p:cNvSpPr/>
          <p:nvPr/>
        </p:nvSpPr>
        <p:spPr>
          <a:xfrm>
            <a:off x="3112477" y="2742214"/>
            <a:ext cx="1066800" cy="773548"/>
          </a:xfrm>
          <a:prstGeom prst="wedgeRoundRectCallout">
            <a:avLst>
              <a:gd name="adj1" fmla="val 73672"/>
              <a:gd name="adj2" fmla="val -981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Pam’s score</a:t>
            </a:r>
          </a:p>
        </p:txBody>
      </p:sp>
      <mc:AlternateContent xmlns:mc="http://schemas.openxmlformats.org/markup-compatibility/2006">
        <mc:Choice xmlns:a14="http://schemas.microsoft.com/office/drawing/2010/main" Requires="a14">
          <p:sp>
            <p:nvSpPr>
              <p:cNvPr id="6" name="Rounded Rectangular Callout 5">
                <a:extLst>
                  <a:ext uri="{FF2B5EF4-FFF2-40B4-BE49-F238E27FC236}">
                    <a16:creationId xmlns:a16="http://schemas.microsoft.com/office/drawing/2014/main" id="{752CEE01-6BD3-5119-E77E-5760963CF1C6}"/>
                  </a:ext>
                </a:extLst>
              </p:cNvPr>
              <p:cNvSpPr/>
              <p:nvPr/>
            </p:nvSpPr>
            <p:spPr>
              <a:xfrm>
                <a:off x="4349261" y="2705553"/>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p:sp>
            <p:nvSpPr>
              <p:cNvPr id="6" name="Rounded Rectangular Callout 5">
                <a:extLst>
                  <a:ext uri="{FF2B5EF4-FFF2-40B4-BE49-F238E27FC236}">
                    <a16:creationId xmlns:a16="http://schemas.microsoft.com/office/drawing/2014/main" id="{752CEE01-6BD3-5119-E77E-5760963CF1C6}"/>
                  </a:ext>
                </a:extLst>
              </p:cNvPr>
              <p:cNvSpPr>
                <a:spLocks noRot="1" noChangeAspect="1" noMove="1" noResize="1" noEditPoints="1" noAdjustHandles="1" noChangeArrowheads="1" noChangeShapeType="1" noTextEdit="1"/>
              </p:cNvSpPr>
              <p:nvPr/>
            </p:nvSpPr>
            <p:spPr>
              <a:xfrm>
                <a:off x="4349261" y="2705553"/>
                <a:ext cx="1066800" cy="773548"/>
              </a:xfrm>
              <a:prstGeom prst="wedgeRoundRectCallout">
                <a:avLst>
                  <a:gd name="adj1" fmla="val 27518"/>
                  <a:gd name="adj2" fmla="val -99658"/>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ounded Rectangular Callout 6">
                <a:extLst>
                  <a:ext uri="{FF2B5EF4-FFF2-40B4-BE49-F238E27FC236}">
                    <a16:creationId xmlns:a16="http://schemas.microsoft.com/office/drawing/2014/main" id="{4D4C249E-77FC-2ECA-2872-B7FDE83EB4A2}"/>
                  </a:ext>
                </a:extLst>
              </p:cNvPr>
              <p:cNvSpPr/>
              <p:nvPr/>
            </p:nvSpPr>
            <p:spPr>
              <a:xfrm>
                <a:off x="6447692" y="2642490"/>
                <a:ext cx="1600200" cy="773548"/>
              </a:xfrm>
              <a:prstGeom prst="wedgeRoundRectCallout">
                <a:avLst>
                  <a:gd name="adj1" fmla="val -82372"/>
                  <a:gd name="adj2" fmla="val -9208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p:sp>
            <p:nvSpPr>
              <p:cNvPr id="7" name="Rounded Rectangular Callout 6">
                <a:extLst>
                  <a:ext uri="{FF2B5EF4-FFF2-40B4-BE49-F238E27FC236}">
                    <a16:creationId xmlns:a16="http://schemas.microsoft.com/office/drawing/2014/main" id="{4D4C249E-77FC-2ECA-2872-B7FDE83EB4A2}"/>
                  </a:ext>
                </a:extLst>
              </p:cNvPr>
              <p:cNvSpPr>
                <a:spLocks noRot="1" noChangeAspect="1" noMove="1" noResize="1" noEditPoints="1" noAdjustHandles="1" noChangeArrowheads="1" noChangeShapeType="1" noTextEdit="1"/>
              </p:cNvSpPr>
              <p:nvPr/>
            </p:nvSpPr>
            <p:spPr>
              <a:xfrm>
                <a:off x="6447692" y="2642490"/>
                <a:ext cx="1600200" cy="773548"/>
              </a:xfrm>
              <a:prstGeom prst="wedgeRoundRectCallout">
                <a:avLst>
                  <a:gd name="adj1" fmla="val -82372"/>
                  <a:gd name="adj2" fmla="val -92081"/>
                  <a:gd name="adj3" fmla="val 16667"/>
                </a:avLst>
              </a:prstGeom>
              <a:blipFill>
                <a:blip r:embed="rId6"/>
                <a:stretch>
                  <a:fillRect b="-2222"/>
                </a:stretch>
              </a:blipFill>
            </p:spPr>
            <p:txBody>
              <a:bodyPr/>
              <a:lstStyle/>
              <a:p>
                <a:r>
                  <a:rPr lang="en-US">
                    <a:noFill/>
                  </a:rPr>
                  <a:t> </a:t>
                </a:r>
              </a:p>
            </p:txBody>
          </p:sp>
        </mc:Fallback>
      </mc:AlternateContent>
    </p:spTree>
    <p:extLst>
      <p:ext uri="{BB962C8B-B14F-4D97-AF65-F5344CB8AC3E}">
        <p14:creationId xmlns:p14="http://schemas.microsoft.com/office/powerpoint/2010/main" val="376013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l="50495" r="162"/>
          <a:stretch/>
        </p:blipFill>
        <p:spPr>
          <a:xfrm>
            <a:off x="4865076" y="3515762"/>
            <a:ext cx="4009292" cy="3130550"/>
          </a:xfrm>
          <a:prstGeom prst="rect">
            <a:avLst/>
          </a:prstGeom>
          <a:noFill/>
          <a:ln>
            <a:no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E192154-E0C3-549A-A151-564B5F56F2CE}"/>
                  </a:ext>
                </a:extLst>
              </p:cNvPr>
              <p:cNvSpPr txBox="1"/>
              <p:nvPr/>
            </p:nvSpPr>
            <p:spPr>
              <a:xfrm>
                <a:off x="7596554" y="4139758"/>
                <a:ext cx="3751385" cy="830997"/>
              </a:xfrm>
              <a:prstGeom prst="rect">
                <a:avLst/>
              </a:prstGeom>
              <a:noFill/>
            </p:spPr>
            <p:txBody>
              <a:bodyPr wrap="square">
                <a:spAutoFit/>
              </a:bodyPr>
              <a:lstStyle/>
              <a:p>
                <a:pPr algn="ctr"/>
                <a:r>
                  <a:rPr lang="en-US" sz="2400" b="1" dirty="0">
                    <a:cs typeface="Calibri" panose="020F0502020204030204" pitchFamily="34" charset="0"/>
                  </a:rPr>
                  <a:t>ACT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=21,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=5</m:t>
                          </m:r>
                        </m:e>
                      </m:d>
                    </m:oMath>
                  </m:oMathPara>
                </a14:m>
                <a:endParaRPr lang="en-US" sz="2400" b="0" dirty="0">
                  <a:ea typeface="Cambria Math" panose="02040503050406030204" pitchFamily="18" charset="0"/>
                </a:endParaRPr>
              </a:p>
            </p:txBody>
          </p:sp>
        </mc:Choice>
        <mc:Fallback>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96554" y="4139758"/>
                <a:ext cx="3751385" cy="830997"/>
              </a:xfrm>
              <a:prstGeom prst="rect">
                <a:avLst/>
              </a:prstGeom>
              <a:blipFill>
                <a:blip r:embed="rId4"/>
                <a:stretch>
                  <a:fillRect t="-4478" b="-5970"/>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24860469-9FC0-8FE4-9525-87F671FEA9F0}"/>
              </a:ext>
            </a:extLst>
          </p:cNvPr>
          <p:cNvSpPr/>
          <p:nvPr/>
        </p:nvSpPr>
        <p:spPr>
          <a:xfrm>
            <a:off x="844061" y="4251130"/>
            <a:ext cx="4689230" cy="6082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about Jim’s score?</a:t>
            </a:r>
          </a:p>
        </p:txBody>
      </p:sp>
      <p:sp>
        <p:nvSpPr>
          <p:cNvPr id="8" name="Rounded Rectangular Callout 7">
            <a:extLst>
              <a:ext uri="{FF2B5EF4-FFF2-40B4-BE49-F238E27FC236}">
                <a16:creationId xmlns:a16="http://schemas.microsoft.com/office/drawing/2014/main" id="{CB69B17C-24D4-FA04-E454-B4F2D3F3E5F3}"/>
              </a:ext>
            </a:extLst>
          </p:cNvPr>
          <p:cNvSpPr/>
          <p:nvPr/>
        </p:nvSpPr>
        <p:spPr>
          <a:xfrm>
            <a:off x="3112477" y="2742214"/>
            <a:ext cx="1066800" cy="773548"/>
          </a:xfrm>
          <a:prstGeom prst="wedgeRoundRectCallout">
            <a:avLst>
              <a:gd name="adj1" fmla="val 73672"/>
              <a:gd name="adj2" fmla="val -981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Pam’s score</a:t>
            </a:r>
          </a:p>
        </p:txBody>
      </p:sp>
      <mc:AlternateContent xmlns:mc="http://schemas.openxmlformats.org/markup-compatibility/2006">
        <mc:Choice xmlns:a14="http://schemas.microsoft.com/office/drawing/2010/main" Requires="a14">
          <p:sp>
            <p:nvSpPr>
              <p:cNvPr id="9" name="Rounded Rectangular Callout 8">
                <a:extLst>
                  <a:ext uri="{FF2B5EF4-FFF2-40B4-BE49-F238E27FC236}">
                    <a16:creationId xmlns:a16="http://schemas.microsoft.com/office/drawing/2014/main" id="{53652AE2-AD76-869E-2274-4C4871F6ACD1}"/>
                  </a:ext>
                </a:extLst>
              </p:cNvPr>
              <p:cNvSpPr/>
              <p:nvPr/>
            </p:nvSpPr>
            <p:spPr>
              <a:xfrm>
                <a:off x="4349261" y="2705553"/>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p:sp>
            <p:nvSpPr>
              <p:cNvPr id="9" name="Rounded Rectangular Callout 8">
                <a:extLst>
                  <a:ext uri="{FF2B5EF4-FFF2-40B4-BE49-F238E27FC236}">
                    <a16:creationId xmlns:a16="http://schemas.microsoft.com/office/drawing/2014/main" id="{53652AE2-AD76-869E-2274-4C4871F6ACD1}"/>
                  </a:ext>
                </a:extLst>
              </p:cNvPr>
              <p:cNvSpPr>
                <a:spLocks noRot="1" noChangeAspect="1" noMove="1" noResize="1" noEditPoints="1" noAdjustHandles="1" noChangeArrowheads="1" noChangeShapeType="1" noTextEdit="1"/>
              </p:cNvSpPr>
              <p:nvPr/>
            </p:nvSpPr>
            <p:spPr>
              <a:xfrm>
                <a:off x="4349261" y="2705553"/>
                <a:ext cx="1066800" cy="773548"/>
              </a:xfrm>
              <a:prstGeom prst="wedgeRoundRectCallout">
                <a:avLst>
                  <a:gd name="adj1" fmla="val 27518"/>
                  <a:gd name="adj2" fmla="val -99658"/>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ounded Rectangular Callout 9">
                <a:extLst>
                  <a:ext uri="{FF2B5EF4-FFF2-40B4-BE49-F238E27FC236}">
                    <a16:creationId xmlns:a16="http://schemas.microsoft.com/office/drawing/2014/main" id="{CD550FBA-F5A1-87E9-29C5-B0C7F816A160}"/>
                  </a:ext>
                </a:extLst>
              </p:cNvPr>
              <p:cNvSpPr/>
              <p:nvPr/>
            </p:nvSpPr>
            <p:spPr>
              <a:xfrm>
                <a:off x="6447692" y="2642490"/>
                <a:ext cx="1600200" cy="773548"/>
              </a:xfrm>
              <a:prstGeom prst="wedgeRoundRectCallout">
                <a:avLst>
                  <a:gd name="adj1" fmla="val -82372"/>
                  <a:gd name="adj2" fmla="val -9208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p:sp>
            <p:nvSpPr>
              <p:cNvPr id="10" name="Rounded Rectangular Callout 9">
                <a:extLst>
                  <a:ext uri="{FF2B5EF4-FFF2-40B4-BE49-F238E27FC236}">
                    <a16:creationId xmlns:a16="http://schemas.microsoft.com/office/drawing/2014/main" id="{CD550FBA-F5A1-87E9-29C5-B0C7F816A160}"/>
                  </a:ext>
                </a:extLst>
              </p:cNvPr>
              <p:cNvSpPr>
                <a:spLocks noRot="1" noChangeAspect="1" noMove="1" noResize="1" noEditPoints="1" noAdjustHandles="1" noChangeArrowheads="1" noChangeShapeType="1" noTextEdit="1"/>
              </p:cNvSpPr>
              <p:nvPr/>
            </p:nvSpPr>
            <p:spPr>
              <a:xfrm>
                <a:off x="6447692" y="2642490"/>
                <a:ext cx="1600200" cy="773548"/>
              </a:xfrm>
              <a:prstGeom prst="wedgeRoundRectCallout">
                <a:avLst>
                  <a:gd name="adj1" fmla="val -82372"/>
                  <a:gd name="adj2" fmla="val -92081"/>
                  <a:gd name="adj3" fmla="val 16667"/>
                </a:avLst>
              </a:prstGeom>
              <a:blipFill>
                <a:blip r:embed="rId6"/>
                <a:stretch>
                  <a:fillRect b="-2222"/>
                </a:stretch>
              </a:blipFill>
            </p:spPr>
            <p:txBody>
              <a:bodyPr/>
              <a:lstStyle/>
              <a:p>
                <a:r>
                  <a:rPr lang="en-US">
                    <a:noFill/>
                  </a:rPr>
                  <a:t> </a:t>
                </a:r>
              </a:p>
            </p:txBody>
          </p:sp>
        </mc:Fallback>
      </mc:AlternateContent>
    </p:spTree>
    <p:extLst>
      <p:ext uri="{BB962C8B-B14F-4D97-AF65-F5344CB8AC3E}">
        <p14:creationId xmlns:p14="http://schemas.microsoft.com/office/powerpoint/2010/main" val="383924403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33</TotalTime>
  <Words>3375</Words>
  <Application>Microsoft Macintosh PowerPoint</Application>
  <PresentationFormat>Widescreen</PresentationFormat>
  <Paragraphs>308</Paragraphs>
  <Slides>69</Slides>
  <Notes>65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69</vt:i4>
      </vt:variant>
    </vt:vector>
  </HeadingPairs>
  <TitlesOfParts>
    <vt:vector size="77" baseType="lpstr">
      <vt:lpstr>Arial</vt:lpstr>
      <vt:lpstr>Calibri</vt:lpstr>
      <vt:lpstr>Cambria Math</vt:lpstr>
      <vt:lpstr>Corbel</vt:lpstr>
      <vt:lpstr>Courier New</vt:lpstr>
      <vt:lpstr>Wingdings 2</vt:lpstr>
      <vt:lpstr>Frame</vt:lpstr>
      <vt:lpstr>Custom</vt:lpstr>
      <vt:lpstr>Assessing Continuous Data: Normal Distribution</vt:lpstr>
      <vt:lpstr>Plan for Today</vt:lpstr>
      <vt:lpstr>Normal Distribution</vt:lpstr>
      <vt:lpstr>Normal distributions with different parameters</vt:lpstr>
      <vt:lpstr>Practice</vt:lpstr>
      <vt:lpstr>Comparisons</vt:lpstr>
      <vt:lpstr>Comparisons</vt:lpstr>
      <vt:lpstr>Comparisons</vt:lpstr>
      <vt:lpstr>Comparisons</vt:lpstr>
      <vt:lpstr>Comparisons</vt:lpstr>
      <vt:lpstr>Comparisons</vt:lpstr>
      <vt:lpstr>Comparisons</vt:lpstr>
      <vt:lpstr>Comparisons</vt:lpstr>
      <vt:lpstr>Standardizing with Z scores</vt:lpstr>
      <vt:lpstr>Percentiles</vt:lpstr>
      <vt:lpstr>STOPPED HERE</vt:lpstr>
      <vt:lpstr>Calculating percentiles - using computation</vt:lpstr>
      <vt:lpstr>Calculating percentiles - using tables</vt:lpstr>
      <vt:lpstr>Six sigma</vt:lpstr>
      <vt:lpstr>Quality control</vt:lpstr>
      <vt:lpstr>Quality control</vt:lpstr>
      <vt:lpstr>Quality control</vt:lpstr>
      <vt:lpstr>Quality control</vt:lpstr>
      <vt:lpstr>Finding the exact probability - using R</vt:lpstr>
      <vt:lpstr>Practice</vt:lpstr>
      <vt:lpstr>Practice</vt:lpstr>
      <vt:lpstr>Practice</vt:lpstr>
      <vt:lpstr>Practice</vt:lpstr>
      <vt:lpstr>Practice</vt:lpstr>
      <vt:lpstr>Practice</vt:lpstr>
      <vt:lpstr>Practice</vt:lpstr>
      <vt:lpstr>Practice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Practice</vt:lpstr>
      <vt:lpstr>68-95-99.7 Rule</vt:lpstr>
      <vt:lpstr>Describing variability using the 68-95-99.7 Rule</vt:lpstr>
      <vt:lpstr>Describing variability using the 68-95-99.7 Rule</vt:lpstr>
      <vt:lpstr>Number of hours of sleep on school nights</vt:lpstr>
      <vt:lpstr>Number of hours of sleep on school nights</vt:lpstr>
      <vt:lpstr>Number of hours of sleep on school nights</vt:lpstr>
      <vt:lpstr>Number of hours of sleep on school nights</vt:lpstr>
      <vt:lpstr>Practice</vt:lpstr>
      <vt:lpstr>Practice</vt:lpstr>
      <vt:lpstr>PowerPoint Presentation</vt:lpstr>
      <vt:lpstr>Appendix</vt:lpstr>
      <vt:lpstr>Finding the exact probability - using the Z table</vt:lpstr>
      <vt:lpstr>Finding the exact probability - using the Z table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7</cp:revision>
  <dcterms:created xsi:type="dcterms:W3CDTF">2023-07-27T13:51:22Z</dcterms:created>
  <dcterms:modified xsi:type="dcterms:W3CDTF">2023-09-19T17:00:14Z</dcterms:modified>
</cp:coreProperties>
</file>