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Lst>
  <p:notesMasterIdLst>
    <p:notesMasterId r:id="rId54"/>
  </p:notesMasterIdLst>
  <p:sldIdLst>
    <p:sldId id="256" r:id="rId3"/>
    <p:sldId id="292"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3" r:id="rId39"/>
    <p:sldId id="257"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64"/>
    <p:restoredTop sz="96327"/>
  </p:normalViewPr>
  <p:slideViewPr>
    <p:cSldViewPr snapToGrid="0">
      <p:cViewPr varScale="1">
        <p:scale>
          <a:sx n="109" d="100"/>
          <a:sy n="109" d="100"/>
        </p:scale>
        <p:origin x="5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3ADC8-0AFD-F647-904F-5290280CD8F0}" type="datetimeFigureOut">
              <a:rPr lang="en-US" smtClean="0"/>
              <a:t>7/27/23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9D1A8-2CED-F648-86C0-653227D296B0}" type="slidenum">
              <a:rPr lang="en-US" smtClean="0"/>
              <a:t>‹#›</a:t>
            </a:fld>
            <a:endParaRPr lang="en-US"/>
          </a:p>
        </p:txBody>
      </p:sp>
    </p:spTree>
    <p:extLst>
      <p:ext uri="{BB962C8B-B14F-4D97-AF65-F5344CB8AC3E}">
        <p14:creationId xmlns:p14="http://schemas.microsoft.com/office/powerpoint/2010/main" val="1249487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f4971ae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f4971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5e3f4971ae_0_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5e3f4971ae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e3f4971ae_0_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e3f4971ae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e3f4971ae_0_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e3f4971a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e3f4971ae_0_9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e3f4971ae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e3f4971ae_0_1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5e3f4971ae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e3f4971ae_0_1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e3f4971ae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e3f4971ae_0_1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e3f4971ae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e3f4971ae_0_1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e3f4971ae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e3f4971ae_0_1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e3f4971ae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e3f4971ae_0_1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5e3f4971ae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5e3f4971ae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5e3f4971a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e3f4971ae_0_17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e3f4971ae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e3f4971ae_0_18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e3f4971ae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e3f4971ae_0_1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e3f4971ae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e3f4971ae_0_1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5e3f4971ae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e3f4971ae_0_19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e3f4971ae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e3f4971ae_0_2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e3f4971a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e3f4971ae_0_2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5e3f4971ae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f5d2d9db_01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f5d2d9db_0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f5d2d9db_01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f5d2d9db_0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f5d2d9db_01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f5d2d9db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5e3f4971ae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5e3f4971a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f5d2d9db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f5d2d9db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f5d2d9db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f5d2d9db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76125e362_1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76125e362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f5d2d9db_1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f5d2d9db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f5d2d9db_1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f5d2d9db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ge2b886a0_0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 name="Google Shape;31;ge2b886a0_0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16c697d3e1_0_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16c697d3e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16c697d3e1_0_5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16c697d3e1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e2b886a0_0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e2b886a0_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6c697d3e1_0_6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6c697d3e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5e3f4971ae_0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5e3f4971ae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6c697d3e1_0_7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6c697d3e1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c697d3e1_0_8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c697d3e1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2b886a0_07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e2b886a0_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6c697d3e1_0_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6c697d3e1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2b886a0_0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e2b886a0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2b886a0_0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e2b886a0_0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2b886a0_09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2b886a0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6c697d3e1_0_10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6c697d3e1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e2b886a0_01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e2b886a0_0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5e3f4971ae_0_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5e3f4971a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e3f4971ae_0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e3f4971ae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5e3f4971ae_0_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5e3f4971ae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e3f4971ae_0_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e3f4971ae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e3f4971ae_0_7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5e3f4971a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7/27/23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6641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7/27/23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13858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7/27/23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70837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14400" y="2111124"/>
            <a:ext cx="10363200" cy="1546475"/>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ubTitle" idx="1"/>
          </p:nvPr>
        </p:nvSpPr>
        <p:spPr>
          <a:xfrm>
            <a:off x="914400" y="3786739"/>
            <a:ext cx="10363200" cy="1046317"/>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1931849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609600" y="1600200"/>
            <a:ext cx="10972800"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32511161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6" name="Google Shape;16;p4"/>
          <p:cNvSpPr txBox="1">
            <a:spLocks noGrp="1"/>
          </p:cNvSpPr>
          <p:nvPr>
            <p:ph type="body" idx="1"/>
          </p:nvPr>
        </p:nvSpPr>
        <p:spPr>
          <a:xfrm>
            <a:off x="609600" y="1600200"/>
            <a:ext cx="5326035"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7" name="Google Shape;17;p4"/>
          <p:cNvSpPr txBox="1">
            <a:spLocks noGrp="1"/>
          </p:cNvSpPr>
          <p:nvPr>
            <p:ph type="body" idx="2"/>
          </p:nvPr>
        </p:nvSpPr>
        <p:spPr>
          <a:xfrm>
            <a:off x="6256365" y="1600200"/>
            <a:ext cx="5326035"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1826234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413852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609600" y="5875079"/>
            <a:ext cx="10972800" cy="692694"/>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extLst>
      <p:ext uri="{BB962C8B-B14F-4D97-AF65-F5344CB8AC3E}">
        <p14:creationId xmlns:p14="http://schemas.microsoft.com/office/powerpoint/2010/main" val="1815361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extLst>
      <p:ext uri="{BB962C8B-B14F-4D97-AF65-F5344CB8AC3E}">
        <p14:creationId xmlns:p14="http://schemas.microsoft.com/office/powerpoint/2010/main" val="3137202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7/27/23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34703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D1637-0D27-F54B-A3CE-C829B5942E2D}" type="datetimeFigureOut">
              <a:rPr lang="en-US" smtClean="0"/>
              <a:t>7/27/23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30140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2BD1637-0D27-F54B-A3CE-C829B5942E2D}" type="datetimeFigureOut">
              <a:rPr lang="en-US" smtClean="0"/>
              <a:t>7/27/23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05885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7/27/23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11858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7/27/23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80865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2BD1637-0D27-F54B-A3CE-C829B5942E2D}" type="datetimeFigureOut">
              <a:rPr lang="en-US" smtClean="0"/>
              <a:t>7/27/23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51612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7/27/23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4090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7/27/23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1269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2BD1637-0D27-F54B-A3CE-C829B5942E2D}" type="datetimeFigureOut">
              <a:rPr lang="en-US" smtClean="0"/>
              <a:t>7/27/23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334A3DE-C3B1-C348-81C2-8098AECCFFB8}" type="slidenum">
              <a:rPr lang="en-US" smtClean="0"/>
              <a:t>‹#›</a:t>
            </a:fld>
            <a:endParaRPr lang="en-US"/>
          </a:p>
        </p:txBody>
      </p:sp>
    </p:spTree>
    <p:extLst>
      <p:ext uri="{BB962C8B-B14F-4D97-AF65-F5344CB8AC3E}">
        <p14:creationId xmlns:p14="http://schemas.microsoft.com/office/powerpoint/2010/main" val="17576030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09600" y="1600200"/>
            <a:ext cx="10972800" cy="4967574"/>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903328690"/>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0F45-9978-8FDF-1ACE-97A8086F0D9E}"/>
              </a:ext>
            </a:extLst>
          </p:cNvPr>
          <p:cNvSpPr>
            <a:spLocks noGrp="1"/>
          </p:cNvSpPr>
          <p:nvPr>
            <p:ph type="ctrTitle"/>
          </p:nvPr>
        </p:nvSpPr>
        <p:spPr/>
        <p:txBody>
          <a:bodyPr>
            <a:normAutofit/>
          </a:bodyPr>
          <a:lstStyle/>
          <a:p>
            <a:r>
              <a:rPr lang="en-US" dirty="0"/>
              <a:t>Collecting Data</a:t>
            </a:r>
          </a:p>
        </p:txBody>
      </p:sp>
      <p:sp>
        <p:nvSpPr>
          <p:cNvPr id="3" name="Subtitle 2">
            <a:extLst>
              <a:ext uri="{FF2B5EF4-FFF2-40B4-BE49-F238E27FC236}">
                <a16:creationId xmlns:a16="http://schemas.microsoft.com/office/drawing/2014/main" id="{392E18FD-81DF-1C19-AC53-06675BB5943B}"/>
              </a:ext>
            </a:extLst>
          </p:cNvPr>
          <p:cNvSpPr>
            <a:spLocks noGrp="1"/>
          </p:cNvSpPr>
          <p:nvPr>
            <p:ph type="subTitle" idx="1"/>
          </p:nvPr>
        </p:nvSpPr>
        <p:spPr/>
        <p:txBody>
          <a:bodyPr>
            <a:normAutofit fontScale="85000" lnSpcReduction="20000"/>
          </a:bodyPr>
          <a:lstStyle/>
          <a:p>
            <a:r>
              <a:rPr lang="en-US" sz="3000" dirty="0"/>
              <a:t>Dr. Ab Mosca (they/them)</a:t>
            </a:r>
          </a:p>
          <a:p>
            <a:r>
              <a:rPr lang="en-US" sz="1900" i="1" dirty="0"/>
              <a:t>Slides based off slides courtesy of </a:t>
            </a:r>
            <a:r>
              <a:rPr lang="en-US" sz="1900" i="1" dirty="0" err="1"/>
              <a:t>OpenIntro</a:t>
            </a:r>
            <a:r>
              <a:rPr lang="en-US" sz="1900" i="1" dirty="0"/>
              <a:t> and John </a:t>
            </a:r>
            <a:r>
              <a:rPr lang="en-US" sz="1900" i="1" dirty="0" err="1"/>
              <a:t>McGreedy</a:t>
            </a:r>
            <a:r>
              <a:rPr lang="en-US" sz="1900" i="1" dirty="0"/>
              <a:t> of Johns Hopkins University </a:t>
            </a:r>
          </a:p>
        </p:txBody>
      </p:sp>
    </p:spTree>
    <p:extLst>
      <p:ext uri="{BB962C8B-B14F-4D97-AF65-F5344CB8AC3E}">
        <p14:creationId xmlns:p14="http://schemas.microsoft.com/office/powerpoint/2010/main" val="138499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7"/>
          <p:cNvPicPr preferRelativeResize="0"/>
          <p:nvPr/>
        </p:nvPicPr>
        <p:blipFill>
          <a:blip r:embed="rId3">
            <a:alphaModFix/>
          </a:blip>
          <a:stretch>
            <a:fillRect/>
          </a:stretch>
        </p:blipFill>
        <p:spPr>
          <a:xfrm>
            <a:off x="2101100" y="1499750"/>
            <a:ext cx="7989800" cy="3858500"/>
          </a:xfrm>
          <a:prstGeom prst="rect">
            <a:avLst/>
          </a:prstGeom>
          <a:noFill/>
          <a:ln>
            <a:noFill/>
          </a:ln>
        </p:spPr>
      </p:pic>
      <p:sp>
        <p:nvSpPr>
          <p:cNvPr id="97" name="Google Shape;97;p17"/>
          <p:cNvSpPr txBox="1"/>
          <p:nvPr/>
        </p:nvSpPr>
        <p:spPr>
          <a:xfrm>
            <a:off x="2101100" y="5871675"/>
            <a:ext cx="6018900" cy="3546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1400" kern="0">
                <a:solidFill>
                  <a:srgbClr val="000000"/>
                </a:solidFill>
                <a:latin typeface="Arial"/>
                <a:cs typeface="Arial"/>
                <a:sym typeface="Arial"/>
              </a:rPr>
              <a:t>http://www.npr.org/templates/story/story.php?storyId=125380052</a:t>
            </a:r>
            <a:endParaRPr sz="1400" kern="0">
              <a:solidFill>
                <a:srgbClr val="000000"/>
              </a:solidFill>
              <a:latin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body" idx="1"/>
          </p:nvPr>
        </p:nvSpPr>
        <p:spPr>
          <a:xfrm>
            <a:off x="1981200" y="1143000"/>
            <a:ext cx="8229600" cy="2571300"/>
          </a:xfrm>
          <a:prstGeom prst="rect">
            <a:avLst/>
          </a:prstGeom>
        </p:spPr>
        <p:txBody>
          <a:bodyPr spcFirstLastPara="1" wrap="square" lIns="91425" tIns="91425" rIns="91425" bIns="91425" anchor="t" anchorCtr="0">
            <a:noAutofit/>
          </a:bodyPr>
          <a:lstStyle/>
          <a:p>
            <a:pPr indent="-349250">
              <a:lnSpc>
                <a:spcPct val="115000"/>
              </a:lnSpc>
              <a:buSzPts val="1900"/>
            </a:pPr>
            <a:r>
              <a:rPr lang="en" sz="1900"/>
              <a:t>Sampling is natural.</a:t>
            </a:r>
            <a:br>
              <a:rPr lang="en" sz="1900"/>
            </a:br>
            <a:endParaRPr sz="600"/>
          </a:p>
          <a:p>
            <a:pPr marL="0" indent="0">
              <a:lnSpc>
                <a:spcPct val="115000"/>
              </a:lnSpc>
              <a:buNone/>
            </a:pPr>
            <a:endParaRPr sz="1900">
              <a:solidFill>
                <a:srgbClr val="000000"/>
              </a:solidFill>
            </a:endParaRPr>
          </a:p>
        </p:txBody>
      </p:sp>
      <p:sp>
        <p:nvSpPr>
          <p:cNvPr id="103" name="Google Shape;103;p18"/>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Exploratory analysis to inference</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
                                            <p:txEl>
                                              <p:pRg st="0" end="0"/>
                                            </p:txEl>
                                          </p:spTgt>
                                        </p:tgtEl>
                                        <p:attrNameLst>
                                          <p:attrName>style.visibility</p:attrName>
                                        </p:attrNameLst>
                                      </p:cBhvr>
                                      <p:to>
                                        <p:strVal val="visible"/>
                                      </p:to>
                                    </p:set>
                                    <p:animEffect transition="in" filter="fade">
                                      <p:cBhvr>
                                        <p:cTn id="7" dur="1000"/>
                                        <p:tgtEl>
                                          <p:spTgt spid="10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body" idx="1"/>
          </p:nvPr>
        </p:nvSpPr>
        <p:spPr>
          <a:xfrm>
            <a:off x="1981200" y="1143000"/>
            <a:ext cx="8229600" cy="2571300"/>
          </a:xfrm>
          <a:prstGeom prst="rect">
            <a:avLst/>
          </a:prstGeom>
        </p:spPr>
        <p:txBody>
          <a:bodyPr spcFirstLastPara="1" wrap="square" lIns="91425" tIns="91425" rIns="91425" bIns="91425" anchor="t" anchorCtr="0">
            <a:noAutofit/>
          </a:bodyPr>
          <a:lstStyle/>
          <a:p>
            <a:pPr indent="-349250">
              <a:lnSpc>
                <a:spcPct val="115000"/>
              </a:lnSpc>
              <a:buSzPts val="1900"/>
            </a:pPr>
            <a:r>
              <a:rPr lang="en" sz="1900"/>
              <a:t>Sampling is natural.</a:t>
            </a:r>
            <a:br>
              <a:rPr lang="en" sz="1900"/>
            </a:br>
            <a:endParaRPr sz="600"/>
          </a:p>
          <a:p>
            <a:pPr indent="-349250">
              <a:lnSpc>
                <a:spcPct val="115000"/>
              </a:lnSpc>
              <a:spcBef>
                <a:spcPts val="0"/>
              </a:spcBef>
              <a:buSzPts val="1900"/>
            </a:pPr>
            <a:r>
              <a:rPr lang="en" sz="1900">
                <a:solidFill>
                  <a:srgbClr val="000000"/>
                </a:solidFill>
              </a:rPr>
              <a:t>Think about sampling something you are cooking - you taste (examine) a small part of what you're cooking to get an idea about the dish as a whole.</a:t>
            </a:r>
            <a:br>
              <a:rPr lang="en" sz="1900">
                <a:solidFill>
                  <a:srgbClr val="000000"/>
                </a:solidFill>
              </a:rPr>
            </a:br>
            <a:endParaRPr sz="600">
              <a:solidFill>
                <a:srgbClr val="000000"/>
              </a:solidFill>
            </a:endParaRPr>
          </a:p>
          <a:p>
            <a:pPr marL="0" indent="0">
              <a:lnSpc>
                <a:spcPct val="115000"/>
              </a:lnSpc>
              <a:buNone/>
            </a:pPr>
            <a:endParaRPr sz="1900">
              <a:solidFill>
                <a:srgbClr val="000000"/>
              </a:solidFill>
            </a:endParaRPr>
          </a:p>
        </p:txBody>
      </p:sp>
      <p:sp>
        <p:nvSpPr>
          <p:cNvPr id="109" name="Google Shape;109;p1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Exploratory analysis to inference</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
                                            <p:txEl>
                                              <p:pRg st="0" end="0"/>
                                            </p:txEl>
                                          </p:spTgt>
                                        </p:tgtEl>
                                        <p:attrNameLst>
                                          <p:attrName>style.visibility</p:attrName>
                                        </p:attrNameLst>
                                      </p:cBhvr>
                                      <p:to>
                                        <p:strVal val="visible"/>
                                      </p:to>
                                    </p:set>
                                    <p:animEffect transition="in" filter="fade">
                                      <p:cBhvr>
                                        <p:cTn id="7" dur="1000"/>
                                        <p:tgtEl>
                                          <p:spTgt spid="1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8">
                                            <p:txEl>
                                              <p:pRg st="1" end="1"/>
                                            </p:txEl>
                                          </p:spTgt>
                                        </p:tgtEl>
                                        <p:attrNameLst>
                                          <p:attrName>style.visibility</p:attrName>
                                        </p:attrNameLst>
                                      </p:cBhvr>
                                      <p:to>
                                        <p:strVal val="visible"/>
                                      </p:to>
                                    </p:set>
                                    <p:animEffect transition="in" filter="fade">
                                      <p:cBhvr>
                                        <p:cTn id="12" dur="1000"/>
                                        <p:tgtEl>
                                          <p:spTgt spid="10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body" idx="1"/>
          </p:nvPr>
        </p:nvSpPr>
        <p:spPr>
          <a:xfrm>
            <a:off x="1981200" y="1143000"/>
            <a:ext cx="8229600" cy="2571300"/>
          </a:xfrm>
          <a:prstGeom prst="rect">
            <a:avLst/>
          </a:prstGeom>
        </p:spPr>
        <p:txBody>
          <a:bodyPr spcFirstLastPara="1" wrap="square" lIns="91425" tIns="91425" rIns="91425" bIns="91425" anchor="t" anchorCtr="0">
            <a:noAutofit/>
          </a:bodyPr>
          <a:lstStyle/>
          <a:p>
            <a:pPr indent="-349250">
              <a:lnSpc>
                <a:spcPct val="115000"/>
              </a:lnSpc>
              <a:buSzPts val="1900"/>
            </a:pPr>
            <a:r>
              <a:rPr lang="en" sz="1900"/>
              <a:t>Sampling is natural.</a:t>
            </a:r>
            <a:br>
              <a:rPr lang="en" sz="1900"/>
            </a:br>
            <a:endParaRPr sz="600"/>
          </a:p>
          <a:p>
            <a:pPr indent="-349250">
              <a:lnSpc>
                <a:spcPct val="115000"/>
              </a:lnSpc>
              <a:spcBef>
                <a:spcPts val="0"/>
              </a:spcBef>
              <a:buSzPts val="1900"/>
            </a:pPr>
            <a:r>
              <a:rPr lang="en" sz="1900">
                <a:solidFill>
                  <a:srgbClr val="000000"/>
                </a:solidFill>
              </a:rPr>
              <a:t>Think about sampling something you are cooking - you taste (examine) a small part of what you're cooking to get an idea about the dish as a whole.</a:t>
            </a:r>
            <a:br>
              <a:rPr lang="en" sz="1900">
                <a:solidFill>
                  <a:srgbClr val="000000"/>
                </a:solidFill>
              </a:rPr>
            </a:br>
            <a:endParaRPr sz="600">
              <a:solidFill>
                <a:srgbClr val="000000"/>
              </a:solidFill>
            </a:endParaRPr>
          </a:p>
          <a:p>
            <a:pPr indent="-349250">
              <a:lnSpc>
                <a:spcPct val="115000"/>
              </a:lnSpc>
              <a:spcBef>
                <a:spcPts val="0"/>
              </a:spcBef>
              <a:buSzPts val="1900"/>
            </a:pPr>
            <a:r>
              <a:rPr lang="en" sz="1900">
                <a:solidFill>
                  <a:srgbClr val="000000"/>
                </a:solidFill>
              </a:rPr>
              <a:t>When you taste a spoonful of soup and decide the spoonful you tasted isn't salty enough, that's </a:t>
            </a:r>
            <a:r>
              <a:rPr lang="en" sz="1900" i="1">
                <a:solidFill>
                  <a:schemeClr val="accent1"/>
                </a:solidFill>
              </a:rPr>
              <a:t>exploratory analysis</a:t>
            </a:r>
            <a:r>
              <a:rPr lang="en" sz="1900">
                <a:solidFill>
                  <a:srgbClr val="000000"/>
                </a:solidFill>
              </a:rPr>
              <a:t>.</a:t>
            </a:r>
            <a:br>
              <a:rPr lang="en" sz="1900">
                <a:solidFill>
                  <a:srgbClr val="000000"/>
                </a:solidFill>
              </a:rPr>
            </a:br>
            <a:endParaRPr sz="600">
              <a:solidFill>
                <a:srgbClr val="000000"/>
              </a:solidFill>
            </a:endParaRPr>
          </a:p>
          <a:p>
            <a:pPr marL="0" indent="0">
              <a:lnSpc>
                <a:spcPct val="115000"/>
              </a:lnSpc>
              <a:buNone/>
            </a:pPr>
            <a:endParaRPr sz="1900">
              <a:solidFill>
                <a:srgbClr val="000000"/>
              </a:solidFill>
            </a:endParaRPr>
          </a:p>
        </p:txBody>
      </p:sp>
      <p:sp>
        <p:nvSpPr>
          <p:cNvPr id="115" name="Google Shape;115;p2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Exploratory analysis to inference</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4">
                                            <p:txEl>
                                              <p:pRg st="0" end="0"/>
                                            </p:txEl>
                                          </p:spTgt>
                                        </p:tgtEl>
                                        <p:attrNameLst>
                                          <p:attrName>style.visibility</p:attrName>
                                        </p:attrNameLst>
                                      </p:cBhvr>
                                      <p:to>
                                        <p:strVal val="visible"/>
                                      </p:to>
                                    </p:set>
                                    <p:animEffect transition="in" filter="fade">
                                      <p:cBhvr>
                                        <p:cTn id="7" dur="1000"/>
                                        <p:tgtEl>
                                          <p:spTgt spid="1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4">
                                            <p:txEl>
                                              <p:pRg st="1" end="1"/>
                                            </p:txEl>
                                          </p:spTgt>
                                        </p:tgtEl>
                                        <p:attrNameLst>
                                          <p:attrName>style.visibility</p:attrName>
                                        </p:attrNameLst>
                                      </p:cBhvr>
                                      <p:to>
                                        <p:strVal val="visible"/>
                                      </p:to>
                                    </p:set>
                                    <p:animEffect transition="in" filter="fade">
                                      <p:cBhvr>
                                        <p:cTn id="12" dur="1000"/>
                                        <p:tgtEl>
                                          <p:spTgt spid="1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4">
                                            <p:txEl>
                                              <p:pRg st="2" end="2"/>
                                            </p:txEl>
                                          </p:spTgt>
                                        </p:tgtEl>
                                        <p:attrNameLst>
                                          <p:attrName>style.visibility</p:attrName>
                                        </p:attrNameLst>
                                      </p:cBhvr>
                                      <p:to>
                                        <p:strVal val="visible"/>
                                      </p:to>
                                    </p:set>
                                    <p:animEffect transition="in" filter="fade">
                                      <p:cBhvr>
                                        <p:cTn id="17" dur="1000"/>
                                        <p:tgtEl>
                                          <p:spTgt spid="1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body" idx="1"/>
          </p:nvPr>
        </p:nvSpPr>
        <p:spPr>
          <a:xfrm>
            <a:off x="1981200" y="1143000"/>
            <a:ext cx="8229600" cy="2571300"/>
          </a:xfrm>
          <a:prstGeom prst="rect">
            <a:avLst/>
          </a:prstGeom>
        </p:spPr>
        <p:txBody>
          <a:bodyPr spcFirstLastPara="1" wrap="square" lIns="91425" tIns="91425" rIns="91425" bIns="91425" anchor="t" anchorCtr="0">
            <a:noAutofit/>
          </a:bodyPr>
          <a:lstStyle/>
          <a:p>
            <a:pPr indent="-349250">
              <a:lnSpc>
                <a:spcPct val="115000"/>
              </a:lnSpc>
              <a:buSzPts val="1900"/>
            </a:pPr>
            <a:r>
              <a:rPr lang="en" sz="1900"/>
              <a:t>Sampling is natural.</a:t>
            </a:r>
            <a:br>
              <a:rPr lang="en" sz="1900"/>
            </a:br>
            <a:endParaRPr sz="600"/>
          </a:p>
          <a:p>
            <a:pPr indent="-349250">
              <a:lnSpc>
                <a:spcPct val="115000"/>
              </a:lnSpc>
              <a:spcBef>
                <a:spcPts val="0"/>
              </a:spcBef>
              <a:buSzPts val="1900"/>
            </a:pPr>
            <a:r>
              <a:rPr lang="en" sz="1900">
                <a:solidFill>
                  <a:srgbClr val="000000"/>
                </a:solidFill>
              </a:rPr>
              <a:t>Think about sampling something you are cooking - you taste (examine) a small part of what you're cooking to get an idea about the dish as a whole.</a:t>
            </a:r>
            <a:br>
              <a:rPr lang="en" sz="1900">
                <a:solidFill>
                  <a:srgbClr val="000000"/>
                </a:solidFill>
              </a:rPr>
            </a:br>
            <a:endParaRPr sz="600">
              <a:solidFill>
                <a:srgbClr val="000000"/>
              </a:solidFill>
            </a:endParaRPr>
          </a:p>
          <a:p>
            <a:pPr indent="-349250">
              <a:lnSpc>
                <a:spcPct val="115000"/>
              </a:lnSpc>
              <a:spcBef>
                <a:spcPts val="0"/>
              </a:spcBef>
              <a:buSzPts val="1900"/>
            </a:pPr>
            <a:r>
              <a:rPr lang="en" sz="1900">
                <a:solidFill>
                  <a:srgbClr val="000000"/>
                </a:solidFill>
              </a:rPr>
              <a:t>When you taste a spoonful of soup and decide the spoonful you tasted isn't salty enough, that's </a:t>
            </a:r>
            <a:r>
              <a:rPr lang="en" sz="1900" i="1">
                <a:solidFill>
                  <a:schemeClr val="accent1"/>
                </a:solidFill>
              </a:rPr>
              <a:t>exploratory analysis</a:t>
            </a:r>
            <a:r>
              <a:rPr lang="en" sz="1900">
                <a:solidFill>
                  <a:srgbClr val="000000"/>
                </a:solidFill>
              </a:rPr>
              <a:t>.</a:t>
            </a:r>
            <a:br>
              <a:rPr lang="en" sz="1900">
                <a:solidFill>
                  <a:srgbClr val="000000"/>
                </a:solidFill>
              </a:rPr>
            </a:br>
            <a:endParaRPr sz="600">
              <a:solidFill>
                <a:srgbClr val="000000"/>
              </a:solidFill>
            </a:endParaRPr>
          </a:p>
          <a:p>
            <a:pPr indent="-349250">
              <a:lnSpc>
                <a:spcPct val="115000"/>
              </a:lnSpc>
              <a:spcBef>
                <a:spcPts val="0"/>
              </a:spcBef>
              <a:buSzPts val="1900"/>
            </a:pPr>
            <a:r>
              <a:rPr lang="en" sz="1900">
                <a:solidFill>
                  <a:srgbClr val="000000"/>
                </a:solidFill>
              </a:rPr>
              <a:t>If you generalize and conclude that your entire soup needs salt, that's an </a:t>
            </a:r>
            <a:r>
              <a:rPr lang="en" sz="1900" i="1">
                <a:solidFill>
                  <a:schemeClr val="accent1"/>
                </a:solidFill>
              </a:rPr>
              <a:t>inference</a:t>
            </a:r>
            <a:r>
              <a:rPr lang="en" sz="1900">
                <a:solidFill>
                  <a:srgbClr val="000000"/>
                </a:solidFill>
              </a:rPr>
              <a:t>.</a:t>
            </a:r>
            <a:endParaRPr sz="1900">
              <a:solidFill>
                <a:srgbClr val="000000"/>
              </a:solidFill>
            </a:endParaRPr>
          </a:p>
        </p:txBody>
      </p:sp>
      <p:sp>
        <p:nvSpPr>
          <p:cNvPr id="121" name="Google Shape;121;p2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Exploratory analysis to inference</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animEffect transition="in" filter="fade">
                                      <p:cBhvr>
                                        <p:cTn id="7" dur="1000"/>
                                        <p:tgtEl>
                                          <p:spTgt spid="1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0">
                                            <p:txEl>
                                              <p:pRg st="1" end="1"/>
                                            </p:txEl>
                                          </p:spTgt>
                                        </p:tgtEl>
                                        <p:attrNameLst>
                                          <p:attrName>style.visibility</p:attrName>
                                        </p:attrNameLst>
                                      </p:cBhvr>
                                      <p:to>
                                        <p:strVal val="visible"/>
                                      </p:to>
                                    </p:set>
                                    <p:animEffect transition="in" filter="fade">
                                      <p:cBhvr>
                                        <p:cTn id="12" dur="1000"/>
                                        <p:tgtEl>
                                          <p:spTgt spid="1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0">
                                            <p:txEl>
                                              <p:pRg st="2" end="2"/>
                                            </p:txEl>
                                          </p:spTgt>
                                        </p:tgtEl>
                                        <p:attrNameLst>
                                          <p:attrName>style.visibility</p:attrName>
                                        </p:attrNameLst>
                                      </p:cBhvr>
                                      <p:to>
                                        <p:strVal val="visible"/>
                                      </p:to>
                                    </p:set>
                                    <p:animEffect transition="in" filter="fade">
                                      <p:cBhvr>
                                        <p:cTn id="17" dur="1000"/>
                                        <p:tgtEl>
                                          <p:spTgt spid="1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0">
                                            <p:txEl>
                                              <p:pRg st="3" end="3"/>
                                            </p:txEl>
                                          </p:spTgt>
                                        </p:tgtEl>
                                        <p:attrNameLst>
                                          <p:attrName>style.visibility</p:attrName>
                                        </p:attrNameLst>
                                      </p:cBhvr>
                                      <p:to>
                                        <p:strVal val="visible"/>
                                      </p:to>
                                    </p:set>
                                    <p:animEffect transition="in" filter="fade">
                                      <p:cBhvr>
                                        <p:cTn id="22" dur="1000"/>
                                        <p:tgtEl>
                                          <p:spTgt spid="12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body" idx="1"/>
          </p:nvPr>
        </p:nvSpPr>
        <p:spPr>
          <a:xfrm>
            <a:off x="1981200" y="1143000"/>
            <a:ext cx="8229600" cy="2571300"/>
          </a:xfrm>
          <a:prstGeom prst="rect">
            <a:avLst/>
          </a:prstGeom>
        </p:spPr>
        <p:txBody>
          <a:bodyPr spcFirstLastPara="1" wrap="square" lIns="91425" tIns="91425" rIns="91425" bIns="91425" anchor="t" anchorCtr="0">
            <a:noAutofit/>
          </a:bodyPr>
          <a:lstStyle/>
          <a:p>
            <a:pPr indent="-349250">
              <a:lnSpc>
                <a:spcPct val="115000"/>
              </a:lnSpc>
              <a:buSzPts val="1900"/>
            </a:pPr>
            <a:r>
              <a:rPr lang="en" sz="1900"/>
              <a:t>Sampling is natural.</a:t>
            </a:r>
            <a:br>
              <a:rPr lang="en" sz="1900"/>
            </a:br>
            <a:endParaRPr sz="600"/>
          </a:p>
          <a:p>
            <a:pPr indent="-349250">
              <a:lnSpc>
                <a:spcPct val="115000"/>
              </a:lnSpc>
              <a:spcBef>
                <a:spcPts val="0"/>
              </a:spcBef>
              <a:buSzPts val="1900"/>
            </a:pPr>
            <a:r>
              <a:rPr lang="en" sz="1900">
                <a:solidFill>
                  <a:srgbClr val="000000"/>
                </a:solidFill>
              </a:rPr>
              <a:t>Think about sampling something you are cooking - you taste (examine) a small part of what you're cooking to get an idea about the dish as a whole.</a:t>
            </a:r>
            <a:br>
              <a:rPr lang="en" sz="1900">
                <a:solidFill>
                  <a:srgbClr val="000000"/>
                </a:solidFill>
              </a:rPr>
            </a:br>
            <a:endParaRPr sz="600">
              <a:solidFill>
                <a:srgbClr val="000000"/>
              </a:solidFill>
            </a:endParaRPr>
          </a:p>
          <a:p>
            <a:pPr indent="-349250">
              <a:lnSpc>
                <a:spcPct val="115000"/>
              </a:lnSpc>
              <a:spcBef>
                <a:spcPts val="0"/>
              </a:spcBef>
              <a:buSzPts val="1900"/>
            </a:pPr>
            <a:r>
              <a:rPr lang="en" sz="1900">
                <a:solidFill>
                  <a:srgbClr val="000000"/>
                </a:solidFill>
              </a:rPr>
              <a:t>When you taste a spoonful of soup and decide the spoonful you tasted isn't salty enough, that's </a:t>
            </a:r>
            <a:r>
              <a:rPr lang="en" sz="1900" i="1">
                <a:solidFill>
                  <a:schemeClr val="accent1"/>
                </a:solidFill>
              </a:rPr>
              <a:t>exploratory analysi</a:t>
            </a:r>
            <a:r>
              <a:rPr lang="en" sz="1900">
                <a:solidFill>
                  <a:schemeClr val="accent1"/>
                </a:solidFill>
              </a:rPr>
              <a:t>s</a:t>
            </a:r>
            <a:r>
              <a:rPr lang="en" sz="1900">
                <a:solidFill>
                  <a:srgbClr val="000000"/>
                </a:solidFill>
              </a:rPr>
              <a:t>.</a:t>
            </a:r>
            <a:br>
              <a:rPr lang="en" sz="1900">
                <a:solidFill>
                  <a:srgbClr val="000000"/>
                </a:solidFill>
              </a:rPr>
            </a:br>
            <a:endParaRPr sz="600">
              <a:solidFill>
                <a:srgbClr val="000000"/>
              </a:solidFill>
            </a:endParaRPr>
          </a:p>
          <a:p>
            <a:pPr indent="-349250">
              <a:lnSpc>
                <a:spcPct val="115000"/>
              </a:lnSpc>
              <a:spcBef>
                <a:spcPts val="0"/>
              </a:spcBef>
              <a:buSzPts val="1900"/>
            </a:pPr>
            <a:r>
              <a:rPr lang="en" sz="1900">
                <a:solidFill>
                  <a:srgbClr val="000000"/>
                </a:solidFill>
              </a:rPr>
              <a:t>If you generalize and conclude that your entire soup needs salt, that's an </a:t>
            </a:r>
            <a:r>
              <a:rPr lang="en" sz="1900" i="1">
                <a:solidFill>
                  <a:schemeClr val="accent1"/>
                </a:solidFill>
              </a:rPr>
              <a:t>inference</a:t>
            </a:r>
            <a:r>
              <a:rPr lang="en" sz="1900">
                <a:solidFill>
                  <a:srgbClr val="000000"/>
                </a:solidFill>
              </a:rPr>
              <a:t>.</a:t>
            </a:r>
            <a:endParaRPr sz="1900">
              <a:solidFill>
                <a:srgbClr val="000000"/>
              </a:solidFill>
            </a:endParaRPr>
          </a:p>
        </p:txBody>
      </p:sp>
      <p:sp>
        <p:nvSpPr>
          <p:cNvPr id="127" name="Google Shape;127;p2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Exploratory analysis to inference</a:t>
            </a:r>
            <a:endParaRPr>
              <a:solidFill>
                <a:schemeClr val="accent1"/>
              </a:solidFill>
            </a:endParaRPr>
          </a:p>
        </p:txBody>
      </p:sp>
      <p:sp>
        <p:nvSpPr>
          <p:cNvPr id="128" name="Google Shape;128;p22"/>
          <p:cNvSpPr txBox="1">
            <a:spLocks noGrp="1"/>
          </p:cNvSpPr>
          <p:nvPr>
            <p:ph type="body" idx="1"/>
          </p:nvPr>
        </p:nvSpPr>
        <p:spPr>
          <a:xfrm>
            <a:off x="1981200" y="4102800"/>
            <a:ext cx="8229600" cy="2571300"/>
          </a:xfrm>
          <a:prstGeom prst="rect">
            <a:avLst/>
          </a:prstGeom>
        </p:spPr>
        <p:txBody>
          <a:bodyPr spcFirstLastPara="1" wrap="square" lIns="91425" tIns="91425" rIns="91425" bIns="91425" anchor="t" anchorCtr="0">
            <a:noAutofit/>
          </a:bodyPr>
          <a:lstStyle/>
          <a:p>
            <a:pPr indent="-349250">
              <a:lnSpc>
                <a:spcPct val="115000"/>
              </a:lnSpc>
              <a:buSzPts val="1900"/>
            </a:pPr>
            <a:r>
              <a:rPr lang="en" sz="1900">
                <a:solidFill>
                  <a:srgbClr val="000000"/>
                </a:solidFill>
              </a:rPr>
              <a:t>For your inference to be valid, the spoonful you tasted (the sample) needs to be </a:t>
            </a:r>
            <a:r>
              <a:rPr lang="en" sz="1900" i="1">
                <a:solidFill>
                  <a:schemeClr val="accent1"/>
                </a:solidFill>
              </a:rPr>
              <a:t>representative</a:t>
            </a:r>
            <a:r>
              <a:rPr lang="en" sz="1900" i="1">
                <a:solidFill>
                  <a:srgbClr val="000000"/>
                </a:solidFill>
              </a:rPr>
              <a:t> </a:t>
            </a:r>
            <a:r>
              <a:rPr lang="en" sz="1900">
                <a:solidFill>
                  <a:srgbClr val="000000"/>
                </a:solidFill>
              </a:rPr>
              <a:t>of the entire pot (the population).</a:t>
            </a:r>
            <a:endParaRPr sz="1900">
              <a:solidFill>
                <a:srgbClr val="000000"/>
              </a:solidFill>
            </a:endParaRPr>
          </a:p>
          <a:p>
            <a:pPr lvl="1" indent="-349250">
              <a:lnSpc>
                <a:spcPct val="115000"/>
              </a:lnSpc>
              <a:buSzPts val="1900"/>
            </a:pPr>
            <a:r>
              <a:rPr lang="en" sz="1900">
                <a:solidFill>
                  <a:srgbClr val="000000"/>
                </a:solidFill>
              </a:rPr>
              <a:t>If your spoonful comes only from the surface and the salt is collected at the bottom of the pot, what you tasted is probably not representative of the whole pot.</a:t>
            </a:r>
            <a:endParaRPr sz="1900">
              <a:solidFill>
                <a:srgbClr val="000000"/>
              </a:solidFill>
            </a:endParaRPr>
          </a:p>
          <a:p>
            <a:pPr lvl="1" indent="-349250">
              <a:lnSpc>
                <a:spcPct val="115000"/>
              </a:lnSpc>
              <a:buSzPts val="1900"/>
            </a:pPr>
            <a:r>
              <a:rPr lang="en" sz="1900">
                <a:solidFill>
                  <a:srgbClr val="000000"/>
                </a:solidFill>
              </a:rPr>
              <a:t>If you first stir the soup thoroughly before you taste, your spoonful will more likely be representative of the whole pot.</a:t>
            </a:r>
            <a:endParaRPr sz="19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6">
                                            <p:txEl>
                                              <p:pRg st="0" end="0"/>
                                            </p:txEl>
                                          </p:spTgt>
                                        </p:tgtEl>
                                        <p:attrNameLst>
                                          <p:attrName>style.visibility</p:attrName>
                                        </p:attrNameLst>
                                      </p:cBhvr>
                                      <p:to>
                                        <p:strVal val="visible"/>
                                      </p:to>
                                    </p:set>
                                    <p:animEffect transition="in" filter="fade">
                                      <p:cBhvr>
                                        <p:cTn id="7" dur="1000"/>
                                        <p:tgtEl>
                                          <p:spTgt spid="1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6">
                                            <p:txEl>
                                              <p:pRg st="1" end="1"/>
                                            </p:txEl>
                                          </p:spTgt>
                                        </p:tgtEl>
                                        <p:attrNameLst>
                                          <p:attrName>style.visibility</p:attrName>
                                        </p:attrNameLst>
                                      </p:cBhvr>
                                      <p:to>
                                        <p:strVal val="visible"/>
                                      </p:to>
                                    </p:set>
                                    <p:animEffect transition="in" filter="fade">
                                      <p:cBhvr>
                                        <p:cTn id="12" dur="1000"/>
                                        <p:tgtEl>
                                          <p:spTgt spid="1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6">
                                            <p:txEl>
                                              <p:pRg st="2" end="2"/>
                                            </p:txEl>
                                          </p:spTgt>
                                        </p:tgtEl>
                                        <p:attrNameLst>
                                          <p:attrName>style.visibility</p:attrName>
                                        </p:attrNameLst>
                                      </p:cBhvr>
                                      <p:to>
                                        <p:strVal val="visible"/>
                                      </p:to>
                                    </p:set>
                                    <p:animEffect transition="in" filter="fade">
                                      <p:cBhvr>
                                        <p:cTn id="17" dur="1000"/>
                                        <p:tgtEl>
                                          <p:spTgt spid="1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6">
                                            <p:txEl>
                                              <p:pRg st="3" end="3"/>
                                            </p:txEl>
                                          </p:spTgt>
                                        </p:tgtEl>
                                        <p:attrNameLst>
                                          <p:attrName>style.visibility</p:attrName>
                                        </p:attrNameLst>
                                      </p:cBhvr>
                                      <p:to>
                                        <p:strVal val="visible"/>
                                      </p:to>
                                    </p:set>
                                    <p:animEffect transition="in" filter="fade">
                                      <p:cBhvr>
                                        <p:cTn id="22" dur="1000"/>
                                        <p:tgtEl>
                                          <p:spTgt spid="1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8"/>
                                        </p:tgtEl>
                                        <p:attrNameLst>
                                          <p:attrName>style.visibility</p:attrName>
                                        </p:attrNameLst>
                                      </p:cBhvr>
                                      <p:to>
                                        <p:strVal val="visible"/>
                                      </p:to>
                                    </p:set>
                                    <p:animEffect transition="in" filter="fade">
                                      <p:cBhvr>
                                        <p:cTn id="27" dur="10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body" idx="1"/>
          </p:nvPr>
        </p:nvSpPr>
        <p:spPr>
          <a:xfrm>
            <a:off x="1981200" y="1143000"/>
            <a:ext cx="8229600" cy="2224500"/>
          </a:xfrm>
          <a:prstGeom prst="rect">
            <a:avLst/>
          </a:prstGeom>
        </p:spPr>
        <p:txBody>
          <a:bodyPr spcFirstLastPara="1" wrap="square" lIns="91425" tIns="91425" rIns="91425" bIns="91425" anchor="t" anchorCtr="0">
            <a:noAutofit/>
          </a:bodyPr>
          <a:lstStyle/>
          <a:p>
            <a:pPr indent="-349250">
              <a:lnSpc>
                <a:spcPct val="115000"/>
              </a:lnSpc>
              <a:buSzPts val="1900"/>
            </a:pPr>
            <a:r>
              <a:rPr lang="en" sz="1900" i="1">
                <a:solidFill>
                  <a:schemeClr val="accent1"/>
                </a:solidFill>
              </a:rPr>
              <a:t>Non-response</a:t>
            </a:r>
            <a:r>
              <a:rPr lang="en" sz="1900">
                <a:solidFill>
                  <a:schemeClr val="accent1"/>
                </a:solidFill>
              </a:rPr>
              <a:t>:</a:t>
            </a:r>
            <a:r>
              <a:rPr lang="en" sz="1900">
                <a:solidFill>
                  <a:srgbClr val="000000"/>
                </a:solidFill>
              </a:rPr>
              <a:t> If only a small fraction of the randomly sampled people choose to respond to a survey, the sample may no longer be representative of the population.</a:t>
            </a:r>
            <a:endParaRPr sz="1900">
              <a:solidFill>
                <a:srgbClr val="000000"/>
              </a:solidFill>
            </a:endParaRPr>
          </a:p>
          <a:p>
            <a:pPr marL="0" indent="0">
              <a:lnSpc>
                <a:spcPct val="115000"/>
              </a:lnSpc>
              <a:buNone/>
            </a:pPr>
            <a:endParaRPr sz="1900">
              <a:solidFill>
                <a:srgbClr val="000000"/>
              </a:solidFill>
            </a:endParaRPr>
          </a:p>
        </p:txBody>
      </p:sp>
      <p:sp>
        <p:nvSpPr>
          <p:cNvPr id="134" name="Google Shape;134;p23"/>
          <p:cNvSpPr txBox="1">
            <a:spLocks noGrp="1"/>
          </p:cNvSpPr>
          <p:nvPr>
            <p:ph type="title"/>
          </p:nvPr>
        </p:nvSpPr>
        <p:spPr>
          <a:xfrm>
            <a:off x="1981200" y="1"/>
            <a:ext cx="8229600" cy="1143000"/>
          </a:xfrm>
          <a:prstGeom prst="rect">
            <a:avLst/>
          </a:prstGeom>
        </p:spPr>
        <p:txBody>
          <a:bodyPr spcFirstLastPara="1" wrap="square" lIns="91425" tIns="91425" rIns="91425" bIns="91425" anchor="b" anchorCtr="0">
            <a:noAutofit/>
          </a:bodyPr>
          <a:lstStyle/>
          <a:p>
            <a:r>
              <a:rPr lang="en">
                <a:solidFill>
                  <a:schemeClr val="accent1"/>
                </a:solidFill>
              </a:rPr>
              <a:t>Sampling bias</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
                                            <p:txEl>
                                              <p:pRg st="0" end="0"/>
                                            </p:txEl>
                                          </p:spTgt>
                                        </p:tgtEl>
                                        <p:attrNameLst>
                                          <p:attrName>style.visibility</p:attrName>
                                        </p:attrNameLst>
                                      </p:cBhvr>
                                      <p:to>
                                        <p:strVal val="visible"/>
                                      </p:to>
                                    </p:set>
                                    <p:animEffect transition="in" filter="fade">
                                      <p:cBhvr>
                                        <p:cTn id="7" dur="1000"/>
                                        <p:tgtEl>
                                          <p:spTgt spid="1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body" idx="1"/>
          </p:nvPr>
        </p:nvSpPr>
        <p:spPr>
          <a:xfrm>
            <a:off x="1981200" y="1143000"/>
            <a:ext cx="8229600" cy="2224500"/>
          </a:xfrm>
          <a:prstGeom prst="rect">
            <a:avLst/>
          </a:prstGeom>
        </p:spPr>
        <p:txBody>
          <a:bodyPr spcFirstLastPara="1" wrap="square" lIns="91425" tIns="91425" rIns="91425" bIns="91425" anchor="t" anchorCtr="0">
            <a:noAutofit/>
          </a:bodyPr>
          <a:lstStyle/>
          <a:p>
            <a:pPr indent="-349250">
              <a:lnSpc>
                <a:spcPct val="115000"/>
              </a:lnSpc>
              <a:buSzPts val="1900"/>
            </a:pPr>
            <a:r>
              <a:rPr lang="en" sz="1900" i="1">
                <a:solidFill>
                  <a:schemeClr val="accent1"/>
                </a:solidFill>
              </a:rPr>
              <a:t>Non-response</a:t>
            </a:r>
            <a:r>
              <a:rPr lang="en" sz="1900">
                <a:solidFill>
                  <a:schemeClr val="accent1"/>
                </a:solidFill>
              </a:rPr>
              <a:t>:</a:t>
            </a:r>
            <a:r>
              <a:rPr lang="en" sz="1900">
                <a:solidFill>
                  <a:srgbClr val="000000"/>
                </a:solidFill>
              </a:rPr>
              <a:t> If only a small fraction of the randomly sampled people choose to respond to a survey, the sample may no longer be representative of the population.</a:t>
            </a:r>
            <a:endParaRPr sz="1900">
              <a:solidFill>
                <a:srgbClr val="000000"/>
              </a:solidFill>
            </a:endParaRPr>
          </a:p>
          <a:p>
            <a:pPr indent="-349250">
              <a:lnSpc>
                <a:spcPct val="115000"/>
              </a:lnSpc>
              <a:spcBef>
                <a:spcPts val="0"/>
              </a:spcBef>
              <a:buSzPts val="1900"/>
            </a:pPr>
            <a:r>
              <a:rPr lang="en" sz="1900" i="1">
                <a:solidFill>
                  <a:schemeClr val="accent1"/>
                </a:solidFill>
              </a:rPr>
              <a:t>Voluntary response</a:t>
            </a:r>
            <a:r>
              <a:rPr lang="en" sz="1900">
                <a:solidFill>
                  <a:schemeClr val="accent1"/>
                </a:solidFill>
              </a:rPr>
              <a:t>:</a:t>
            </a:r>
            <a:r>
              <a:rPr lang="en" sz="1900">
                <a:solidFill>
                  <a:srgbClr val="000000"/>
                </a:solidFill>
              </a:rPr>
              <a:t> Occurs when the sample consists of people who volunteer to respond because they have strong opinions on the issue. Such a sample will also not be representative of the population.</a:t>
            </a:r>
            <a:endParaRPr sz="1900">
              <a:solidFill>
                <a:srgbClr val="000000"/>
              </a:solidFill>
            </a:endParaRPr>
          </a:p>
        </p:txBody>
      </p:sp>
      <p:sp>
        <p:nvSpPr>
          <p:cNvPr id="140" name="Google Shape;140;p24"/>
          <p:cNvSpPr txBox="1">
            <a:spLocks noGrp="1"/>
          </p:cNvSpPr>
          <p:nvPr>
            <p:ph type="title"/>
          </p:nvPr>
        </p:nvSpPr>
        <p:spPr>
          <a:xfrm>
            <a:off x="1981200" y="1"/>
            <a:ext cx="8229600" cy="1143000"/>
          </a:xfrm>
          <a:prstGeom prst="rect">
            <a:avLst/>
          </a:prstGeom>
        </p:spPr>
        <p:txBody>
          <a:bodyPr spcFirstLastPara="1" wrap="square" lIns="91425" tIns="91425" rIns="91425" bIns="91425" anchor="b" anchorCtr="0">
            <a:noAutofit/>
          </a:bodyPr>
          <a:lstStyle/>
          <a:p>
            <a:r>
              <a:rPr lang="en">
                <a:solidFill>
                  <a:schemeClr val="accent1"/>
                </a:solidFill>
              </a:rPr>
              <a:t>Sampling bias</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9">
                                            <p:txEl>
                                              <p:pRg st="0" end="0"/>
                                            </p:txEl>
                                          </p:spTgt>
                                        </p:tgtEl>
                                        <p:attrNameLst>
                                          <p:attrName>style.visibility</p:attrName>
                                        </p:attrNameLst>
                                      </p:cBhvr>
                                      <p:to>
                                        <p:strVal val="visible"/>
                                      </p:to>
                                    </p:set>
                                    <p:animEffect transition="in" filter="fade">
                                      <p:cBhvr>
                                        <p:cTn id="7" dur="1000"/>
                                        <p:tgtEl>
                                          <p:spTgt spid="1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9">
                                            <p:txEl>
                                              <p:pRg st="1" end="1"/>
                                            </p:txEl>
                                          </p:spTgt>
                                        </p:tgtEl>
                                        <p:attrNameLst>
                                          <p:attrName>style.visibility</p:attrName>
                                        </p:attrNameLst>
                                      </p:cBhvr>
                                      <p:to>
                                        <p:strVal val="visible"/>
                                      </p:to>
                                    </p:set>
                                    <p:animEffect transition="in" filter="fade">
                                      <p:cBhvr>
                                        <p:cTn id="12" dur="1000"/>
                                        <p:tgtEl>
                                          <p:spTgt spid="1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body" idx="1"/>
          </p:nvPr>
        </p:nvSpPr>
        <p:spPr>
          <a:xfrm>
            <a:off x="1981200" y="1143000"/>
            <a:ext cx="8229600" cy="2224500"/>
          </a:xfrm>
          <a:prstGeom prst="rect">
            <a:avLst/>
          </a:prstGeom>
        </p:spPr>
        <p:txBody>
          <a:bodyPr spcFirstLastPara="1" wrap="square" lIns="91425" tIns="91425" rIns="91425" bIns="91425" anchor="t" anchorCtr="0">
            <a:noAutofit/>
          </a:bodyPr>
          <a:lstStyle/>
          <a:p>
            <a:pPr indent="-349250">
              <a:lnSpc>
                <a:spcPct val="115000"/>
              </a:lnSpc>
              <a:buSzPts val="1900"/>
            </a:pPr>
            <a:r>
              <a:rPr lang="en" sz="1900">
                <a:solidFill>
                  <a:schemeClr val="accent1"/>
                </a:solidFill>
              </a:rPr>
              <a:t>Non-response:</a:t>
            </a:r>
            <a:r>
              <a:rPr lang="en" sz="1900">
                <a:solidFill>
                  <a:srgbClr val="000000"/>
                </a:solidFill>
              </a:rPr>
              <a:t> If only a small fraction of the randomly sampled people choose to respond to a survey, the sample may no longer be representative of the population.</a:t>
            </a:r>
            <a:endParaRPr sz="1900">
              <a:solidFill>
                <a:srgbClr val="000000"/>
              </a:solidFill>
            </a:endParaRPr>
          </a:p>
          <a:p>
            <a:pPr indent="-349250">
              <a:lnSpc>
                <a:spcPct val="115000"/>
              </a:lnSpc>
              <a:spcBef>
                <a:spcPts val="0"/>
              </a:spcBef>
              <a:buSzPts val="1900"/>
            </a:pPr>
            <a:r>
              <a:rPr lang="en" sz="1900">
                <a:solidFill>
                  <a:schemeClr val="accent1"/>
                </a:solidFill>
              </a:rPr>
              <a:t>Voluntary response:</a:t>
            </a:r>
            <a:r>
              <a:rPr lang="en" sz="1900">
                <a:solidFill>
                  <a:srgbClr val="000000"/>
                </a:solidFill>
              </a:rPr>
              <a:t> Occurs when the sample consists of people who volunteer to respond because they have strong opinions on the issue. Such a sample will also not be representative of the population.</a:t>
            </a:r>
            <a:endParaRPr sz="1900">
              <a:solidFill>
                <a:srgbClr val="000000"/>
              </a:solidFill>
            </a:endParaRPr>
          </a:p>
        </p:txBody>
      </p:sp>
      <p:sp>
        <p:nvSpPr>
          <p:cNvPr id="146" name="Google Shape;146;p25"/>
          <p:cNvSpPr txBox="1">
            <a:spLocks noGrp="1"/>
          </p:cNvSpPr>
          <p:nvPr>
            <p:ph type="title"/>
          </p:nvPr>
        </p:nvSpPr>
        <p:spPr>
          <a:xfrm>
            <a:off x="1981200" y="1"/>
            <a:ext cx="8229600" cy="1143000"/>
          </a:xfrm>
          <a:prstGeom prst="rect">
            <a:avLst/>
          </a:prstGeom>
        </p:spPr>
        <p:txBody>
          <a:bodyPr spcFirstLastPara="1" wrap="square" lIns="91425" tIns="91425" rIns="91425" bIns="91425" anchor="b" anchorCtr="0">
            <a:noAutofit/>
          </a:bodyPr>
          <a:lstStyle/>
          <a:p>
            <a:r>
              <a:rPr lang="en">
                <a:solidFill>
                  <a:schemeClr val="accent1"/>
                </a:solidFill>
              </a:rPr>
              <a:t>Sampling bias</a:t>
            </a:r>
            <a:endParaRPr>
              <a:solidFill>
                <a:schemeClr val="accent1"/>
              </a:solidFill>
            </a:endParaRPr>
          </a:p>
        </p:txBody>
      </p:sp>
      <p:pic>
        <p:nvPicPr>
          <p:cNvPr id="147" name="Google Shape;147;p25"/>
          <p:cNvPicPr preferRelativeResize="0"/>
          <p:nvPr/>
        </p:nvPicPr>
        <p:blipFill>
          <a:blip r:embed="rId3">
            <a:alphaModFix/>
          </a:blip>
          <a:stretch>
            <a:fillRect/>
          </a:stretch>
        </p:blipFill>
        <p:spPr>
          <a:xfrm>
            <a:off x="3028650" y="3522300"/>
            <a:ext cx="2076450" cy="1524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animEffect transition="in" filter="fade">
                                      <p:cBhvr>
                                        <p:cTn id="7" dur="1000"/>
                                        <p:tgtEl>
                                          <p:spTgt spid="1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5">
                                            <p:txEl>
                                              <p:pRg st="1" end="1"/>
                                            </p:txEl>
                                          </p:spTgt>
                                        </p:tgtEl>
                                        <p:attrNameLst>
                                          <p:attrName>style.visibility</p:attrName>
                                        </p:attrNameLst>
                                      </p:cBhvr>
                                      <p:to>
                                        <p:strVal val="visible"/>
                                      </p:to>
                                    </p:set>
                                    <p:animEffect transition="in" filter="fade">
                                      <p:cBhvr>
                                        <p:cTn id="12" dur="1000"/>
                                        <p:tgtEl>
                                          <p:spTgt spid="1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7"/>
                                        </p:tgtEl>
                                        <p:attrNameLst>
                                          <p:attrName>style.visibility</p:attrName>
                                        </p:attrNameLst>
                                      </p:cBhvr>
                                      <p:to>
                                        <p:strVal val="visible"/>
                                      </p:to>
                                    </p:set>
                                    <p:animEffect transition="in" filter="fade">
                                      <p:cBhvr>
                                        <p:cTn id="17" dur="10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body" idx="1"/>
          </p:nvPr>
        </p:nvSpPr>
        <p:spPr>
          <a:xfrm>
            <a:off x="1981200" y="1143000"/>
            <a:ext cx="8229600" cy="2224500"/>
          </a:xfrm>
          <a:prstGeom prst="rect">
            <a:avLst/>
          </a:prstGeom>
        </p:spPr>
        <p:txBody>
          <a:bodyPr spcFirstLastPara="1" wrap="square" lIns="91425" tIns="91425" rIns="91425" bIns="91425" anchor="t" anchorCtr="0">
            <a:noAutofit/>
          </a:bodyPr>
          <a:lstStyle/>
          <a:p>
            <a:pPr indent="-349250">
              <a:lnSpc>
                <a:spcPct val="115000"/>
              </a:lnSpc>
              <a:buSzPts val="1900"/>
            </a:pPr>
            <a:r>
              <a:rPr lang="en" sz="1900">
                <a:solidFill>
                  <a:schemeClr val="accent1"/>
                </a:solidFill>
              </a:rPr>
              <a:t>Non-response:</a:t>
            </a:r>
            <a:r>
              <a:rPr lang="en" sz="1900">
                <a:solidFill>
                  <a:srgbClr val="000000"/>
                </a:solidFill>
              </a:rPr>
              <a:t> If only a small fraction of the randomly sampled people choose to respond to a survey, the sample may no longer be representative of the population.</a:t>
            </a:r>
            <a:endParaRPr sz="1900">
              <a:solidFill>
                <a:srgbClr val="000000"/>
              </a:solidFill>
            </a:endParaRPr>
          </a:p>
          <a:p>
            <a:pPr indent="-349250">
              <a:lnSpc>
                <a:spcPct val="115000"/>
              </a:lnSpc>
              <a:spcBef>
                <a:spcPts val="0"/>
              </a:spcBef>
              <a:buSzPts val="1900"/>
            </a:pPr>
            <a:r>
              <a:rPr lang="en" sz="1900">
                <a:solidFill>
                  <a:schemeClr val="accent1"/>
                </a:solidFill>
              </a:rPr>
              <a:t>Voluntary response:</a:t>
            </a:r>
            <a:r>
              <a:rPr lang="en" sz="1900">
                <a:solidFill>
                  <a:srgbClr val="000000"/>
                </a:solidFill>
              </a:rPr>
              <a:t> Occurs when the sample consists of people who volunteer to respond because they have strong opinions on the issue. Such a sample will also not be representative of the population.</a:t>
            </a:r>
            <a:endParaRPr sz="1900">
              <a:solidFill>
                <a:srgbClr val="000000"/>
              </a:solidFill>
            </a:endParaRPr>
          </a:p>
        </p:txBody>
      </p:sp>
      <p:sp>
        <p:nvSpPr>
          <p:cNvPr id="153" name="Google Shape;153;p26"/>
          <p:cNvSpPr txBox="1">
            <a:spLocks noGrp="1"/>
          </p:cNvSpPr>
          <p:nvPr>
            <p:ph type="title"/>
          </p:nvPr>
        </p:nvSpPr>
        <p:spPr>
          <a:xfrm>
            <a:off x="1981200" y="1"/>
            <a:ext cx="8229600" cy="1143000"/>
          </a:xfrm>
          <a:prstGeom prst="rect">
            <a:avLst/>
          </a:prstGeom>
        </p:spPr>
        <p:txBody>
          <a:bodyPr spcFirstLastPara="1" wrap="square" lIns="91425" tIns="91425" rIns="91425" bIns="91425" anchor="b" anchorCtr="0">
            <a:noAutofit/>
          </a:bodyPr>
          <a:lstStyle/>
          <a:p>
            <a:r>
              <a:rPr lang="en">
                <a:solidFill>
                  <a:schemeClr val="accent1"/>
                </a:solidFill>
              </a:rPr>
              <a:t>Sampling bias</a:t>
            </a:r>
            <a:endParaRPr>
              <a:solidFill>
                <a:schemeClr val="accent1"/>
              </a:solidFill>
            </a:endParaRPr>
          </a:p>
        </p:txBody>
      </p:sp>
      <p:pic>
        <p:nvPicPr>
          <p:cNvPr id="154" name="Google Shape;154;p26"/>
          <p:cNvPicPr preferRelativeResize="0"/>
          <p:nvPr/>
        </p:nvPicPr>
        <p:blipFill>
          <a:blip r:embed="rId3">
            <a:alphaModFix/>
          </a:blip>
          <a:stretch>
            <a:fillRect/>
          </a:stretch>
        </p:blipFill>
        <p:spPr>
          <a:xfrm>
            <a:off x="3028650" y="3522300"/>
            <a:ext cx="2076450" cy="1524000"/>
          </a:xfrm>
          <a:prstGeom prst="rect">
            <a:avLst/>
          </a:prstGeom>
          <a:noFill/>
          <a:ln>
            <a:noFill/>
          </a:ln>
        </p:spPr>
      </p:pic>
      <p:pic>
        <p:nvPicPr>
          <p:cNvPr id="155" name="Google Shape;155;p26"/>
          <p:cNvPicPr preferRelativeResize="0"/>
          <p:nvPr/>
        </p:nvPicPr>
        <p:blipFill>
          <a:blip r:embed="rId4">
            <a:alphaModFix/>
          </a:blip>
          <a:stretch>
            <a:fillRect/>
          </a:stretch>
        </p:blipFill>
        <p:spPr>
          <a:xfrm>
            <a:off x="5463600" y="3522300"/>
            <a:ext cx="2076450" cy="16573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2">
                                            <p:txEl>
                                              <p:pRg st="0" end="0"/>
                                            </p:txEl>
                                          </p:spTgt>
                                        </p:tgtEl>
                                        <p:attrNameLst>
                                          <p:attrName>style.visibility</p:attrName>
                                        </p:attrNameLst>
                                      </p:cBhvr>
                                      <p:to>
                                        <p:strVal val="visible"/>
                                      </p:to>
                                    </p:set>
                                    <p:animEffect transition="in" filter="fade">
                                      <p:cBhvr>
                                        <p:cTn id="7" dur="1000"/>
                                        <p:tgtEl>
                                          <p:spTgt spid="1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2">
                                            <p:txEl>
                                              <p:pRg st="1" end="1"/>
                                            </p:txEl>
                                          </p:spTgt>
                                        </p:tgtEl>
                                        <p:attrNameLst>
                                          <p:attrName>style.visibility</p:attrName>
                                        </p:attrNameLst>
                                      </p:cBhvr>
                                      <p:to>
                                        <p:strVal val="visible"/>
                                      </p:to>
                                    </p:set>
                                    <p:animEffect transition="in" filter="fade">
                                      <p:cBhvr>
                                        <p:cTn id="12" dur="1000"/>
                                        <p:tgtEl>
                                          <p:spTgt spid="1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4"/>
                                        </p:tgtEl>
                                        <p:attrNameLst>
                                          <p:attrName>style.visibility</p:attrName>
                                        </p:attrNameLst>
                                      </p:cBhvr>
                                      <p:to>
                                        <p:strVal val="visible"/>
                                      </p:to>
                                    </p:set>
                                    <p:animEffect transition="in" filter="fade">
                                      <p:cBhvr>
                                        <p:cTn id="17" dur="1000"/>
                                        <p:tgtEl>
                                          <p:spTgt spid="15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5"/>
                                        </p:tgtEl>
                                        <p:attrNameLst>
                                          <p:attrName>style.visibility</p:attrName>
                                        </p:attrNameLst>
                                      </p:cBhvr>
                                      <p:to>
                                        <p:strVal val="visible"/>
                                      </p:to>
                                    </p:set>
                                    <p:animEffect transition="in" filter="fade">
                                      <p:cBhvr>
                                        <p:cTn id="22" dur="10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AA1B1-884A-9E5F-A8AF-1B9851434B20}"/>
              </a:ext>
            </a:extLst>
          </p:cNvPr>
          <p:cNvSpPr>
            <a:spLocks noGrp="1"/>
          </p:cNvSpPr>
          <p:nvPr>
            <p:ph type="title"/>
          </p:nvPr>
        </p:nvSpPr>
        <p:spPr/>
        <p:txBody>
          <a:bodyPr/>
          <a:lstStyle/>
          <a:p>
            <a:r>
              <a:rPr lang="en-US" dirty="0"/>
              <a:t>Populations and Samples</a:t>
            </a:r>
          </a:p>
        </p:txBody>
      </p:sp>
      <p:sp>
        <p:nvSpPr>
          <p:cNvPr id="3" name="Text Placeholder 2">
            <a:extLst>
              <a:ext uri="{FF2B5EF4-FFF2-40B4-BE49-F238E27FC236}">
                <a16:creationId xmlns:a16="http://schemas.microsoft.com/office/drawing/2014/main" id="{1CD3115E-1C11-83A1-1258-B934D27D755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38636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7"/>
          <p:cNvSpPr txBox="1">
            <a:spLocks noGrp="1"/>
          </p:cNvSpPr>
          <p:nvPr>
            <p:ph type="body" idx="1"/>
          </p:nvPr>
        </p:nvSpPr>
        <p:spPr>
          <a:xfrm>
            <a:off x="1981200" y="5201100"/>
            <a:ext cx="8229600" cy="1230600"/>
          </a:xfrm>
          <a:prstGeom prst="rect">
            <a:avLst/>
          </a:prstGeom>
        </p:spPr>
        <p:txBody>
          <a:bodyPr spcFirstLastPara="1" wrap="square" lIns="91425" tIns="91425" rIns="91425" bIns="91425" anchor="t" anchorCtr="0">
            <a:noAutofit/>
          </a:bodyPr>
          <a:lstStyle/>
          <a:p>
            <a:pPr indent="-349250">
              <a:lnSpc>
                <a:spcPct val="115000"/>
              </a:lnSpc>
              <a:buSzPts val="1900"/>
            </a:pPr>
            <a:r>
              <a:rPr lang="en" sz="1900">
                <a:solidFill>
                  <a:schemeClr val="accent1"/>
                </a:solidFill>
              </a:rPr>
              <a:t>Convenience sample: </a:t>
            </a:r>
            <a:r>
              <a:rPr lang="en" sz="1900">
                <a:solidFill>
                  <a:srgbClr val="000000"/>
                </a:solidFill>
              </a:rPr>
              <a:t>Individuals who are easily accessible are more likely to be included in the sample.</a:t>
            </a:r>
            <a:endParaRPr sz="1900">
              <a:solidFill>
                <a:srgbClr val="000000"/>
              </a:solidFill>
            </a:endParaRPr>
          </a:p>
        </p:txBody>
      </p:sp>
      <p:sp>
        <p:nvSpPr>
          <p:cNvPr id="161" name="Google Shape;161;p27"/>
          <p:cNvSpPr txBox="1">
            <a:spLocks noGrp="1"/>
          </p:cNvSpPr>
          <p:nvPr>
            <p:ph type="body" idx="1"/>
          </p:nvPr>
        </p:nvSpPr>
        <p:spPr>
          <a:xfrm>
            <a:off x="1981200" y="1143000"/>
            <a:ext cx="8229600" cy="2224500"/>
          </a:xfrm>
          <a:prstGeom prst="rect">
            <a:avLst/>
          </a:prstGeom>
        </p:spPr>
        <p:txBody>
          <a:bodyPr spcFirstLastPara="1" wrap="square" lIns="91425" tIns="91425" rIns="91425" bIns="91425" anchor="t" anchorCtr="0">
            <a:noAutofit/>
          </a:bodyPr>
          <a:lstStyle/>
          <a:p>
            <a:pPr indent="-349250">
              <a:lnSpc>
                <a:spcPct val="115000"/>
              </a:lnSpc>
              <a:buSzPts val="1900"/>
            </a:pPr>
            <a:r>
              <a:rPr lang="en" sz="1900">
                <a:solidFill>
                  <a:schemeClr val="accent1"/>
                </a:solidFill>
              </a:rPr>
              <a:t>Non-response:</a:t>
            </a:r>
            <a:r>
              <a:rPr lang="en" sz="1900">
                <a:solidFill>
                  <a:srgbClr val="000000"/>
                </a:solidFill>
              </a:rPr>
              <a:t> If only a small fraction of the randomly sampled people choose to respond to a survey, the sample may no longer be representative of the population.</a:t>
            </a:r>
            <a:endParaRPr sz="1900">
              <a:solidFill>
                <a:srgbClr val="000000"/>
              </a:solidFill>
            </a:endParaRPr>
          </a:p>
          <a:p>
            <a:pPr indent="-349250">
              <a:lnSpc>
                <a:spcPct val="115000"/>
              </a:lnSpc>
              <a:spcBef>
                <a:spcPts val="0"/>
              </a:spcBef>
              <a:buSzPts val="1900"/>
            </a:pPr>
            <a:r>
              <a:rPr lang="en" sz="1900">
                <a:solidFill>
                  <a:schemeClr val="accent1"/>
                </a:solidFill>
              </a:rPr>
              <a:t>Voluntary response:</a:t>
            </a:r>
            <a:r>
              <a:rPr lang="en" sz="1900">
                <a:solidFill>
                  <a:srgbClr val="000000"/>
                </a:solidFill>
              </a:rPr>
              <a:t> Occurs when the sample consists of people who volunteer to respond because they have strong opinions on the issue. Such a sample will also not be representative of the population.</a:t>
            </a:r>
            <a:endParaRPr sz="1900">
              <a:solidFill>
                <a:srgbClr val="000000"/>
              </a:solidFill>
            </a:endParaRPr>
          </a:p>
        </p:txBody>
      </p:sp>
      <p:sp>
        <p:nvSpPr>
          <p:cNvPr id="162" name="Google Shape;162;p27"/>
          <p:cNvSpPr txBox="1">
            <a:spLocks noGrp="1"/>
          </p:cNvSpPr>
          <p:nvPr>
            <p:ph type="title"/>
          </p:nvPr>
        </p:nvSpPr>
        <p:spPr>
          <a:xfrm>
            <a:off x="1981200" y="1"/>
            <a:ext cx="8229600" cy="1143000"/>
          </a:xfrm>
          <a:prstGeom prst="rect">
            <a:avLst/>
          </a:prstGeom>
        </p:spPr>
        <p:txBody>
          <a:bodyPr spcFirstLastPara="1" wrap="square" lIns="91425" tIns="91425" rIns="91425" bIns="91425" anchor="b" anchorCtr="0">
            <a:noAutofit/>
          </a:bodyPr>
          <a:lstStyle/>
          <a:p>
            <a:r>
              <a:rPr lang="en">
                <a:solidFill>
                  <a:schemeClr val="accent1"/>
                </a:solidFill>
              </a:rPr>
              <a:t>Sampling bias</a:t>
            </a:r>
            <a:endParaRPr>
              <a:solidFill>
                <a:schemeClr val="accent1"/>
              </a:solidFill>
            </a:endParaRPr>
          </a:p>
        </p:txBody>
      </p:sp>
      <p:pic>
        <p:nvPicPr>
          <p:cNvPr id="163" name="Google Shape;163;p27"/>
          <p:cNvPicPr preferRelativeResize="0"/>
          <p:nvPr/>
        </p:nvPicPr>
        <p:blipFill>
          <a:blip r:embed="rId3">
            <a:alphaModFix/>
          </a:blip>
          <a:stretch>
            <a:fillRect/>
          </a:stretch>
        </p:blipFill>
        <p:spPr>
          <a:xfrm>
            <a:off x="3028650" y="3522300"/>
            <a:ext cx="2076450" cy="1524000"/>
          </a:xfrm>
          <a:prstGeom prst="rect">
            <a:avLst/>
          </a:prstGeom>
          <a:noFill/>
          <a:ln>
            <a:noFill/>
          </a:ln>
        </p:spPr>
      </p:pic>
      <p:pic>
        <p:nvPicPr>
          <p:cNvPr id="164" name="Google Shape;164;p27"/>
          <p:cNvPicPr preferRelativeResize="0"/>
          <p:nvPr/>
        </p:nvPicPr>
        <p:blipFill>
          <a:blip r:embed="rId4">
            <a:alphaModFix/>
          </a:blip>
          <a:stretch>
            <a:fillRect/>
          </a:stretch>
        </p:blipFill>
        <p:spPr>
          <a:xfrm>
            <a:off x="5463600" y="3522300"/>
            <a:ext cx="2076450" cy="16573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1">
                                            <p:txEl>
                                              <p:pRg st="0" end="0"/>
                                            </p:txEl>
                                          </p:spTgt>
                                        </p:tgtEl>
                                        <p:attrNameLst>
                                          <p:attrName>style.visibility</p:attrName>
                                        </p:attrNameLst>
                                      </p:cBhvr>
                                      <p:to>
                                        <p:strVal val="visible"/>
                                      </p:to>
                                    </p:set>
                                    <p:animEffect transition="in" filter="fade">
                                      <p:cBhvr>
                                        <p:cTn id="7" dur="1000"/>
                                        <p:tgtEl>
                                          <p:spTgt spid="1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1">
                                            <p:txEl>
                                              <p:pRg st="1" end="1"/>
                                            </p:txEl>
                                          </p:spTgt>
                                        </p:tgtEl>
                                        <p:attrNameLst>
                                          <p:attrName>style.visibility</p:attrName>
                                        </p:attrNameLst>
                                      </p:cBhvr>
                                      <p:to>
                                        <p:strVal val="visible"/>
                                      </p:to>
                                    </p:set>
                                    <p:animEffect transition="in" filter="fade">
                                      <p:cBhvr>
                                        <p:cTn id="12" dur="1000"/>
                                        <p:tgtEl>
                                          <p:spTgt spid="1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3"/>
                                        </p:tgtEl>
                                        <p:attrNameLst>
                                          <p:attrName>style.visibility</p:attrName>
                                        </p:attrNameLst>
                                      </p:cBhvr>
                                      <p:to>
                                        <p:strVal val="visible"/>
                                      </p:to>
                                    </p:set>
                                    <p:animEffect transition="in" filter="fade">
                                      <p:cBhvr>
                                        <p:cTn id="17" dur="1000"/>
                                        <p:tgtEl>
                                          <p:spTgt spid="16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4"/>
                                        </p:tgtEl>
                                        <p:attrNameLst>
                                          <p:attrName>style.visibility</p:attrName>
                                        </p:attrNameLst>
                                      </p:cBhvr>
                                      <p:to>
                                        <p:strVal val="visible"/>
                                      </p:to>
                                    </p:set>
                                    <p:animEffect transition="in" filter="fade">
                                      <p:cBhvr>
                                        <p:cTn id="22" dur="1000"/>
                                        <p:tgtEl>
                                          <p:spTgt spid="16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0"/>
                                        </p:tgtEl>
                                        <p:attrNameLst>
                                          <p:attrName>style.visibility</p:attrName>
                                        </p:attrNameLst>
                                      </p:cBhvr>
                                      <p:to>
                                        <p:strVal val="visible"/>
                                      </p:to>
                                    </p:set>
                                    <p:animEffect transition="in" filter="fade">
                                      <p:cBhvr>
                                        <p:cTn id="27" dur="10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8"/>
          <p:cNvSpPr txBox="1">
            <a:spLocks noGrp="1"/>
          </p:cNvSpPr>
          <p:nvPr>
            <p:ph type="body" idx="1"/>
          </p:nvPr>
        </p:nvSpPr>
        <p:spPr>
          <a:xfrm>
            <a:off x="1981200" y="1595025"/>
            <a:ext cx="8229600" cy="575400"/>
          </a:xfrm>
          <a:prstGeom prst="rect">
            <a:avLst/>
          </a:prstGeom>
        </p:spPr>
        <p:txBody>
          <a:bodyPr spcFirstLastPara="1" wrap="square" lIns="91425" tIns="91425" rIns="91425" bIns="91425" anchor="t" anchorCtr="0">
            <a:noAutofit/>
          </a:bodyPr>
          <a:lstStyle/>
          <a:p>
            <a:pPr marL="0" indent="0">
              <a:lnSpc>
                <a:spcPct val="115000"/>
              </a:lnSpc>
              <a:buNone/>
            </a:pPr>
            <a:r>
              <a:rPr lang="en" sz="2000">
                <a:solidFill>
                  <a:srgbClr val="000000"/>
                </a:solidFill>
              </a:rPr>
              <a:t>A historical example of a biased sample yielding misleading results</a:t>
            </a:r>
            <a:endParaRPr sz="2000">
              <a:solidFill>
                <a:srgbClr val="000000"/>
              </a:solidFill>
            </a:endParaRPr>
          </a:p>
        </p:txBody>
      </p:sp>
      <p:sp>
        <p:nvSpPr>
          <p:cNvPr id="170" name="Google Shape;170;p28"/>
          <p:cNvSpPr txBox="1">
            <a:spLocks noGrp="1"/>
          </p:cNvSpPr>
          <p:nvPr>
            <p:ph type="title"/>
          </p:nvPr>
        </p:nvSpPr>
        <p:spPr>
          <a:xfrm>
            <a:off x="1981200" y="274801"/>
            <a:ext cx="8229600" cy="1143000"/>
          </a:xfrm>
          <a:prstGeom prst="rect">
            <a:avLst/>
          </a:prstGeom>
        </p:spPr>
        <p:txBody>
          <a:bodyPr spcFirstLastPara="1" wrap="square" lIns="91425" tIns="91425" rIns="91425" bIns="91425" anchor="b" anchorCtr="0">
            <a:noAutofit/>
          </a:bodyPr>
          <a:lstStyle/>
          <a:p>
            <a:r>
              <a:rPr lang="en">
                <a:solidFill>
                  <a:schemeClr val="accent1"/>
                </a:solidFill>
              </a:rPr>
              <a:t>Sampling bias example:</a:t>
            </a:r>
            <a:endParaRPr>
              <a:solidFill>
                <a:schemeClr val="accent1"/>
              </a:solidFill>
            </a:endParaRPr>
          </a:p>
          <a:p>
            <a:r>
              <a:rPr lang="en" sz="3000">
                <a:solidFill>
                  <a:schemeClr val="accent1"/>
                </a:solidFill>
              </a:rPr>
              <a:t>Landon vs. FDR</a:t>
            </a:r>
            <a:endParaRPr sz="3000">
              <a:solidFill>
                <a:schemeClr val="accent1"/>
              </a:solidFill>
            </a:endParaRPr>
          </a:p>
        </p:txBody>
      </p:sp>
      <p:pic>
        <p:nvPicPr>
          <p:cNvPr id="171" name="Google Shape;171;p28"/>
          <p:cNvPicPr preferRelativeResize="0"/>
          <p:nvPr/>
        </p:nvPicPr>
        <p:blipFill>
          <a:blip r:embed="rId3">
            <a:alphaModFix/>
          </a:blip>
          <a:stretch>
            <a:fillRect/>
          </a:stretch>
        </p:blipFill>
        <p:spPr>
          <a:xfrm>
            <a:off x="2055228" y="2478728"/>
            <a:ext cx="2674800" cy="3029400"/>
          </a:xfrm>
          <a:prstGeom prst="rect">
            <a:avLst/>
          </a:prstGeom>
          <a:noFill/>
          <a:ln>
            <a:noFill/>
          </a:ln>
        </p:spPr>
      </p:pic>
      <p:pic>
        <p:nvPicPr>
          <p:cNvPr id="172" name="Google Shape;172;p28"/>
          <p:cNvPicPr preferRelativeResize="0"/>
          <p:nvPr/>
        </p:nvPicPr>
        <p:blipFill>
          <a:blip r:embed="rId4">
            <a:alphaModFix/>
          </a:blip>
          <a:stretch>
            <a:fillRect/>
          </a:stretch>
        </p:blipFill>
        <p:spPr>
          <a:xfrm>
            <a:off x="7237652" y="2478725"/>
            <a:ext cx="2588575" cy="3029400"/>
          </a:xfrm>
          <a:prstGeom prst="rect">
            <a:avLst/>
          </a:prstGeom>
          <a:noFill/>
          <a:ln>
            <a:noFill/>
          </a:ln>
        </p:spPr>
      </p:pic>
      <p:sp>
        <p:nvSpPr>
          <p:cNvPr id="173" name="Google Shape;173;p28"/>
          <p:cNvSpPr txBox="1"/>
          <p:nvPr/>
        </p:nvSpPr>
        <p:spPr>
          <a:xfrm>
            <a:off x="4959038" y="2467775"/>
            <a:ext cx="2049600" cy="30513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2000" kern="0">
                <a:solidFill>
                  <a:srgbClr val="000000"/>
                </a:solidFill>
                <a:latin typeface="Arial"/>
                <a:cs typeface="Arial"/>
                <a:sym typeface="Arial"/>
              </a:rPr>
              <a:t>In 1936, Landon sought the Republican presidential nomination opposing the re-election of FDR.</a:t>
            </a:r>
            <a:endParaRPr sz="2000" kern="0">
              <a:solidFill>
                <a:srgbClr val="000000"/>
              </a:solidFill>
              <a:latin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9">
                                            <p:txEl>
                                              <p:pRg st="0" end="0"/>
                                            </p:txEl>
                                          </p:spTgt>
                                        </p:tgtEl>
                                        <p:attrNameLst>
                                          <p:attrName>style.visibility</p:attrName>
                                        </p:attrNameLst>
                                      </p:cBhvr>
                                      <p:to>
                                        <p:strVal val="visible"/>
                                      </p:to>
                                    </p:set>
                                    <p:animEffect transition="in" filter="fade">
                                      <p:cBhvr>
                                        <p:cTn id="7" dur="1000"/>
                                        <p:tgtEl>
                                          <p:spTgt spid="1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9"/>
          <p:cNvSpPr txBox="1">
            <a:spLocks noGrp="1"/>
          </p:cNvSpPr>
          <p:nvPr>
            <p:ph type="body" idx="1"/>
          </p:nvPr>
        </p:nvSpPr>
        <p:spPr>
          <a:xfrm>
            <a:off x="1981200" y="1335650"/>
            <a:ext cx="4738800" cy="4813500"/>
          </a:xfrm>
          <a:prstGeom prst="rect">
            <a:avLst/>
          </a:prstGeom>
        </p:spPr>
        <p:txBody>
          <a:bodyPr spcFirstLastPara="1" wrap="square" lIns="91425" tIns="91425" rIns="91425" bIns="91425" anchor="t" anchorCtr="0">
            <a:noAutofit/>
          </a:bodyPr>
          <a:lstStyle/>
          <a:p>
            <a:pPr indent="-355600">
              <a:lnSpc>
                <a:spcPct val="115000"/>
              </a:lnSpc>
              <a:buSzPts val="2000"/>
            </a:pPr>
            <a:r>
              <a:rPr lang="en" sz="2000">
                <a:solidFill>
                  <a:srgbClr val="000000"/>
                </a:solidFill>
              </a:rPr>
              <a:t>The Literary Digest polled about 10 million Americans, and got responses from about 2.4 million.</a:t>
            </a:r>
            <a:endParaRPr sz="2000">
              <a:solidFill>
                <a:srgbClr val="000000"/>
              </a:solidFill>
            </a:endParaRPr>
          </a:p>
          <a:p>
            <a:pPr indent="-355600">
              <a:lnSpc>
                <a:spcPct val="115000"/>
              </a:lnSpc>
              <a:spcBef>
                <a:spcPts val="0"/>
              </a:spcBef>
              <a:buSzPts val="2000"/>
            </a:pPr>
            <a:r>
              <a:rPr lang="en" sz="2000">
                <a:solidFill>
                  <a:srgbClr val="000000"/>
                </a:solidFill>
              </a:rPr>
              <a:t>The poll showed that Landon would likely be the overwhelming winner and FDR would get only 43% of the votes.</a:t>
            </a:r>
            <a:endParaRPr sz="2000">
              <a:solidFill>
                <a:srgbClr val="000000"/>
              </a:solidFill>
            </a:endParaRPr>
          </a:p>
          <a:p>
            <a:pPr indent="-355600">
              <a:lnSpc>
                <a:spcPct val="115000"/>
              </a:lnSpc>
              <a:spcBef>
                <a:spcPts val="0"/>
              </a:spcBef>
              <a:buSzPts val="2000"/>
            </a:pPr>
            <a:r>
              <a:rPr lang="en" sz="2000">
                <a:solidFill>
                  <a:srgbClr val="000000"/>
                </a:solidFill>
              </a:rPr>
              <a:t>Election result:  FDR won, with 62% of the votes.</a:t>
            </a:r>
            <a:endParaRPr sz="2000">
              <a:solidFill>
                <a:srgbClr val="000000"/>
              </a:solidFill>
            </a:endParaRPr>
          </a:p>
          <a:p>
            <a:pPr indent="-355600">
              <a:lnSpc>
                <a:spcPct val="115000"/>
              </a:lnSpc>
              <a:spcBef>
                <a:spcPts val="0"/>
              </a:spcBef>
              <a:buSzPts val="2000"/>
            </a:pPr>
            <a:r>
              <a:rPr lang="en" sz="2000">
                <a:solidFill>
                  <a:srgbClr val="000000"/>
                </a:solidFill>
              </a:rPr>
              <a:t>The magazine was completely discredited because of the poll, and was soon discontinued.</a:t>
            </a:r>
            <a:endParaRPr sz="2000">
              <a:solidFill>
                <a:srgbClr val="000000"/>
              </a:solidFill>
            </a:endParaRPr>
          </a:p>
        </p:txBody>
      </p:sp>
      <p:sp>
        <p:nvSpPr>
          <p:cNvPr id="179" name="Google Shape;179;p29"/>
          <p:cNvSpPr txBox="1">
            <a:spLocks noGrp="1"/>
          </p:cNvSpPr>
          <p:nvPr>
            <p:ph type="title"/>
          </p:nvPr>
        </p:nvSpPr>
        <p:spPr>
          <a:xfrm>
            <a:off x="1981200" y="1"/>
            <a:ext cx="8229600" cy="1143000"/>
          </a:xfrm>
          <a:prstGeom prst="rect">
            <a:avLst/>
          </a:prstGeom>
        </p:spPr>
        <p:txBody>
          <a:bodyPr spcFirstLastPara="1" wrap="square" lIns="91425" tIns="91425" rIns="91425" bIns="91425" anchor="b" anchorCtr="0">
            <a:noAutofit/>
          </a:bodyPr>
          <a:lstStyle/>
          <a:p>
            <a:r>
              <a:rPr lang="en">
                <a:solidFill>
                  <a:schemeClr val="accent1"/>
                </a:solidFill>
              </a:rPr>
              <a:t>The Literary Digest Poll</a:t>
            </a:r>
            <a:endParaRPr>
              <a:solidFill>
                <a:schemeClr val="accent1"/>
              </a:solidFill>
            </a:endParaRPr>
          </a:p>
        </p:txBody>
      </p:sp>
      <p:pic>
        <p:nvPicPr>
          <p:cNvPr id="180" name="Google Shape;180;p29"/>
          <p:cNvPicPr preferRelativeResize="0"/>
          <p:nvPr/>
        </p:nvPicPr>
        <p:blipFill>
          <a:blip r:embed="rId3">
            <a:alphaModFix/>
          </a:blip>
          <a:stretch>
            <a:fillRect/>
          </a:stretch>
        </p:blipFill>
        <p:spPr>
          <a:xfrm>
            <a:off x="7043275" y="1451225"/>
            <a:ext cx="2777650" cy="3818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body" idx="1"/>
          </p:nvPr>
        </p:nvSpPr>
        <p:spPr>
          <a:xfrm>
            <a:off x="1981200" y="1613050"/>
            <a:ext cx="8136900" cy="1785300"/>
          </a:xfrm>
          <a:prstGeom prst="rect">
            <a:avLst/>
          </a:prstGeom>
        </p:spPr>
        <p:txBody>
          <a:bodyPr spcFirstLastPara="1" wrap="square" lIns="91425" tIns="91425" rIns="91425" bIns="91425" anchor="t" anchorCtr="0">
            <a:noAutofit/>
          </a:bodyPr>
          <a:lstStyle/>
          <a:p>
            <a:pPr indent="-368300">
              <a:lnSpc>
                <a:spcPct val="115000"/>
              </a:lnSpc>
              <a:buSzPts val="2200"/>
            </a:pPr>
            <a:r>
              <a:rPr lang="en" sz="2200">
                <a:solidFill>
                  <a:srgbClr val="000000"/>
                </a:solidFill>
              </a:rPr>
              <a:t>The magazine had surveyed</a:t>
            </a:r>
            <a:endParaRPr sz="2200">
              <a:solidFill>
                <a:srgbClr val="000000"/>
              </a:solidFill>
            </a:endParaRPr>
          </a:p>
          <a:p>
            <a:pPr lvl="1" indent="-368300">
              <a:lnSpc>
                <a:spcPct val="115000"/>
              </a:lnSpc>
              <a:buSzPts val="2200"/>
            </a:pPr>
            <a:r>
              <a:rPr lang="en" sz="2200">
                <a:solidFill>
                  <a:srgbClr val="000000"/>
                </a:solidFill>
              </a:rPr>
              <a:t>its own readers,</a:t>
            </a:r>
            <a:endParaRPr sz="2200">
              <a:solidFill>
                <a:srgbClr val="000000"/>
              </a:solidFill>
            </a:endParaRPr>
          </a:p>
          <a:p>
            <a:pPr lvl="1" indent="-368300">
              <a:lnSpc>
                <a:spcPct val="115000"/>
              </a:lnSpc>
              <a:buSzPts val="2200"/>
            </a:pPr>
            <a:r>
              <a:rPr lang="en" sz="2200">
                <a:solidFill>
                  <a:srgbClr val="000000"/>
                </a:solidFill>
              </a:rPr>
              <a:t>registered automobile owners, and</a:t>
            </a:r>
            <a:endParaRPr sz="2200">
              <a:solidFill>
                <a:srgbClr val="000000"/>
              </a:solidFill>
            </a:endParaRPr>
          </a:p>
          <a:p>
            <a:pPr lvl="1" indent="-368300">
              <a:lnSpc>
                <a:spcPct val="115000"/>
              </a:lnSpc>
              <a:buSzPts val="2200"/>
            </a:pPr>
            <a:r>
              <a:rPr lang="en" sz="2200">
                <a:solidFill>
                  <a:srgbClr val="000000"/>
                </a:solidFill>
              </a:rPr>
              <a:t>registered telephone users.</a:t>
            </a:r>
            <a:endParaRPr sz="2200">
              <a:solidFill>
                <a:srgbClr val="000000"/>
              </a:solidFill>
            </a:endParaRPr>
          </a:p>
        </p:txBody>
      </p:sp>
      <p:sp>
        <p:nvSpPr>
          <p:cNvPr id="186" name="Google Shape;186;p30"/>
          <p:cNvSpPr txBox="1">
            <a:spLocks noGrp="1"/>
          </p:cNvSpPr>
          <p:nvPr>
            <p:ph type="title"/>
          </p:nvPr>
        </p:nvSpPr>
        <p:spPr>
          <a:xfrm>
            <a:off x="1981200" y="277401"/>
            <a:ext cx="8229600" cy="1143000"/>
          </a:xfrm>
          <a:prstGeom prst="rect">
            <a:avLst/>
          </a:prstGeom>
        </p:spPr>
        <p:txBody>
          <a:bodyPr spcFirstLastPara="1" wrap="square" lIns="91425" tIns="91425" rIns="91425" bIns="91425" anchor="b" anchorCtr="0">
            <a:noAutofit/>
          </a:bodyPr>
          <a:lstStyle/>
          <a:p>
            <a:r>
              <a:rPr lang="en">
                <a:solidFill>
                  <a:schemeClr val="accent1"/>
                </a:solidFill>
              </a:rPr>
              <a:t>The Literary Digest Poll -</a:t>
            </a:r>
            <a:endParaRPr>
              <a:solidFill>
                <a:schemeClr val="accent1"/>
              </a:solidFill>
            </a:endParaRPr>
          </a:p>
          <a:p>
            <a:r>
              <a:rPr lang="en">
                <a:solidFill>
                  <a:schemeClr val="accent1"/>
                </a:solidFill>
              </a:rPr>
              <a:t>what went wrong?</a:t>
            </a:r>
            <a:endParaRPr>
              <a:solidFill>
                <a:schemeClr val="accent1"/>
              </a:solidFill>
            </a:endParaRPr>
          </a:p>
        </p:txBody>
      </p:sp>
      <p:sp>
        <p:nvSpPr>
          <p:cNvPr id="187" name="Google Shape;187;p30"/>
          <p:cNvSpPr txBox="1"/>
          <p:nvPr/>
        </p:nvSpPr>
        <p:spPr>
          <a:xfrm>
            <a:off x="1981200" y="3275050"/>
            <a:ext cx="8229600" cy="2804700"/>
          </a:xfrm>
          <a:prstGeom prst="rect">
            <a:avLst/>
          </a:prstGeom>
          <a:noFill/>
          <a:ln>
            <a:noFill/>
          </a:ln>
        </p:spPr>
        <p:txBody>
          <a:bodyPr spcFirstLastPara="1" wrap="square" lIns="91425" tIns="91425" rIns="91425" bIns="91425" anchor="t" anchorCtr="0">
            <a:noAutofit/>
          </a:bodyPr>
          <a:lstStyle/>
          <a:p>
            <a:pPr marL="457200" indent="-368300" defTabSz="914400">
              <a:lnSpc>
                <a:spcPct val="115000"/>
              </a:lnSpc>
              <a:spcBef>
                <a:spcPts val="600"/>
              </a:spcBef>
              <a:buClr>
                <a:srgbClr val="000000"/>
              </a:buClr>
              <a:buSzPts val="2200"/>
              <a:buFont typeface="Arial"/>
              <a:buChar char="●"/>
            </a:pPr>
            <a:r>
              <a:rPr lang="en" sz="2200" kern="0">
                <a:solidFill>
                  <a:srgbClr val="000000"/>
                </a:solidFill>
                <a:latin typeface="Arial"/>
                <a:cs typeface="Arial"/>
                <a:sym typeface="Arial"/>
              </a:rPr>
              <a:t>These groups had incomes well above the national average of the day (remember, this is Great Depression era) which resulted in lists of voters far more likely to support Republicans than a truly </a:t>
            </a:r>
            <a:r>
              <a:rPr lang="en" sz="2200" i="1" kern="0">
                <a:solidFill>
                  <a:srgbClr val="3A81BA"/>
                </a:solidFill>
                <a:latin typeface="Arial"/>
                <a:cs typeface="Arial"/>
                <a:sym typeface="Arial"/>
              </a:rPr>
              <a:t>typical</a:t>
            </a:r>
            <a:r>
              <a:rPr lang="en" sz="2200" i="1" kern="0">
                <a:solidFill>
                  <a:srgbClr val="000000"/>
                </a:solidFill>
                <a:latin typeface="Arial"/>
                <a:cs typeface="Arial"/>
                <a:sym typeface="Arial"/>
              </a:rPr>
              <a:t> </a:t>
            </a:r>
            <a:r>
              <a:rPr lang="en" sz="2200" kern="0">
                <a:solidFill>
                  <a:srgbClr val="000000"/>
                </a:solidFill>
                <a:latin typeface="Arial"/>
                <a:cs typeface="Arial"/>
                <a:sym typeface="Arial"/>
              </a:rPr>
              <a:t>voter of the time, i.e. the sample was not representative of the American population at the time.</a:t>
            </a:r>
            <a:endParaRPr sz="2200" kern="0">
              <a:solidFill>
                <a:srgbClr val="000000"/>
              </a:solidFill>
              <a:latin typeface="Arial"/>
              <a:cs typeface="Arial"/>
              <a:sym typeface="Arial"/>
            </a:endParaRPr>
          </a:p>
          <a:p>
            <a:pPr defTabSz="914400">
              <a:buClr>
                <a:srgbClr val="000000"/>
              </a:buClr>
            </a:pPr>
            <a:endParaRPr sz="2200" kern="0">
              <a:solidFill>
                <a:srgbClr val="000000"/>
              </a:solidFill>
              <a:latin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1"/>
          <p:cNvSpPr txBox="1">
            <a:spLocks noGrp="1"/>
          </p:cNvSpPr>
          <p:nvPr>
            <p:ph type="body" idx="1"/>
          </p:nvPr>
        </p:nvSpPr>
        <p:spPr>
          <a:xfrm>
            <a:off x="1981200" y="1335650"/>
            <a:ext cx="8136900" cy="3441900"/>
          </a:xfrm>
          <a:prstGeom prst="rect">
            <a:avLst/>
          </a:prstGeom>
        </p:spPr>
        <p:txBody>
          <a:bodyPr spcFirstLastPara="1" wrap="square" lIns="91425" tIns="91425" rIns="91425" bIns="91425" anchor="t" anchorCtr="0">
            <a:noAutofit/>
          </a:bodyPr>
          <a:lstStyle/>
          <a:p>
            <a:pPr indent="-368300">
              <a:lnSpc>
                <a:spcPct val="115000"/>
              </a:lnSpc>
              <a:buSzPts val="2200"/>
            </a:pPr>
            <a:r>
              <a:rPr lang="en" sz="2200">
                <a:solidFill>
                  <a:srgbClr val="000000"/>
                </a:solidFill>
              </a:rPr>
              <a:t>The Literary Digest election poll was based on a sample size of 2.4 million, which is huge, but since the sample was </a:t>
            </a:r>
            <a:r>
              <a:rPr lang="en" sz="2200" i="1">
                <a:solidFill>
                  <a:schemeClr val="accent1"/>
                </a:solidFill>
              </a:rPr>
              <a:t>biased</a:t>
            </a:r>
            <a:r>
              <a:rPr lang="en" sz="2200">
                <a:solidFill>
                  <a:srgbClr val="000000"/>
                </a:solidFill>
              </a:rPr>
              <a:t>, the sample did not yield an accurate prediction.</a:t>
            </a:r>
            <a:br>
              <a:rPr lang="en" sz="2200">
                <a:solidFill>
                  <a:srgbClr val="000000"/>
                </a:solidFill>
              </a:rPr>
            </a:br>
            <a:endParaRPr sz="1400">
              <a:solidFill>
                <a:srgbClr val="000000"/>
              </a:solidFill>
            </a:endParaRPr>
          </a:p>
          <a:p>
            <a:pPr indent="-368300">
              <a:lnSpc>
                <a:spcPct val="115000"/>
              </a:lnSpc>
              <a:spcBef>
                <a:spcPts val="0"/>
              </a:spcBef>
              <a:buSzPts val="2200"/>
            </a:pPr>
            <a:r>
              <a:rPr lang="en" sz="2200">
                <a:solidFill>
                  <a:srgbClr val="000000"/>
                </a:solidFill>
              </a:rPr>
              <a:t>Back to the soup analogy: If the soup is not well stirred, it doesn't matter how large a spoon you have, it will still not taste right. If the soup is well stirred, a small spoon will suffice to test the soup.</a:t>
            </a:r>
            <a:endParaRPr sz="2200">
              <a:solidFill>
                <a:srgbClr val="000000"/>
              </a:solidFill>
            </a:endParaRPr>
          </a:p>
        </p:txBody>
      </p:sp>
      <p:sp>
        <p:nvSpPr>
          <p:cNvPr id="193" name="Google Shape;193;p31"/>
          <p:cNvSpPr txBox="1">
            <a:spLocks noGrp="1"/>
          </p:cNvSpPr>
          <p:nvPr>
            <p:ph type="title"/>
          </p:nvPr>
        </p:nvSpPr>
        <p:spPr>
          <a:xfrm>
            <a:off x="1981200" y="1"/>
            <a:ext cx="8229600" cy="1143000"/>
          </a:xfrm>
          <a:prstGeom prst="rect">
            <a:avLst/>
          </a:prstGeom>
        </p:spPr>
        <p:txBody>
          <a:bodyPr spcFirstLastPara="1" wrap="square" lIns="91425" tIns="91425" rIns="91425" bIns="91425" anchor="b" anchorCtr="0">
            <a:noAutofit/>
          </a:bodyPr>
          <a:lstStyle/>
          <a:p>
            <a:r>
              <a:rPr lang="en">
                <a:solidFill>
                  <a:schemeClr val="accent1"/>
                </a:solidFill>
              </a:rPr>
              <a:t>Large samples are preferable, but...</a:t>
            </a:r>
            <a:endParaRPr>
              <a:solidFill>
                <a:schemeClr val="accen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txBox="1">
            <a:spLocks noGrp="1"/>
          </p:cNvSpPr>
          <p:nvPr>
            <p:ph type="title"/>
          </p:nvPr>
        </p:nvSpPr>
        <p:spPr>
          <a:xfrm>
            <a:off x="1981200" y="1"/>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199" name="Google Shape;199;p32"/>
          <p:cNvSpPr txBox="1">
            <a:spLocks noGrp="1"/>
          </p:cNvSpPr>
          <p:nvPr>
            <p:ph type="body" idx="1"/>
          </p:nvPr>
        </p:nvSpPr>
        <p:spPr>
          <a:xfrm>
            <a:off x="1981200" y="1335650"/>
            <a:ext cx="8136900" cy="5314200"/>
          </a:xfrm>
          <a:prstGeom prst="rect">
            <a:avLst/>
          </a:prstGeom>
        </p:spPr>
        <p:txBody>
          <a:bodyPr spcFirstLastPara="1" wrap="square" lIns="91425" tIns="91425" rIns="91425" bIns="91425" anchor="t" anchorCtr="0">
            <a:noAutofit/>
          </a:bodyPr>
          <a:lstStyle/>
          <a:p>
            <a:pPr marL="0" indent="0">
              <a:lnSpc>
                <a:spcPct val="115000"/>
              </a:lnSpc>
              <a:buNone/>
            </a:pPr>
            <a:r>
              <a:rPr lang="en" sz="1700">
                <a:solidFill>
                  <a:schemeClr val="accent1"/>
                </a:solidFill>
              </a:rPr>
              <a:t>A school district is considering whether it will no longer allow high school students to park at school after two recent accidents where students were severely injured. As a first step, they survey parents by mail, asking them whether or not the parents would object to this policy change. Of 6,000 surveys that go out, 1,200 are returned. Of these 1,200 surveys that were completed, 960 agreed with the policy change and 240 disagreed. Which of the following statements are true?</a:t>
            </a:r>
            <a:endParaRPr sz="1700">
              <a:solidFill>
                <a:schemeClr val="accent1"/>
              </a:solidFill>
            </a:endParaRPr>
          </a:p>
          <a:p>
            <a:pPr marL="0" indent="0">
              <a:lnSpc>
                <a:spcPct val="115000"/>
              </a:lnSpc>
              <a:buNone/>
            </a:pPr>
            <a:endParaRPr sz="900">
              <a:solidFill>
                <a:srgbClr val="000000"/>
              </a:solidFill>
            </a:endParaRPr>
          </a:p>
          <a:p>
            <a:pPr indent="-336550">
              <a:lnSpc>
                <a:spcPct val="115000"/>
              </a:lnSpc>
              <a:buSzPts val="1700"/>
              <a:buAutoNum type="romanUcPeriod"/>
            </a:pPr>
            <a:r>
              <a:rPr lang="en" sz="1700">
                <a:solidFill>
                  <a:srgbClr val="000000"/>
                </a:solidFill>
              </a:rPr>
              <a:t>Some of the mailings may have never reached the parents.</a:t>
            </a:r>
            <a:br>
              <a:rPr lang="en" sz="1700">
                <a:solidFill>
                  <a:srgbClr val="000000"/>
                </a:solidFill>
              </a:rPr>
            </a:br>
            <a:endParaRPr sz="600">
              <a:solidFill>
                <a:srgbClr val="000000"/>
              </a:solidFill>
            </a:endParaRPr>
          </a:p>
          <a:p>
            <a:pPr indent="-336550">
              <a:lnSpc>
                <a:spcPct val="115000"/>
              </a:lnSpc>
              <a:spcBef>
                <a:spcPts val="0"/>
              </a:spcBef>
              <a:buSzPts val="1700"/>
              <a:buAutoNum type="romanUcPeriod"/>
            </a:pPr>
            <a:r>
              <a:rPr lang="en" sz="1700">
                <a:solidFill>
                  <a:srgbClr val="000000"/>
                </a:solidFill>
              </a:rPr>
              <a:t>The school district has strong support from parents to move forward with the policy approval.</a:t>
            </a:r>
            <a:br>
              <a:rPr lang="en" sz="1700">
                <a:solidFill>
                  <a:srgbClr val="000000"/>
                </a:solidFill>
              </a:rPr>
            </a:br>
            <a:endParaRPr sz="600">
              <a:solidFill>
                <a:srgbClr val="000000"/>
              </a:solidFill>
            </a:endParaRPr>
          </a:p>
          <a:p>
            <a:pPr indent="-336550">
              <a:lnSpc>
                <a:spcPct val="115000"/>
              </a:lnSpc>
              <a:spcBef>
                <a:spcPts val="0"/>
              </a:spcBef>
              <a:buSzPts val="1700"/>
              <a:buAutoNum type="romanUcPeriod"/>
            </a:pPr>
            <a:r>
              <a:rPr lang="en" sz="1700">
                <a:solidFill>
                  <a:srgbClr val="000000"/>
                </a:solidFill>
              </a:rPr>
              <a:t>It is possible that majority of the parents of high school students disagree with the policy change.</a:t>
            </a:r>
            <a:br>
              <a:rPr lang="en" sz="1700">
                <a:solidFill>
                  <a:srgbClr val="000000"/>
                </a:solidFill>
              </a:rPr>
            </a:br>
            <a:endParaRPr sz="600">
              <a:solidFill>
                <a:srgbClr val="000000"/>
              </a:solidFill>
            </a:endParaRPr>
          </a:p>
          <a:p>
            <a:pPr indent="-336550">
              <a:lnSpc>
                <a:spcPct val="115000"/>
              </a:lnSpc>
              <a:spcBef>
                <a:spcPts val="0"/>
              </a:spcBef>
              <a:buSzPts val="1700"/>
              <a:buAutoNum type="romanUcPeriod"/>
            </a:pPr>
            <a:r>
              <a:rPr lang="en" sz="1700">
                <a:solidFill>
                  <a:srgbClr val="000000"/>
                </a:solidFill>
              </a:rPr>
              <a:t>The survey results are unlikely to be biased because all parents were mailed a survey.</a:t>
            </a:r>
            <a:endParaRPr sz="1700">
              <a:solidFill>
                <a:srgbClr val="000000"/>
              </a:solidFill>
            </a:endParaRPr>
          </a:p>
          <a:p>
            <a:pPr marL="0" indent="0">
              <a:lnSpc>
                <a:spcPct val="115000"/>
              </a:lnSpc>
              <a:buNone/>
            </a:pPr>
            <a:endParaRPr sz="900">
              <a:solidFill>
                <a:srgbClr val="000000"/>
              </a:solidFill>
            </a:endParaRPr>
          </a:p>
          <a:p>
            <a:pPr marL="0" indent="0">
              <a:lnSpc>
                <a:spcPct val="115000"/>
              </a:lnSpc>
              <a:buNone/>
            </a:pPr>
            <a:r>
              <a:rPr lang="en" sz="1700">
                <a:solidFill>
                  <a:srgbClr val="000000"/>
                </a:solidFill>
              </a:rPr>
              <a:t>(a) Only I 	(b) I and II	(c) I and III	(d) III and IV	(e) Only IV</a:t>
            </a:r>
            <a:endParaRPr sz="17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3"/>
          <p:cNvSpPr txBox="1">
            <a:spLocks noGrp="1"/>
          </p:cNvSpPr>
          <p:nvPr>
            <p:ph type="title"/>
          </p:nvPr>
        </p:nvSpPr>
        <p:spPr>
          <a:xfrm>
            <a:off x="1981200" y="1"/>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205" name="Google Shape;205;p33"/>
          <p:cNvSpPr txBox="1">
            <a:spLocks noGrp="1"/>
          </p:cNvSpPr>
          <p:nvPr>
            <p:ph type="body" idx="1"/>
          </p:nvPr>
        </p:nvSpPr>
        <p:spPr>
          <a:xfrm>
            <a:off x="1981200" y="1335650"/>
            <a:ext cx="8136900" cy="5314200"/>
          </a:xfrm>
          <a:prstGeom prst="rect">
            <a:avLst/>
          </a:prstGeom>
        </p:spPr>
        <p:txBody>
          <a:bodyPr spcFirstLastPara="1" wrap="square" lIns="91425" tIns="91425" rIns="91425" bIns="91425" anchor="t" anchorCtr="0">
            <a:noAutofit/>
          </a:bodyPr>
          <a:lstStyle/>
          <a:p>
            <a:pPr marL="0" indent="0">
              <a:lnSpc>
                <a:spcPct val="115000"/>
              </a:lnSpc>
              <a:buNone/>
            </a:pPr>
            <a:r>
              <a:rPr lang="en" sz="1700">
                <a:solidFill>
                  <a:schemeClr val="accent1"/>
                </a:solidFill>
              </a:rPr>
              <a:t>A school district is considering whether it will no longer allow high school students to park at school after two recent accidents where students were severely injured. As a first step, they survey parents by mail, asking them whether or not the parents would object to this policy change. Of 6,000 surveys that go out, 1,200 are returned. Of these 1,200 surveys that were completed, 960 agreed with the policy change and 240 disagreed. Which of the following statements are true?</a:t>
            </a:r>
            <a:endParaRPr sz="1700">
              <a:solidFill>
                <a:schemeClr val="accent1"/>
              </a:solidFill>
            </a:endParaRPr>
          </a:p>
          <a:p>
            <a:pPr marL="0" indent="0">
              <a:lnSpc>
                <a:spcPct val="115000"/>
              </a:lnSpc>
              <a:buNone/>
            </a:pPr>
            <a:endParaRPr sz="900">
              <a:solidFill>
                <a:srgbClr val="000000"/>
              </a:solidFill>
            </a:endParaRPr>
          </a:p>
          <a:p>
            <a:pPr indent="-336550">
              <a:lnSpc>
                <a:spcPct val="115000"/>
              </a:lnSpc>
              <a:buSzPts val="1700"/>
              <a:buAutoNum type="romanUcPeriod"/>
            </a:pPr>
            <a:r>
              <a:rPr lang="en" sz="1700">
                <a:solidFill>
                  <a:srgbClr val="000000"/>
                </a:solidFill>
              </a:rPr>
              <a:t>Some of the mailings may have never reached the parents.</a:t>
            </a:r>
            <a:br>
              <a:rPr lang="en" sz="1700">
                <a:solidFill>
                  <a:srgbClr val="000000"/>
                </a:solidFill>
              </a:rPr>
            </a:br>
            <a:endParaRPr sz="600">
              <a:solidFill>
                <a:srgbClr val="000000"/>
              </a:solidFill>
            </a:endParaRPr>
          </a:p>
          <a:p>
            <a:pPr indent="-336550">
              <a:lnSpc>
                <a:spcPct val="115000"/>
              </a:lnSpc>
              <a:spcBef>
                <a:spcPts val="0"/>
              </a:spcBef>
              <a:buSzPts val="1700"/>
              <a:buAutoNum type="romanUcPeriod"/>
            </a:pPr>
            <a:r>
              <a:rPr lang="en" sz="1700">
                <a:solidFill>
                  <a:srgbClr val="000000"/>
                </a:solidFill>
              </a:rPr>
              <a:t>The school district has strong support from parents to move forward with the policy approval.</a:t>
            </a:r>
            <a:br>
              <a:rPr lang="en" sz="1700">
                <a:solidFill>
                  <a:srgbClr val="000000"/>
                </a:solidFill>
              </a:rPr>
            </a:br>
            <a:endParaRPr sz="600">
              <a:solidFill>
                <a:srgbClr val="000000"/>
              </a:solidFill>
            </a:endParaRPr>
          </a:p>
          <a:p>
            <a:pPr indent="-336550">
              <a:lnSpc>
                <a:spcPct val="115000"/>
              </a:lnSpc>
              <a:spcBef>
                <a:spcPts val="0"/>
              </a:spcBef>
              <a:buSzPts val="1700"/>
              <a:buAutoNum type="romanUcPeriod"/>
            </a:pPr>
            <a:r>
              <a:rPr lang="en" sz="1700">
                <a:solidFill>
                  <a:srgbClr val="000000"/>
                </a:solidFill>
              </a:rPr>
              <a:t>It is possible that majority of the parents of high school students disagree with the policy change.</a:t>
            </a:r>
            <a:br>
              <a:rPr lang="en" sz="1700">
                <a:solidFill>
                  <a:srgbClr val="000000"/>
                </a:solidFill>
              </a:rPr>
            </a:br>
            <a:endParaRPr sz="600">
              <a:solidFill>
                <a:srgbClr val="000000"/>
              </a:solidFill>
            </a:endParaRPr>
          </a:p>
          <a:p>
            <a:pPr indent="-336550">
              <a:lnSpc>
                <a:spcPct val="115000"/>
              </a:lnSpc>
              <a:spcBef>
                <a:spcPts val="0"/>
              </a:spcBef>
              <a:buSzPts val="1700"/>
              <a:buAutoNum type="romanUcPeriod"/>
            </a:pPr>
            <a:r>
              <a:rPr lang="en" sz="1700">
                <a:solidFill>
                  <a:srgbClr val="000000"/>
                </a:solidFill>
              </a:rPr>
              <a:t>The survey results are unlikely to be biased because all parents were mailed a survey.</a:t>
            </a:r>
            <a:endParaRPr sz="1700">
              <a:solidFill>
                <a:srgbClr val="000000"/>
              </a:solidFill>
            </a:endParaRPr>
          </a:p>
          <a:p>
            <a:pPr marL="0" indent="0">
              <a:lnSpc>
                <a:spcPct val="115000"/>
              </a:lnSpc>
              <a:buNone/>
            </a:pPr>
            <a:endParaRPr sz="900">
              <a:solidFill>
                <a:srgbClr val="000000"/>
              </a:solidFill>
            </a:endParaRPr>
          </a:p>
          <a:p>
            <a:pPr marL="0" indent="0">
              <a:lnSpc>
                <a:spcPct val="115000"/>
              </a:lnSpc>
              <a:buNone/>
            </a:pPr>
            <a:r>
              <a:rPr lang="en" sz="1700">
                <a:solidFill>
                  <a:srgbClr val="000000"/>
                </a:solidFill>
              </a:rPr>
              <a:t>(a) Only I 	(b) I and II	</a:t>
            </a:r>
            <a:r>
              <a:rPr lang="en" sz="1700">
                <a:solidFill>
                  <a:srgbClr val="FF9900"/>
                </a:solidFill>
              </a:rPr>
              <a:t>(c) I and III</a:t>
            </a:r>
            <a:r>
              <a:rPr lang="en" sz="1700">
                <a:solidFill>
                  <a:srgbClr val="000000"/>
                </a:solidFill>
              </a:rPr>
              <a:t>	(d) III and IV	(e) Only IV</a:t>
            </a:r>
            <a:endParaRPr sz="17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body" idx="1"/>
          </p:nvPr>
        </p:nvSpPr>
        <p:spPr>
          <a:xfrm>
            <a:off x="1981200" y="1143000"/>
            <a:ext cx="8229600" cy="2571300"/>
          </a:xfrm>
          <a:prstGeom prst="rect">
            <a:avLst/>
          </a:prstGeom>
        </p:spPr>
        <p:txBody>
          <a:bodyPr spcFirstLastPara="1" wrap="square" lIns="91425" tIns="91425" rIns="91425" bIns="91425" anchor="t" anchorCtr="0">
            <a:noAutofit/>
          </a:bodyPr>
          <a:lstStyle/>
          <a:p>
            <a:pPr marL="0" indent="0">
              <a:lnSpc>
                <a:spcPct val="115000"/>
              </a:lnSpc>
              <a:buNone/>
            </a:pPr>
            <a:endParaRPr sz="1900"/>
          </a:p>
          <a:p>
            <a:pPr indent="-349250">
              <a:lnSpc>
                <a:spcPct val="115000"/>
              </a:lnSpc>
              <a:buSzPts val="1900"/>
            </a:pPr>
            <a:r>
              <a:rPr lang="en" sz="1900"/>
              <a:t>Researchers collect data in a way that does not directly interfere with how the data arise.</a:t>
            </a:r>
            <a:br>
              <a:rPr lang="en" sz="1900"/>
            </a:br>
            <a:endParaRPr sz="1900"/>
          </a:p>
          <a:p>
            <a:pPr indent="-349250">
              <a:lnSpc>
                <a:spcPct val="115000"/>
              </a:lnSpc>
              <a:spcBef>
                <a:spcPts val="0"/>
              </a:spcBef>
              <a:buSzPts val="1900"/>
            </a:pPr>
            <a:r>
              <a:rPr lang="en" sz="1900"/>
              <a:t>Results of an observational study can generally be used to establish an association between the explanatory and response variables.</a:t>
            </a:r>
            <a:endParaRPr sz="1900"/>
          </a:p>
        </p:txBody>
      </p:sp>
      <p:sp>
        <p:nvSpPr>
          <p:cNvPr id="211" name="Google Shape;211;p3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Observational studies</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0">
                                            <p:txEl>
                                              <p:pRg st="1" end="1"/>
                                            </p:txEl>
                                          </p:spTgt>
                                        </p:tgtEl>
                                        <p:attrNameLst>
                                          <p:attrName>style.visibility</p:attrName>
                                        </p:attrNameLst>
                                      </p:cBhvr>
                                      <p:to>
                                        <p:strVal val="visible"/>
                                      </p:to>
                                    </p:set>
                                    <p:animEffect transition="in" filter="fade">
                                      <p:cBhvr>
                                        <p:cTn id="7" dur="1000"/>
                                        <p:tgtEl>
                                          <p:spTgt spid="2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0">
                                            <p:txEl>
                                              <p:pRg st="2" end="2"/>
                                            </p:txEl>
                                          </p:spTgt>
                                        </p:tgtEl>
                                        <p:attrNameLst>
                                          <p:attrName>style.visibility</p:attrName>
                                        </p:attrNameLst>
                                      </p:cBhvr>
                                      <p:to>
                                        <p:strVal val="visible"/>
                                      </p:to>
                                    </p:set>
                                    <p:animEffect transition="in" filter="fade">
                                      <p:cBhvr>
                                        <p:cTn id="12" dur="1000"/>
                                        <p:tgtEl>
                                          <p:spTgt spid="2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5"/>
          <p:cNvSpPr txBox="1">
            <a:spLocks noGrp="1"/>
          </p:cNvSpPr>
          <p:nvPr>
            <p:ph type="body" idx="1"/>
          </p:nvPr>
        </p:nvSpPr>
        <p:spPr>
          <a:xfrm>
            <a:off x="1981200" y="1143000"/>
            <a:ext cx="8229600" cy="2571300"/>
          </a:xfrm>
          <a:prstGeom prst="rect">
            <a:avLst/>
          </a:prstGeom>
        </p:spPr>
        <p:txBody>
          <a:bodyPr spcFirstLastPara="1" wrap="square" lIns="91425" tIns="91425" rIns="91425" bIns="91425" anchor="t" anchorCtr="0">
            <a:noAutofit/>
          </a:bodyPr>
          <a:lstStyle/>
          <a:p>
            <a:pPr marL="0" indent="0">
              <a:lnSpc>
                <a:spcPct val="115000"/>
              </a:lnSpc>
              <a:buNone/>
            </a:pPr>
            <a:endParaRPr sz="1900"/>
          </a:p>
          <a:p>
            <a:pPr indent="-349250">
              <a:lnSpc>
                <a:spcPct val="115000"/>
              </a:lnSpc>
              <a:buSzPts val="1900"/>
            </a:pPr>
            <a:r>
              <a:rPr lang="en" sz="1900"/>
              <a:t>Almost all statistical methods are based on the notion of implied randomness.</a:t>
            </a:r>
            <a:br>
              <a:rPr lang="en" sz="1900"/>
            </a:br>
            <a:endParaRPr sz="1900"/>
          </a:p>
          <a:p>
            <a:pPr indent="-349250">
              <a:lnSpc>
                <a:spcPct val="115000"/>
              </a:lnSpc>
              <a:spcBef>
                <a:spcPts val="0"/>
              </a:spcBef>
              <a:buSzPts val="1900"/>
            </a:pPr>
            <a:r>
              <a:rPr lang="en" sz="1900"/>
              <a:t>If observational data are not collected in a random framework from a population, these statistical methods – the estimates and errors associated with the estimates – are not reliable.</a:t>
            </a:r>
            <a:br>
              <a:rPr lang="en" sz="1900"/>
            </a:br>
            <a:endParaRPr sz="1900"/>
          </a:p>
          <a:p>
            <a:pPr indent="-349250">
              <a:lnSpc>
                <a:spcPct val="115000"/>
              </a:lnSpc>
              <a:spcBef>
                <a:spcPts val="0"/>
              </a:spcBef>
              <a:buSzPts val="1900"/>
            </a:pPr>
            <a:r>
              <a:rPr lang="en" sz="1900"/>
              <a:t>Most commonly used random sampling techniques are </a:t>
            </a:r>
            <a:r>
              <a:rPr lang="en" sz="1900" i="1">
                <a:solidFill>
                  <a:srgbClr val="3D85C6"/>
                </a:solidFill>
              </a:rPr>
              <a:t>simple</a:t>
            </a:r>
            <a:r>
              <a:rPr lang="en" sz="1900"/>
              <a:t>, </a:t>
            </a:r>
            <a:r>
              <a:rPr lang="en" sz="1900" i="1">
                <a:solidFill>
                  <a:srgbClr val="3D85C6"/>
                </a:solidFill>
              </a:rPr>
              <a:t>stratified</a:t>
            </a:r>
            <a:r>
              <a:rPr lang="en" sz="1900"/>
              <a:t>, and </a:t>
            </a:r>
            <a:r>
              <a:rPr lang="en" sz="1900" i="1">
                <a:solidFill>
                  <a:srgbClr val="3D85C6"/>
                </a:solidFill>
              </a:rPr>
              <a:t>cluster</a:t>
            </a:r>
            <a:r>
              <a:rPr lang="en" sz="1900"/>
              <a:t> sampling.</a:t>
            </a:r>
            <a:endParaRPr sz="1900"/>
          </a:p>
        </p:txBody>
      </p:sp>
      <p:sp>
        <p:nvSpPr>
          <p:cNvPr id="217" name="Google Shape;217;p3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Obtaining good samples</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6">
                                            <p:txEl>
                                              <p:pRg st="1" end="1"/>
                                            </p:txEl>
                                          </p:spTgt>
                                        </p:tgtEl>
                                        <p:attrNameLst>
                                          <p:attrName>style.visibility</p:attrName>
                                        </p:attrNameLst>
                                      </p:cBhvr>
                                      <p:to>
                                        <p:strVal val="visible"/>
                                      </p:to>
                                    </p:set>
                                    <p:animEffect transition="in" filter="fade">
                                      <p:cBhvr>
                                        <p:cTn id="7" dur="1000"/>
                                        <p:tgtEl>
                                          <p:spTgt spid="21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6">
                                            <p:txEl>
                                              <p:pRg st="2" end="2"/>
                                            </p:txEl>
                                          </p:spTgt>
                                        </p:tgtEl>
                                        <p:attrNameLst>
                                          <p:attrName>style.visibility</p:attrName>
                                        </p:attrNameLst>
                                      </p:cBhvr>
                                      <p:to>
                                        <p:strVal val="visible"/>
                                      </p:to>
                                    </p:set>
                                    <p:animEffect transition="in" filter="fade">
                                      <p:cBhvr>
                                        <p:cTn id="12" dur="1000"/>
                                        <p:tgtEl>
                                          <p:spTgt spid="21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6">
                                            <p:txEl>
                                              <p:pRg st="3" end="3"/>
                                            </p:txEl>
                                          </p:spTgt>
                                        </p:tgtEl>
                                        <p:attrNameLst>
                                          <p:attrName>style.visibility</p:attrName>
                                        </p:attrNameLst>
                                      </p:cBhvr>
                                      <p:to>
                                        <p:strVal val="visible"/>
                                      </p:to>
                                    </p:set>
                                    <p:animEffect transition="in" filter="fade">
                                      <p:cBhvr>
                                        <p:cTn id="17" dur="1000"/>
                                        <p:tgtEl>
                                          <p:spTgt spid="2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1981200" y="338938"/>
            <a:ext cx="8229600" cy="1143000"/>
          </a:xfrm>
          <a:prstGeom prst="rect">
            <a:avLst/>
          </a:prstGeom>
        </p:spPr>
        <p:txBody>
          <a:bodyPr spcFirstLastPara="1" wrap="square" lIns="91425" tIns="91425" rIns="91425" bIns="91425" anchor="b" anchorCtr="0">
            <a:noAutofit/>
          </a:bodyPr>
          <a:lstStyle/>
          <a:p>
            <a:r>
              <a:rPr lang="en">
                <a:solidFill>
                  <a:schemeClr val="accent1"/>
                </a:solidFill>
              </a:rPr>
              <a:t>Prospective vs.</a:t>
            </a:r>
            <a:endParaRPr>
              <a:solidFill>
                <a:schemeClr val="accent1"/>
              </a:solidFill>
            </a:endParaRPr>
          </a:p>
          <a:p>
            <a:r>
              <a:rPr lang="en">
                <a:solidFill>
                  <a:schemeClr val="accent1"/>
                </a:solidFill>
              </a:rPr>
              <a:t>Retrospective Studies</a:t>
            </a:r>
            <a:endParaRPr>
              <a:solidFill>
                <a:schemeClr val="accent1"/>
              </a:solidFill>
            </a:endParaRPr>
          </a:p>
        </p:txBody>
      </p:sp>
      <p:sp>
        <p:nvSpPr>
          <p:cNvPr id="223" name="Google Shape;223;p36"/>
          <p:cNvSpPr txBox="1">
            <a:spLocks noGrp="1"/>
          </p:cNvSpPr>
          <p:nvPr>
            <p:ph type="body" idx="1"/>
          </p:nvPr>
        </p:nvSpPr>
        <p:spPr>
          <a:xfrm>
            <a:off x="1981200" y="1767050"/>
            <a:ext cx="8229600" cy="4752000"/>
          </a:xfrm>
          <a:prstGeom prst="rect">
            <a:avLst/>
          </a:prstGeom>
        </p:spPr>
        <p:txBody>
          <a:bodyPr spcFirstLastPara="1" wrap="square" lIns="91425" tIns="91425" rIns="91425" bIns="91425" anchor="t" anchorCtr="0">
            <a:noAutofit/>
          </a:bodyPr>
          <a:lstStyle/>
          <a:p>
            <a:pPr marL="0" indent="0">
              <a:lnSpc>
                <a:spcPct val="115000"/>
              </a:lnSpc>
              <a:buClr>
                <a:srgbClr val="000000"/>
              </a:buClr>
              <a:buSzPts val="1100"/>
              <a:buNone/>
            </a:pPr>
            <a:r>
              <a:rPr lang="en" sz="2200"/>
              <a:t>A </a:t>
            </a:r>
            <a:r>
              <a:rPr lang="en" sz="2200">
                <a:solidFill>
                  <a:schemeClr val="accent1"/>
                </a:solidFill>
              </a:rPr>
              <a:t>prospective study</a:t>
            </a:r>
            <a:r>
              <a:rPr lang="en" sz="2200"/>
              <a:t> identifies individuals and collects information as events unfold. </a:t>
            </a:r>
            <a:endParaRPr sz="2200"/>
          </a:p>
          <a:p>
            <a:pPr indent="-368300">
              <a:lnSpc>
                <a:spcPct val="115000"/>
              </a:lnSpc>
              <a:buSzPts val="2200"/>
            </a:pPr>
            <a:r>
              <a:rPr lang="en" sz="2200"/>
              <a:t>Example: The Nurses Health Study has been recruiting registered nurses and then collecting data from them using questionnaires since 1976.</a:t>
            </a:r>
            <a:endParaRPr sz="2200"/>
          </a:p>
          <a:p>
            <a:pPr marL="0" indent="0">
              <a:lnSpc>
                <a:spcPct val="115000"/>
              </a:lnSpc>
              <a:buNone/>
            </a:pPr>
            <a:endParaRPr sz="2200"/>
          </a:p>
          <a:p>
            <a:pPr marL="0" indent="0">
              <a:lnSpc>
                <a:spcPct val="115000"/>
              </a:lnSpc>
              <a:buNone/>
            </a:pPr>
            <a:r>
              <a:rPr lang="en" sz="2200">
                <a:solidFill>
                  <a:schemeClr val="accent1"/>
                </a:solidFill>
              </a:rPr>
              <a:t>Retrospective studies</a:t>
            </a:r>
            <a:r>
              <a:rPr lang="en" sz="2200"/>
              <a:t> collect data after events have taken place.</a:t>
            </a:r>
            <a:endParaRPr sz="2200"/>
          </a:p>
          <a:p>
            <a:pPr indent="-368300">
              <a:lnSpc>
                <a:spcPct val="115000"/>
              </a:lnSpc>
              <a:buSzPts val="2200"/>
            </a:pPr>
            <a:r>
              <a:rPr lang="en" sz="2200"/>
              <a:t>Example: Researchers reviewing past events in medical records.</a:t>
            </a:r>
            <a:endParaRPr sz="2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3">
                                            <p:txEl>
                                              <p:pRg st="0" end="0"/>
                                            </p:txEl>
                                          </p:spTgt>
                                        </p:tgtEl>
                                        <p:attrNameLst>
                                          <p:attrName>style.visibility</p:attrName>
                                        </p:attrNameLst>
                                      </p:cBhvr>
                                      <p:to>
                                        <p:strVal val="visible"/>
                                      </p:to>
                                    </p:set>
                                    <p:animEffect transition="in" filter="fade">
                                      <p:cBhvr>
                                        <p:cTn id="7" dur="1000"/>
                                        <p:tgtEl>
                                          <p:spTgt spid="2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3">
                                            <p:txEl>
                                              <p:pRg st="1" end="1"/>
                                            </p:txEl>
                                          </p:spTgt>
                                        </p:tgtEl>
                                        <p:attrNameLst>
                                          <p:attrName>style.visibility</p:attrName>
                                        </p:attrNameLst>
                                      </p:cBhvr>
                                      <p:to>
                                        <p:strVal val="visible"/>
                                      </p:to>
                                    </p:set>
                                    <p:animEffect transition="in" filter="fade">
                                      <p:cBhvr>
                                        <p:cTn id="12" dur="1000"/>
                                        <p:tgtEl>
                                          <p:spTgt spid="2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3">
                                            <p:txEl>
                                              <p:pRg st="3" end="3"/>
                                            </p:txEl>
                                          </p:spTgt>
                                        </p:tgtEl>
                                        <p:attrNameLst>
                                          <p:attrName>style.visibility</p:attrName>
                                        </p:attrNameLst>
                                      </p:cBhvr>
                                      <p:to>
                                        <p:strVal val="visible"/>
                                      </p:to>
                                    </p:set>
                                    <p:animEffect transition="in" filter="fade">
                                      <p:cBhvr>
                                        <p:cTn id="17" dur="1000"/>
                                        <p:tgtEl>
                                          <p:spTgt spid="2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3">
                                            <p:txEl>
                                              <p:pRg st="4" end="4"/>
                                            </p:txEl>
                                          </p:spTgt>
                                        </p:tgtEl>
                                        <p:attrNameLst>
                                          <p:attrName>style.visibility</p:attrName>
                                        </p:attrNameLst>
                                      </p:cBhvr>
                                      <p:to>
                                        <p:strVal val="visible"/>
                                      </p:to>
                                    </p:set>
                                    <p:animEffect transition="in" filter="fade">
                                      <p:cBhvr>
                                        <p:cTn id="22" dur="1000"/>
                                        <p:tgtEl>
                                          <p:spTgt spid="2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10"/>
          <p:cNvSpPr txBox="1">
            <a:spLocks noGrp="1"/>
          </p:cNvSpPr>
          <p:nvPr>
            <p:ph type="title"/>
          </p:nvPr>
        </p:nvSpPr>
        <p:spPr>
          <a:xfrm>
            <a:off x="1981200" y="274638"/>
            <a:ext cx="8229600" cy="1143000"/>
          </a:xfrm>
          <a:prstGeom prst="rect">
            <a:avLst/>
          </a:prstGeom>
        </p:spPr>
        <p:txBody>
          <a:bodyPr spcFirstLastPara="1" wrap="square" lIns="91425" tIns="91425" rIns="91425" bIns="91425" anchor="b" anchorCtr="0">
            <a:noAutofit/>
          </a:bodyPr>
          <a:lstStyle/>
          <a:p>
            <a:r>
              <a:rPr lang="en">
                <a:solidFill>
                  <a:schemeClr val="accent1"/>
                </a:solidFill>
              </a:rPr>
              <a:t>Populations and Samples</a:t>
            </a:r>
            <a:endParaRPr>
              <a:solidFill>
                <a:schemeClr val="accent1"/>
              </a:solidFill>
            </a:endParaRPr>
          </a:p>
        </p:txBody>
      </p:sp>
      <p:pic>
        <p:nvPicPr>
          <p:cNvPr id="39" name="Google Shape;39;p10"/>
          <p:cNvPicPr preferRelativeResize="0"/>
          <p:nvPr/>
        </p:nvPicPr>
        <p:blipFill>
          <a:blip r:embed="rId3">
            <a:alphaModFix/>
          </a:blip>
          <a:stretch>
            <a:fillRect/>
          </a:stretch>
        </p:blipFill>
        <p:spPr>
          <a:xfrm>
            <a:off x="1981200" y="1668725"/>
            <a:ext cx="4187700" cy="3172700"/>
          </a:xfrm>
          <a:prstGeom prst="rect">
            <a:avLst/>
          </a:prstGeom>
          <a:noFill/>
          <a:ln>
            <a:noFill/>
          </a:ln>
        </p:spPr>
      </p:pic>
      <p:sp>
        <p:nvSpPr>
          <p:cNvPr id="40" name="Google Shape;40;p10"/>
          <p:cNvSpPr txBox="1"/>
          <p:nvPr/>
        </p:nvSpPr>
        <p:spPr>
          <a:xfrm>
            <a:off x="1981200" y="4865425"/>
            <a:ext cx="4187700" cy="5262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1400" kern="0">
                <a:solidFill>
                  <a:srgbClr val="000000"/>
                </a:solidFill>
                <a:latin typeface="Arial"/>
                <a:cs typeface="Arial"/>
                <a:sym typeface="Arial"/>
              </a:rPr>
              <a:t>http://well.blogs.nytimes.com/2012/08/29/finding-your-ideal-running-form</a:t>
            </a:r>
            <a:endParaRPr sz="1400" kern="0">
              <a:solidFill>
                <a:srgbClr val="000000"/>
              </a:solidFill>
              <a:latin typeface="Arial"/>
              <a:cs typeface="Arial"/>
              <a:sym typeface="Arial"/>
            </a:endParaRPr>
          </a:p>
        </p:txBody>
      </p:sp>
      <p:sp>
        <p:nvSpPr>
          <p:cNvPr id="41" name="Google Shape;41;p10"/>
          <p:cNvSpPr txBox="1">
            <a:spLocks noGrp="1"/>
          </p:cNvSpPr>
          <p:nvPr>
            <p:ph type="body" idx="1"/>
          </p:nvPr>
        </p:nvSpPr>
        <p:spPr>
          <a:xfrm flipH="1">
            <a:off x="6449850" y="1732825"/>
            <a:ext cx="4073100" cy="1561200"/>
          </a:xfrm>
          <a:prstGeom prst="rect">
            <a:avLst/>
          </a:prstGeom>
        </p:spPr>
        <p:txBody>
          <a:bodyPr spcFirstLastPara="1" wrap="square" lIns="91425" tIns="91425" rIns="91425" bIns="91425" anchor="t" anchorCtr="0">
            <a:noAutofit/>
          </a:bodyPr>
          <a:lstStyle/>
          <a:p>
            <a:pPr marL="0" indent="0">
              <a:buNone/>
            </a:pPr>
            <a:r>
              <a:rPr lang="en" sz="2000" i="1">
                <a:solidFill>
                  <a:schemeClr val="accent1"/>
                </a:solidFill>
              </a:rPr>
              <a:t>Research Question</a:t>
            </a:r>
            <a:r>
              <a:rPr lang="en" sz="2000">
                <a:solidFill>
                  <a:schemeClr val="accent1"/>
                </a:solidFill>
              </a:rPr>
              <a:t>: </a:t>
            </a:r>
            <a:r>
              <a:rPr lang="en" sz="2000"/>
              <a:t>Can people become better, more efficient runners on their own, merely by running?</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Obtaining Good Samples</a:t>
            </a:r>
            <a:endParaRPr>
              <a:solidFill>
                <a:schemeClr val="accent1"/>
              </a:solidFill>
            </a:endParaRPr>
          </a:p>
        </p:txBody>
      </p:sp>
      <p:sp>
        <p:nvSpPr>
          <p:cNvPr id="229" name="Google Shape;229;p37"/>
          <p:cNvSpPr txBox="1">
            <a:spLocks noGrp="1"/>
          </p:cNvSpPr>
          <p:nvPr>
            <p:ph type="body" idx="1"/>
          </p:nvPr>
        </p:nvSpPr>
        <p:spPr>
          <a:xfrm flipH="1">
            <a:off x="1981200" y="1305775"/>
            <a:ext cx="8229600" cy="4918200"/>
          </a:xfrm>
          <a:prstGeom prst="rect">
            <a:avLst/>
          </a:prstGeom>
        </p:spPr>
        <p:txBody>
          <a:bodyPr spcFirstLastPara="1" wrap="square" lIns="91425" tIns="91425" rIns="91425" bIns="91425" anchor="t" anchorCtr="0">
            <a:noAutofit/>
          </a:bodyPr>
          <a:lstStyle/>
          <a:p>
            <a:pPr indent="-368300">
              <a:buClr>
                <a:srgbClr val="000000"/>
              </a:buClr>
              <a:buSzPts val="2200"/>
            </a:pPr>
            <a:r>
              <a:rPr lang="en" sz="2200">
                <a:solidFill>
                  <a:srgbClr val="000000"/>
                </a:solidFill>
              </a:rPr>
              <a:t>Almost all statistical methods are based on the notion of implied randomness. </a:t>
            </a:r>
            <a:endParaRPr sz="2200">
              <a:solidFill>
                <a:srgbClr val="000000"/>
              </a:solidFill>
            </a:endParaRPr>
          </a:p>
          <a:p>
            <a:pPr marL="0" indent="0">
              <a:buClr>
                <a:srgbClr val="000000"/>
              </a:buClr>
              <a:buSzPts val="1100"/>
              <a:buNone/>
            </a:pPr>
            <a:endParaRPr sz="2200">
              <a:solidFill>
                <a:srgbClr val="000000"/>
              </a:solidFill>
            </a:endParaRPr>
          </a:p>
          <a:p>
            <a:pPr indent="-368300">
              <a:buClr>
                <a:srgbClr val="000000"/>
              </a:buClr>
              <a:buSzPts val="2200"/>
            </a:pPr>
            <a:r>
              <a:rPr lang="en" sz="2200">
                <a:solidFill>
                  <a:srgbClr val="000000"/>
                </a:solidFill>
              </a:rPr>
              <a:t>If observational data are not collected in a random framework from a population, these statistical methods -- the estimates and errors associated with the estimates -- are not reliable.</a:t>
            </a:r>
            <a:endParaRPr sz="2200">
              <a:solidFill>
                <a:srgbClr val="000000"/>
              </a:solidFill>
            </a:endParaRPr>
          </a:p>
          <a:p>
            <a:pPr marL="0" indent="0">
              <a:buClr>
                <a:srgbClr val="000000"/>
              </a:buClr>
              <a:buSzPts val="1100"/>
              <a:buNone/>
            </a:pPr>
            <a:endParaRPr sz="2200">
              <a:solidFill>
                <a:srgbClr val="000000"/>
              </a:solidFill>
            </a:endParaRPr>
          </a:p>
          <a:p>
            <a:pPr indent="-368300">
              <a:buSzPts val="2200"/>
            </a:pPr>
            <a:r>
              <a:rPr lang="en" sz="2200">
                <a:solidFill>
                  <a:srgbClr val="000000"/>
                </a:solidFill>
              </a:rPr>
              <a:t>Most commonly used random sampling techniques are </a:t>
            </a:r>
            <a:r>
              <a:rPr lang="en" sz="2200" i="1">
                <a:solidFill>
                  <a:schemeClr val="accent1"/>
                </a:solidFill>
              </a:rPr>
              <a:t>simple</a:t>
            </a:r>
            <a:r>
              <a:rPr lang="en" sz="2200">
                <a:solidFill>
                  <a:srgbClr val="000000"/>
                </a:solidFill>
              </a:rPr>
              <a:t>, </a:t>
            </a:r>
            <a:r>
              <a:rPr lang="en" sz="2200" i="1">
                <a:solidFill>
                  <a:schemeClr val="accent1"/>
                </a:solidFill>
              </a:rPr>
              <a:t>stratified</a:t>
            </a:r>
            <a:r>
              <a:rPr lang="en" sz="2200">
                <a:solidFill>
                  <a:srgbClr val="000000"/>
                </a:solidFill>
              </a:rPr>
              <a:t>, and </a:t>
            </a:r>
            <a:r>
              <a:rPr lang="en" sz="2200" i="1">
                <a:solidFill>
                  <a:schemeClr val="accent1"/>
                </a:solidFill>
              </a:rPr>
              <a:t>cluster</a:t>
            </a:r>
            <a:r>
              <a:rPr lang="en" sz="2200" i="1">
                <a:solidFill>
                  <a:srgbClr val="000000"/>
                </a:solidFill>
              </a:rPr>
              <a:t> </a:t>
            </a:r>
            <a:r>
              <a:rPr lang="en" sz="2200">
                <a:solidFill>
                  <a:srgbClr val="000000"/>
                </a:solidFill>
              </a:rPr>
              <a:t>sampling.</a:t>
            </a:r>
            <a:endParaRPr sz="2200">
              <a:solidFill>
                <a:srgbClr val="000000"/>
              </a:solidFill>
            </a:endParaRPr>
          </a:p>
          <a:p>
            <a:pPr marL="0" indent="0">
              <a:buNone/>
            </a:pPr>
            <a:endParaRPr sz="2200">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8"/>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Simple Random Sample</a:t>
            </a:r>
            <a:endParaRPr>
              <a:solidFill>
                <a:schemeClr val="accent1"/>
              </a:solidFill>
            </a:endParaRPr>
          </a:p>
        </p:txBody>
      </p:sp>
      <p:sp>
        <p:nvSpPr>
          <p:cNvPr id="235" name="Google Shape;235;p38"/>
          <p:cNvSpPr txBox="1">
            <a:spLocks noGrp="1"/>
          </p:cNvSpPr>
          <p:nvPr>
            <p:ph type="body" idx="1"/>
          </p:nvPr>
        </p:nvSpPr>
        <p:spPr>
          <a:xfrm flipH="1">
            <a:off x="1981200" y="1305775"/>
            <a:ext cx="8229600" cy="4918200"/>
          </a:xfrm>
          <a:prstGeom prst="rect">
            <a:avLst/>
          </a:prstGeom>
        </p:spPr>
        <p:txBody>
          <a:bodyPr spcFirstLastPara="1" wrap="square" lIns="91425" tIns="91425" rIns="91425" bIns="91425" anchor="t" anchorCtr="0">
            <a:noAutofit/>
          </a:bodyPr>
          <a:lstStyle/>
          <a:p>
            <a:pPr marL="0" indent="0">
              <a:buNone/>
            </a:pPr>
            <a:r>
              <a:rPr lang="en" sz="2200">
                <a:solidFill>
                  <a:srgbClr val="000000"/>
                </a:solidFill>
              </a:rPr>
              <a:t>Randomly select cases from the population, where there is no implied connection between the points that are selected.</a:t>
            </a:r>
            <a:endParaRPr sz="2200">
              <a:solidFill>
                <a:srgbClr val="000000"/>
              </a:solidFill>
            </a:endParaRPr>
          </a:p>
        </p:txBody>
      </p:sp>
      <p:pic>
        <p:nvPicPr>
          <p:cNvPr id="236" name="Google Shape;236;p38"/>
          <p:cNvPicPr preferRelativeResize="0"/>
          <p:nvPr/>
        </p:nvPicPr>
        <p:blipFill>
          <a:blip r:embed="rId3">
            <a:alphaModFix/>
          </a:blip>
          <a:stretch>
            <a:fillRect/>
          </a:stretch>
        </p:blipFill>
        <p:spPr>
          <a:xfrm>
            <a:off x="1981200" y="2393302"/>
            <a:ext cx="7656800" cy="383067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9"/>
          <p:cNvSpPr txBox="1">
            <a:spLocks noGrp="1"/>
          </p:cNvSpPr>
          <p:nvPr>
            <p:ph type="body" idx="1"/>
          </p:nvPr>
        </p:nvSpPr>
        <p:spPr>
          <a:xfrm flipH="1">
            <a:off x="1981200" y="1305775"/>
            <a:ext cx="8229600" cy="4918200"/>
          </a:xfrm>
          <a:prstGeom prst="rect">
            <a:avLst/>
          </a:prstGeom>
        </p:spPr>
        <p:txBody>
          <a:bodyPr spcFirstLastPara="1" wrap="square" lIns="91425" tIns="91425" rIns="91425" bIns="91425" anchor="t" anchorCtr="0">
            <a:noAutofit/>
          </a:bodyPr>
          <a:lstStyle/>
          <a:p>
            <a:pPr marL="0" indent="0">
              <a:buNone/>
            </a:pPr>
            <a:r>
              <a:rPr lang="en" sz="2200" i="1">
                <a:solidFill>
                  <a:schemeClr val="accent1"/>
                </a:solidFill>
              </a:rPr>
              <a:t>Strata</a:t>
            </a:r>
            <a:r>
              <a:rPr lang="en" sz="2200" i="1">
                <a:solidFill>
                  <a:srgbClr val="000000"/>
                </a:solidFill>
              </a:rPr>
              <a:t> </a:t>
            </a:r>
            <a:r>
              <a:rPr lang="en" sz="2200">
                <a:solidFill>
                  <a:srgbClr val="000000"/>
                </a:solidFill>
              </a:rPr>
              <a:t>are made up of similar observations. We take a simple random sample from </a:t>
            </a:r>
            <a:r>
              <a:rPr lang="en" sz="2200" u="sng">
                <a:solidFill>
                  <a:srgbClr val="000000"/>
                </a:solidFill>
              </a:rPr>
              <a:t>each</a:t>
            </a:r>
            <a:r>
              <a:rPr lang="en" sz="2200">
                <a:solidFill>
                  <a:srgbClr val="000000"/>
                </a:solidFill>
              </a:rPr>
              <a:t> stratum.</a:t>
            </a:r>
            <a:endParaRPr sz="2200">
              <a:solidFill>
                <a:srgbClr val="000000"/>
              </a:solidFill>
            </a:endParaRPr>
          </a:p>
        </p:txBody>
      </p:sp>
      <p:sp>
        <p:nvSpPr>
          <p:cNvPr id="242" name="Google Shape;242;p3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Stratified Sample</a:t>
            </a:r>
            <a:endParaRPr>
              <a:solidFill>
                <a:schemeClr val="accent1"/>
              </a:solidFill>
            </a:endParaRPr>
          </a:p>
        </p:txBody>
      </p:sp>
      <p:pic>
        <p:nvPicPr>
          <p:cNvPr id="243" name="Google Shape;243;p39"/>
          <p:cNvPicPr preferRelativeResize="0"/>
          <p:nvPr/>
        </p:nvPicPr>
        <p:blipFill>
          <a:blip r:embed="rId3">
            <a:alphaModFix/>
          </a:blip>
          <a:stretch>
            <a:fillRect/>
          </a:stretch>
        </p:blipFill>
        <p:spPr>
          <a:xfrm>
            <a:off x="1981201" y="2269151"/>
            <a:ext cx="8042101" cy="4036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body" idx="1"/>
          </p:nvPr>
        </p:nvSpPr>
        <p:spPr>
          <a:xfrm flipH="1">
            <a:off x="1981200" y="1143000"/>
            <a:ext cx="8229600" cy="5081100"/>
          </a:xfrm>
          <a:prstGeom prst="rect">
            <a:avLst/>
          </a:prstGeom>
        </p:spPr>
        <p:txBody>
          <a:bodyPr spcFirstLastPara="1" wrap="square" lIns="91425" tIns="91425" rIns="91425" bIns="91425" anchor="t" anchorCtr="0">
            <a:noAutofit/>
          </a:bodyPr>
          <a:lstStyle/>
          <a:p>
            <a:pPr marL="0" indent="0">
              <a:buNone/>
            </a:pPr>
            <a:r>
              <a:rPr lang="en" sz="2200" i="1">
                <a:solidFill>
                  <a:schemeClr val="accent1"/>
                </a:solidFill>
              </a:rPr>
              <a:t>Clusters</a:t>
            </a:r>
            <a:r>
              <a:rPr lang="en" sz="2200">
                <a:solidFill>
                  <a:srgbClr val="000000"/>
                </a:solidFill>
              </a:rPr>
              <a:t> are usually not made up of homogeneous observations. We take a simple random sample of clusters, and then sample all observations in that cluster. Usually preferred for economical reasons.</a:t>
            </a:r>
            <a:endParaRPr sz="2200">
              <a:solidFill>
                <a:srgbClr val="000000"/>
              </a:solidFill>
            </a:endParaRPr>
          </a:p>
        </p:txBody>
      </p:sp>
      <p:sp>
        <p:nvSpPr>
          <p:cNvPr id="249" name="Google Shape;249;p4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Cluster Sample</a:t>
            </a:r>
            <a:endParaRPr>
              <a:solidFill>
                <a:schemeClr val="accent1"/>
              </a:solidFill>
            </a:endParaRPr>
          </a:p>
        </p:txBody>
      </p:sp>
      <p:pic>
        <p:nvPicPr>
          <p:cNvPr id="250" name="Google Shape;250;p40"/>
          <p:cNvPicPr preferRelativeResize="0"/>
          <p:nvPr/>
        </p:nvPicPr>
        <p:blipFill>
          <a:blip r:embed="rId3">
            <a:alphaModFix/>
          </a:blip>
          <a:stretch>
            <a:fillRect/>
          </a:stretch>
        </p:blipFill>
        <p:spPr>
          <a:xfrm>
            <a:off x="2760250" y="2853575"/>
            <a:ext cx="6915150" cy="34480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1"/>
          <p:cNvSpPr txBox="1">
            <a:spLocks noGrp="1"/>
          </p:cNvSpPr>
          <p:nvPr>
            <p:ph type="body" idx="1"/>
          </p:nvPr>
        </p:nvSpPr>
        <p:spPr>
          <a:xfrm flipH="1">
            <a:off x="1981200" y="1143000"/>
            <a:ext cx="8229600" cy="5081100"/>
          </a:xfrm>
          <a:prstGeom prst="rect">
            <a:avLst/>
          </a:prstGeom>
        </p:spPr>
        <p:txBody>
          <a:bodyPr spcFirstLastPara="1" wrap="square" lIns="91425" tIns="91425" rIns="91425" bIns="91425" anchor="t" anchorCtr="0">
            <a:noAutofit/>
          </a:bodyPr>
          <a:lstStyle/>
          <a:p>
            <a:pPr marL="0" indent="0">
              <a:buNone/>
            </a:pPr>
            <a:r>
              <a:rPr lang="en" sz="2200" i="1">
                <a:solidFill>
                  <a:schemeClr val="accent1"/>
                </a:solidFill>
              </a:rPr>
              <a:t>Clusters</a:t>
            </a:r>
            <a:r>
              <a:rPr lang="en" sz="2200">
                <a:solidFill>
                  <a:srgbClr val="000000"/>
                </a:solidFill>
              </a:rPr>
              <a:t> are usually not made up of homogeneous observations. We take a simple random sample of clusters, and then take a simple random sample of observations from the sampled clusters</a:t>
            </a:r>
            <a:endParaRPr sz="2200">
              <a:solidFill>
                <a:srgbClr val="000000"/>
              </a:solidFill>
            </a:endParaRPr>
          </a:p>
        </p:txBody>
      </p:sp>
      <p:sp>
        <p:nvSpPr>
          <p:cNvPr id="256" name="Google Shape;256;p4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Multistage Sample</a:t>
            </a:r>
            <a:endParaRPr>
              <a:solidFill>
                <a:schemeClr val="accent1"/>
              </a:solidFill>
            </a:endParaRPr>
          </a:p>
        </p:txBody>
      </p:sp>
      <p:pic>
        <p:nvPicPr>
          <p:cNvPr id="257" name="Google Shape;257;p41"/>
          <p:cNvPicPr preferRelativeResize="0"/>
          <p:nvPr/>
        </p:nvPicPr>
        <p:blipFill>
          <a:blip r:embed="rId3">
            <a:alphaModFix/>
          </a:blip>
          <a:stretch>
            <a:fillRect/>
          </a:stretch>
        </p:blipFill>
        <p:spPr>
          <a:xfrm>
            <a:off x="2638425" y="2818975"/>
            <a:ext cx="6915150" cy="34480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2"/>
          <p:cNvSpPr txBox="1">
            <a:spLocks noGrp="1"/>
          </p:cNvSpPr>
          <p:nvPr>
            <p:ph type="body" idx="1"/>
          </p:nvPr>
        </p:nvSpPr>
        <p:spPr>
          <a:xfrm flipH="1">
            <a:off x="1981200" y="1305775"/>
            <a:ext cx="8229600" cy="4918200"/>
          </a:xfrm>
          <a:prstGeom prst="rect">
            <a:avLst/>
          </a:prstGeom>
        </p:spPr>
        <p:txBody>
          <a:bodyPr spcFirstLastPara="1" wrap="square" lIns="91425" tIns="91425" rIns="91425" bIns="91425" anchor="t" anchorCtr="0">
            <a:noAutofit/>
          </a:bodyPr>
          <a:lstStyle/>
          <a:p>
            <a:pPr marL="0" indent="0">
              <a:buNone/>
            </a:pPr>
            <a:r>
              <a:rPr lang="en" sz="2200">
                <a:solidFill>
                  <a:schemeClr val="accent1"/>
                </a:solidFill>
              </a:rPr>
              <a:t>A city council has requested a household survey be conducted in a suburban area of their city. The area is broken into many distinct and unique neighborhoods, some including large homes, some with only apartments. Which approach would likely be the </a:t>
            </a:r>
            <a:r>
              <a:rPr lang="en" sz="2200" i="1">
                <a:solidFill>
                  <a:schemeClr val="accent1"/>
                </a:solidFill>
              </a:rPr>
              <a:t>least</a:t>
            </a:r>
            <a:r>
              <a:rPr lang="en" sz="2200">
                <a:solidFill>
                  <a:schemeClr val="accent1"/>
                </a:solidFill>
              </a:rPr>
              <a:t> effective?</a:t>
            </a:r>
            <a:endParaRPr sz="2200">
              <a:solidFill>
                <a:schemeClr val="accent1"/>
              </a:solidFill>
            </a:endParaRPr>
          </a:p>
          <a:p>
            <a:pPr marL="0" indent="0">
              <a:buNone/>
            </a:pPr>
            <a:endParaRPr sz="2200">
              <a:solidFill>
                <a:srgbClr val="000000"/>
              </a:solidFill>
            </a:endParaRPr>
          </a:p>
          <a:p>
            <a:pPr marL="0" indent="0">
              <a:buNone/>
            </a:pPr>
            <a:r>
              <a:rPr lang="en" sz="2200">
                <a:solidFill>
                  <a:srgbClr val="000000"/>
                </a:solidFill>
              </a:rPr>
              <a:t>(a) Simple random sampling</a:t>
            </a:r>
            <a:endParaRPr sz="2200">
              <a:solidFill>
                <a:srgbClr val="000000"/>
              </a:solidFill>
            </a:endParaRPr>
          </a:p>
          <a:p>
            <a:pPr marL="0" indent="0">
              <a:buNone/>
            </a:pPr>
            <a:r>
              <a:rPr lang="en" sz="2200">
                <a:solidFill>
                  <a:srgbClr val="000000"/>
                </a:solidFill>
              </a:rPr>
              <a:t>(b) Cluster sampling</a:t>
            </a:r>
            <a:endParaRPr sz="2200">
              <a:solidFill>
                <a:srgbClr val="000000"/>
              </a:solidFill>
            </a:endParaRPr>
          </a:p>
          <a:p>
            <a:pPr marL="0" indent="0">
              <a:buNone/>
            </a:pPr>
            <a:r>
              <a:rPr lang="en" sz="2200">
                <a:solidFill>
                  <a:srgbClr val="000000"/>
                </a:solidFill>
              </a:rPr>
              <a:t>(c) Stratified sampling</a:t>
            </a:r>
            <a:endParaRPr sz="2200">
              <a:solidFill>
                <a:srgbClr val="000000"/>
              </a:solidFill>
            </a:endParaRPr>
          </a:p>
          <a:p>
            <a:pPr marL="0" indent="0">
              <a:buNone/>
            </a:pPr>
            <a:r>
              <a:rPr lang="en" sz="2200">
                <a:solidFill>
                  <a:srgbClr val="000000"/>
                </a:solidFill>
              </a:rPr>
              <a:t>(d) Blocked sampling</a:t>
            </a:r>
            <a:endParaRPr sz="2200">
              <a:solidFill>
                <a:srgbClr val="000000"/>
              </a:solidFill>
            </a:endParaRPr>
          </a:p>
        </p:txBody>
      </p:sp>
      <p:sp>
        <p:nvSpPr>
          <p:cNvPr id="263" name="Google Shape;263;p4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3"/>
          <p:cNvSpPr txBox="1">
            <a:spLocks noGrp="1"/>
          </p:cNvSpPr>
          <p:nvPr>
            <p:ph type="body" idx="1"/>
          </p:nvPr>
        </p:nvSpPr>
        <p:spPr>
          <a:xfrm flipH="1">
            <a:off x="1981200" y="1305775"/>
            <a:ext cx="8229600" cy="4918200"/>
          </a:xfrm>
          <a:prstGeom prst="rect">
            <a:avLst/>
          </a:prstGeom>
        </p:spPr>
        <p:txBody>
          <a:bodyPr spcFirstLastPara="1" wrap="square" lIns="91425" tIns="91425" rIns="91425" bIns="91425" anchor="t" anchorCtr="0">
            <a:noAutofit/>
          </a:bodyPr>
          <a:lstStyle/>
          <a:p>
            <a:pPr marL="0" indent="0">
              <a:buNone/>
            </a:pPr>
            <a:r>
              <a:rPr lang="en" sz="2200">
                <a:solidFill>
                  <a:schemeClr val="accent1"/>
                </a:solidFill>
              </a:rPr>
              <a:t>A city council has requested a household survey be conducted in a suburban area of their city. The area is broken into many distinct and unique neighborhoods, some including large homes, some with only apartments. Which approach would likely be the </a:t>
            </a:r>
            <a:r>
              <a:rPr lang="en" sz="2200" i="1">
                <a:solidFill>
                  <a:schemeClr val="accent1"/>
                </a:solidFill>
              </a:rPr>
              <a:t>least</a:t>
            </a:r>
            <a:r>
              <a:rPr lang="en" sz="2200">
                <a:solidFill>
                  <a:schemeClr val="accent1"/>
                </a:solidFill>
              </a:rPr>
              <a:t> effective?</a:t>
            </a:r>
            <a:endParaRPr sz="2200">
              <a:solidFill>
                <a:schemeClr val="accent1"/>
              </a:solidFill>
            </a:endParaRPr>
          </a:p>
          <a:p>
            <a:pPr marL="0" indent="0">
              <a:buNone/>
            </a:pPr>
            <a:endParaRPr sz="2200">
              <a:solidFill>
                <a:srgbClr val="000000"/>
              </a:solidFill>
            </a:endParaRPr>
          </a:p>
          <a:p>
            <a:pPr marL="0" indent="0">
              <a:buNone/>
            </a:pPr>
            <a:r>
              <a:rPr lang="en" sz="2200">
                <a:solidFill>
                  <a:srgbClr val="000000"/>
                </a:solidFill>
              </a:rPr>
              <a:t>(a) Simple random sampling</a:t>
            </a:r>
            <a:endParaRPr sz="2200">
              <a:solidFill>
                <a:srgbClr val="000000"/>
              </a:solidFill>
            </a:endParaRPr>
          </a:p>
          <a:p>
            <a:pPr marL="0" indent="0">
              <a:buNone/>
            </a:pPr>
            <a:r>
              <a:rPr lang="en" sz="2200">
                <a:solidFill>
                  <a:srgbClr val="FF9900"/>
                </a:solidFill>
              </a:rPr>
              <a:t>(b) </a:t>
            </a:r>
            <a:r>
              <a:rPr lang="en" sz="2200" i="1">
                <a:solidFill>
                  <a:srgbClr val="FF9900"/>
                </a:solidFill>
              </a:rPr>
              <a:t>Cluster sampling</a:t>
            </a:r>
            <a:endParaRPr sz="2200" i="1">
              <a:solidFill>
                <a:srgbClr val="FF9900"/>
              </a:solidFill>
            </a:endParaRPr>
          </a:p>
          <a:p>
            <a:pPr marL="0" indent="0">
              <a:buNone/>
            </a:pPr>
            <a:r>
              <a:rPr lang="en" sz="2200">
                <a:solidFill>
                  <a:srgbClr val="000000"/>
                </a:solidFill>
              </a:rPr>
              <a:t>(c) Stratified sampling</a:t>
            </a:r>
            <a:endParaRPr sz="2200">
              <a:solidFill>
                <a:srgbClr val="000000"/>
              </a:solidFill>
            </a:endParaRPr>
          </a:p>
          <a:p>
            <a:pPr marL="0" indent="0">
              <a:buNone/>
            </a:pPr>
            <a:r>
              <a:rPr lang="en" sz="2200">
                <a:solidFill>
                  <a:srgbClr val="000000"/>
                </a:solidFill>
              </a:rPr>
              <a:t>(d) Blocked sampling</a:t>
            </a:r>
            <a:endParaRPr sz="2200">
              <a:solidFill>
                <a:srgbClr val="000000"/>
              </a:solidFill>
            </a:endParaRPr>
          </a:p>
        </p:txBody>
      </p:sp>
      <p:sp>
        <p:nvSpPr>
          <p:cNvPr id="269" name="Google Shape;269;p4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CDBA9-189A-24DC-DFF5-0EF75BD5C485}"/>
              </a:ext>
            </a:extLst>
          </p:cNvPr>
          <p:cNvSpPr>
            <a:spLocks noGrp="1"/>
          </p:cNvSpPr>
          <p:nvPr>
            <p:ph type="title"/>
          </p:nvPr>
        </p:nvSpPr>
        <p:spPr/>
        <p:txBody>
          <a:bodyPr/>
          <a:lstStyle/>
          <a:p>
            <a:r>
              <a:rPr lang="en-US" dirty="0"/>
              <a:t>Study Design</a:t>
            </a:r>
          </a:p>
        </p:txBody>
      </p:sp>
      <p:sp>
        <p:nvSpPr>
          <p:cNvPr id="3" name="Text Placeholder 2">
            <a:extLst>
              <a:ext uri="{FF2B5EF4-FFF2-40B4-BE49-F238E27FC236}">
                <a16:creationId xmlns:a16="http://schemas.microsoft.com/office/drawing/2014/main" id="{2BB894CA-BEE0-E780-CB98-5EBDB3EB4CD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62148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Google Shape;33;p9"/>
          <p:cNvSpPr txBox="1">
            <a:spLocks noGrp="1"/>
          </p:cNvSpPr>
          <p:nvPr>
            <p:ph type="ctrTitle"/>
          </p:nvPr>
        </p:nvSpPr>
        <p:spPr>
          <a:xfrm>
            <a:off x="2209800" y="2111126"/>
            <a:ext cx="7772400" cy="2281800"/>
          </a:xfrm>
          <a:prstGeom prst="rect">
            <a:avLst/>
          </a:prstGeom>
        </p:spPr>
        <p:txBody>
          <a:bodyPr spcFirstLastPara="1" wrap="square" lIns="91425" tIns="91425" rIns="91425" bIns="91425" anchor="b" anchorCtr="0">
            <a:noAutofit/>
          </a:bodyPr>
          <a:lstStyle/>
          <a:p>
            <a:pPr algn="l"/>
            <a:r>
              <a:rPr lang="en">
                <a:solidFill>
                  <a:schemeClr val="accent1"/>
                </a:solidFill>
              </a:rPr>
              <a:t>Experiments</a:t>
            </a:r>
            <a:endParaRPr>
              <a:solidFill>
                <a:schemeClr val="accent1"/>
              </a:solidFill>
            </a:endParaRPr>
          </a:p>
          <a:p>
            <a:pPr algn="l"/>
            <a:endParaRPr>
              <a:solidFill>
                <a:schemeClr val="accent1"/>
              </a:solidFill>
            </a:endParaRPr>
          </a:p>
          <a:p>
            <a:pPr algn="l"/>
            <a:endParaRPr>
              <a:solidFill>
                <a:schemeClr val="accen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10"/>
          <p:cNvSpPr txBox="1">
            <a:spLocks noGrp="1"/>
          </p:cNvSpPr>
          <p:nvPr>
            <p:ph type="title" idx="4294967295"/>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Principles of experimental design</a:t>
            </a:r>
            <a:endParaRPr>
              <a:solidFill>
                <a:schemeClr val="accent1"/>
              </a:solidFill>
            </a:endParaRPr>
          </a:p>
        </p:txBody>
      </p:sp>
      <p:sp>
        <p:nvSpPr>
          <p:cNvPr id="39" name="Google Shape;39;p10"/>
          <p:cNvSpPr txBox="1"/>
          <p:nvPr/>
        </p:nvSpPr>
        <p:spPr>
          <a:xfrm>
            <a:off x="2107100" y="1305450"/>
            <a:ext cx="8076300" cy="4038300"/>
          </a:xfrm>
          <a:prstGeom prst="rect">
            <a:avLst/>
          </a:prstGeom>
          <a:noFill/>
          <a:ln>
            <a:noFill/>
          </a:ln>
        </p:spPr>
        <p:txBody>
          <a:bodyPr spcFirstLastPara="1" wrap="square" lIns="91425" tIns="91425" rIns="91425" bIns="91425" anchor="t" anchorCtr="0">
            <a:noAutofit/>
          </a:bodyPr>
          <a:lstStyle/>
          <a:p>
            <a:pPr marL="457200" indent="-381000" defTabSz="914400">
              <a:buClr>
                <a:srgbClr val="000000"/>
              </a:buClr>
              <a:buSzPts val="2400"/>
              <a:buFont typeface="Arial"/>
              <a:buAutoNum type="arabicPeriod"/>
            </a:pPr>
            <a:r>
              <a:rPr lang="en" sz="2400" b="1" kern="0">
                <a:solidFill>
                  <a:srgbClr val="3A81BA"/>
                </a:solidFill>
                <a:latin typeface="Arial"/>
                <a:cs typeface="Arial"/>
                <a:sym typeface="Arial"/>
              </a:rPr>
              <a:t>Control</a:t>
            </a:r>
            <a:r>
              <a:rPr lang="en" sz="2400" kern="0">
                <a:solidFill>
                  <a:srgbClr val="000000"/>
                </a:solidFill>
                <a:latin typeface="Arial"/>
                <a:cs typeface="Arial"/>
                <a:sym typeface="Arial"/>
              </a:rPr>
              <a:t>: Compare treatment of interest to a control group. </a:t>
            </a:r>
            <a:endParaRPr sz="2400" kern="0">
              <a:solidFill>
                <a:srgbClr val="000000"/>
              </a:solidFill>
              <a:latin typeface="Arial"/>
              <a:cs typeface="Arial"/>
              <a:sym typeface="Arial"/>
            </a:endParaRPr>
          </a:p>
          <a:p>
            <a:pPr marL="457200" indent="-381000" defTabSz="914400">
              <a:buClr>
                <a:srgbClr val="000000"/>
              </a:buClr>
              <a:buSzPts val="2400"/>
              <a:buFont typeface="Arial"/>
              <a:buAutoNum type="arabicPeriod"/>
            </a:pPr>
            <a:r>
              <a:rPr lang="en" sz="2400" b="1" kern="0">
                <a:solidFill>
                  <a:srgbClr val="3A81BA"/>
                </a:solidFill>
                <a:latin typeface="Arial"/>
                <a:cs typeface="Arial"/>
                <a:sym typeface="Arial"/>
              </a:rPr>
              <a:t>Randomize</a:t>
            </a:r>
            <a:r>
              <a:rPr lang="en" sz="2400" kern="0">
                <a:solidFill>
                  <a:srgbClr val="000000"/>
                </a:solidFill>
                <a:latin typeface="Arial"/>
                <a:cs typeface="Arial"/>
                <a:sym typeface="Arial"/>
              </a:rPr>
              <a:t>: Randomly assign subjects to treatments, and randomly sample from the population whenever possible.</a:t>
            </a:r>
            <a:endParaRPr sz="2400" kern="0">
              <a:solidFill>
                <a:srgbClr val="000000"/>
              </a:solidFill>
              <a:latin typeface="Arial"/>
              <a:cs typeface="Arial"/>
              <a:sym typeface="Arial"/>
            </a:endParaRPr>
          </a:p>
          <a:p>
            <a:pPr marL="457200" indent="-381000" defTabSz="914400">
              <a:buClr>
                <a:srgbClr val="000000"/>
              </a:buClr>
              <a:buSzPts val="2400"/>
              <a:buFont typeface="Arial"/>
              <a:buAutoNum type="arabicPeriod"/>
            </a:pPr>
            <a:r>
              <a:rPr lang="en" sz="2400" b="1" kern="0">
                <a:solidFill>
                  <a:srgbClr val="3A81BA"/>
                </a:solidFill>
                <a:latin typeface="Arial"/>
                <a:cs typeface="Arial"/>
                <a:sym typeface="Arial"/>
              </a:rPr>
              <a:t>Replicate</a:t>
            </a:r>
            <a:r>
              <a:rPr lang="en" sz="2400" kern="0">
                <a:solidFill>
                  <a:srgbClr val="000000"/>
                </a:solidFill>
                <a:latin typeface="Arial"/>
                <a:cs typeface="Arial"/>
                <a:sym typeface="Arial"/>
              </a:rPr>
              <a:t>: Within a study, replicate by collecting a sufficiently large sample. Or replicate the entire study.</a:t>
            </a:r>
            <a:endParaRPr sz="2400" kern="0">
              <a:solidFill>
                <a:srgbClr val="000000"/>
              </a:solidFill>
              <a:latin typeface="Arial"/>
              <a:cs typeface="Arial"/>
              <a:sym typeface="Arial"/>
            </a:endParaRPr>
          </a:p>
          <a:p>
            <a:pPr marL="457200" indent="-381000" defTabSz="914400">
              <a:buClr>
                <a:srgbClr val="000000"/>
              </a:buClr>
              <a:buSzPts val="2400"/>
              <a:buFont typeface="Arial"/>
              <a:buAutoNum type="arabicPeriod"/>
            </a:pPr>
            <a:r>
              <a:rPr lang="en" sz="2400" b="1" kern="0">
                <a:solidFill>
                  <a:srgbClr val="3A81BA"/>
                </a:solidFill>
                <a:latin typeface="Arial"/>
                <a:cs typeface="Arial"/>
                <a:sym typeface="Arial"/>
              </a:rPr>
              <a:t>Block</a:t>
            </a:r>
            <a:r>
              <a:rPr lang="en" sz="2400" kern="0">
                <a:solidFill>
                  <a:srgbClr val="000000"/>
                </a:solidFill>
                <a:latin typeface="Arial"/>
                <a:cs typeface="Arial"/>
                <a:sym typeface="Arial"/>
              </a:rPr>
              <a:t>: If there are variables that are known or suspected to affect the response variable, first group subjects into blocks based on these variables, and then randomize cases within each block to treatment groups.</a:t>
            </a:r>
            <a:endParaRPr sz="2400" kern="0">
              <a:solidFill>
                <a:srgbClr val="000000"/>
              </a:solidFill>
              <a:latin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981200" y="274638"/>
            <a:ext cx="8229600" cy="1143000"/>
          </a:xfrm>
          <a:prstGeom prst="rect">
            <a:avLst/>
          </a:prstGeom>
        </p:spPr>
        <p:txBody>
          <a:bodyPr spcFirstLastPara="1" wrap="square" lIns="91425" tIns="91425" rIns="91425" bIns="91425" anchor="b" anchorCtr="0">
            <a:noAutofit/>
          </a:bodyPr>
          <a:lstStyle/>
          <a:p>
            <a:r>
              <a:rPr lang="en">
                <a:solidFill>
                  <a:schemeClr val="accent1"/>
                </a:solidFill>
              </a:rPr>
              <a:t>Populations and Samples</a:t>
            </a:r>
            <a:endParaRPr>
              <a:solidFill>
                <a:schemeClr val="accent1"/>
              </a:solidFill>
            </a:endParaRPr>
          </a:p>
        </p:txBody>
      </p:sp>
      <p:pic>
        <p:nvPicPr>
          <p:cNvPr id="47" name="Google Shape;47;p11"/>
          <p:cNvPicPr preferRelativeResize="0"/>
          <p:nvPr/>
        </p:nvPicPr>
        <p:blipFill>
          <a:blip r:embed="rId3">
            <a:alphaModFix/>
          </a:blip>
          <a:stretch>
            <a:fillRect/>
          </a:stretch>
        </p:blipFill>
        <p:spPr>
          <a:xfrm>
            <a:off x="1981200" y="1668725"/>
            <a:ext cx="4187700" cy="3172700"/>
          </a:xfrm>
          <a:prstGeom prst="rect">
            <a:avLst/>
          </a:prstGeom>
          <a:noFill/>
          <a:ln>
            <a:noFill/>
          </a:ln>
        </p:spPr>
      </p:pic>
      <p:sp>
        <p:nvSpPr>
          <p:cNvPr id="48" name="Google Shape;48;p11"/>
          <p:cNvSpPr txBox="1"/>
          <p:nvPr/>
        </p:nvSpPr>
        <p:spPr>
          <a:xfrm>
            <a:off x="1981200" y="4865425"/>
            <a:ext cx="4187700" cy="5262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1400" kern="0">
                <a:solidFill>
                  <a:srgbClr val="000000"/>
                </a:solidFill>
                <a:latin typeface="Arial"/>
                <a:cs typeface="Arial"/>
                <a:sym typeface="Arial"/>
              </a:rPr>
              <a:t>http://well.blogs.nytimes.com/2012/08/29/finding-your-ideal-running-form</a:t>
            </a:r>
            <a:endParaRPr sz="1400" kern="0">
              <a:solidFill>
                <a:srgbClr val="000000"/>
              </a:solidFill>
              <a:latin typeface="Arial"/>
              <a:cs typeface="Arial"/>
              <a:sym typeface="Arial"/>
            </a:endParaRPr>
          </a:p>
        </p:txBody>
      </p:sp>
      <p:sp>
        <p:nvSpPr>
          <p:cNvPr id="49" name="Google Shape;49;p11"/>
          <p:cNvSpPr txBox="1">
            <a:spLocks noGrp="1"/>
          </p:cNvSpPr>
          <p:nvPr>
            <p:ph type="body" idx="1"/>
          </p:nvPr>
        </p:nvSpPr>
        <p:spPr>
          <a:xfrm flipH="1">
            <a:off x="6450125" y="3295575"/>
            <a:ext cx="4011900" cy="638100"/>
          </a:xfrm>
          <a:prstGeom prst="rect">
            <a:avLst/>
          </a:prstGeom>
        </p:spPr>
        <p:txBody>
          <a:bodyPr spcFirstLastPara="1" wrap="square" lIns="91425" tIns="91425" rIns="91425" bIns="91425" anchor="t" anchorCtr="0">
            <a:noAutofit/>
          </a:bodyPr>
          <a:lstStyle/>
          <a:p>
            <a:pPr marL="0" indent="0">
              <a:buNone/>
            </a:pPr>
            <a:r>
              <a:rPr lang="en" sz="2000" i="1">
                <a:solidFill>
                  <a:schemeClr val="accent1"/>
                </a:solidFill>
              </a:rPr>
              <a:t>Population of Interest</a:t>
            </a:r>
            <a:r>
              <a:rPr lang="en" sz="2000">
                <a:solidFill>
                  <a:schemeClr val="accent1"/>
                </a:solidFill>
              </a:rPr>
              <a:t>: </a:t>
            </a:r>
            <a:r>
              <a:rPr lang="en" sz="2000"/>
              <a:t>All people</a:t>
            </a:r>
            <a:endParaRPr sz="2000"/>
          </a:p>
        </p:txBody>
      </p:sp>
      <p:sp>
        <p:nvSpPr>
          <p:cNvPr id="50" name="Google Shape;50;p11"/>
          <p:cNvSpPr txBox="1">
            <a:spLocks noGrp="1"/>
          </p:cNvSpPr>
          <p:nvPr>
            <p:ph type="body" idx="1"/>
          </p:nvPr>
        </p:nvSpPr>
        <p:spPr>
          <a:xfrm flipH="1">
            <a:off x="6449850" y="1732825"/>
            <a:ext cx="4073100" cy="1561200"/>
          </a:xfrm>
          <a:prstGeom prst="rect">
            <a:avLst/>
          </a:prstGeom>
        </p:spPr>
        <p:txBody>
          <a:bodyPr spcFirstLastPara="1" wrap="square" lIns="91425" tIns="91425" rIns="91425" bIns="91425" anchor="t" anchorCtr="0">
            <a:noAutofit/>
          </a:bodyPr>
          <a:lstStyle/>
          <a:p>
            <a:pPr marL="0" indent="0">
              <a:buNone/>
            </a:pPr>
            <a:r>
              <a:rPr lang="en" sz="2000" i="1">
                <a:solidFill>
                  <a:schemeClr val="accent1"/>
                </a:solidFill>
              </a:rPr>
              <a:t>Research Question</a:t>
            </a:r>
            <a:r>
              <a:rPr lang="en" sz="2000">
                <a:solidFill>
                  <a:schemeClr val="accent1"/>
                </a:solidFill>
              </a:rPr>
              <a:t>: </a:t>
            </a:r>
            <a:r>
              <a:rPr lang="en" sz="2000"/>
              <a:t>Can people become better, more efficient runners on their own, merely by running?</a:t>
            </a:r>
            <a:endParaRPr sz="2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11"/>
          <p:cNvSpPr txBox="1">
            <a:spLocks noGrp="1"/>
          </p:cNvSpPr>
          <p:nvPr>
            <p:ph type="body" idx="1"/>
          </p:nvPr>
        </p:nvSpPr>
        <p:spPr>
          <a:xfrm>
            <a:off x="4451700" y="1143004"/>
            <a:ext cx="5759100" cy="984000"/>
          </a:xfrm>
          <a:prstGeom prst="rect">
            <a:avLst/>
          </a:prstGeom>
        </p:spPr>
        <p:txBody>
          <a:bodyPr spcFirstLastPara="1" wrap="square" lIns="91425" tIns="91425" rIns="91425" bIns="91425" anchor="t" anchorCtr="0">
            <a:noAutofit/>
          </a:bodyPr>
          <a:lstStyle/>
          <a:p>
            <a:pPr indent="-349250">
              <a:lnSpc>
                <a:spcPct val="115000"/>
              </a:lnSpc>
              <a:buClr>
                <a:srgbClr val="000000"/>
              </a:buClr>
              <a:buSzPts val="1900"/>
            </a:pPr>
            <a:r>
              <a:rPr lang="en" sz="1900">
                <a:solidFill>
                  <a:srgbClr val="000000"/>
                </a:solidFill>
              </a:rPr>
              <a:t>We would like to design an experiment to investigate if energy gels makes you run faster:</a:t>
            </a:r>
            <a:endParaRPr sz="1900">
              <a:solidFill>
                <a:srgbClr val="000000"/>
              </a:solidFill>
            </a:endParaRPr>
          </a:p>
        </p:txBody>
      </p:sp>
      <p:sp>
        <p:nvSpPr>
          <p:cNvPr id="45" name="Google Shape;45;p1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More on Blocking</a:t>
            </a:r>
            <a:endParaRPr>
              <a:solidFill>
                <a:schemeClr val="accent1"/>
              </a:solidFill>
            </a:endParaRPr>
          </a:p>
        </p:txBody>
      </p:sp>
      <p:pic>
        <p:nvPicPr>
          <p:cNvPr id="46" name="Google Shape;46;p11"/>
          <p:cNvPicPr preferRelativeResize="0"/>
          <p:nvPr/>
        </p:nvPicPr>
        <p:blipFill>
          <a:blip r:embed="rId3">
            <a:alphaModFix/>
          </a:blip>
          <a:stretch>
            <a:fillRect/>
          </a:stretch>
        </p:blipFill>
        <p:spPr>
          <a:xfrm>
            <a:off x="1981198" y="1355025"/>
            <a:ext cx="1905325" cy="39286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2"/>
          <p:cNvSpPr txBox="1">
            <a:spLocks noGrp="1"/>
          </p:cNvSpPr>
          <p:nvPr>
            <p:ph type="body" idx="1"/>
          </p:nvPr>
        </p:nvSpPr>
        <p:spPr>
          <a:xfrm>
            <a:off x="4451700" y="1143004"/>
            <a:ext cx="5759100" cy="984000"/>
          </a:xfrm>
          <a:prstGeom prst="rect">
            <a:avLst/>
          </a:prstGeom>
        </p:spPr>
        <p:txBody>
          <a:bodyPr spcFirstLastPara="1" wrap="square" lIns="91425" tIns="91425" rIns="91425" bIns="91425" anchor="t" anchorCtr="0">
            <a:noAutofit/>
          </a:bodyPr>
          <a:lstStyle/>
          <a:p>
            <a:pPr indent="-349250">
              <a:lnSpc>
                <a:spcPct val="115000"/>
              </a:lnSpc>
              <a:buClr>
                <a:srgbClr val="000000"/>
              </a:buClr>
              <a:buSzPts val="1900"/>
            </a:pPr>
            <a:r>
              <a:rPr lang="en" sz="1900">
                <a:solidFill>
                  <a:srgbClr val="000000"/>
                </a:solidFill>
              </a:rPr>
              <a:t>We would like to design an experiment to investigate if energy gels makes you run faster:</a:t>
            </a:r>
            <a:endParaRPr sz="1900">
              <a:solidFill>
                <a:srgbClr val="000000"/>
              </a:solidFill>
            </a:endParaRPr>
          </a:p>
        </p:txBody>
      </p:sp>
      <p:sp>
        <p:nvSpPr>
          <p:cNvPr id="52" name="Google Shape;52;p1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More on Blocking</a:t>
            </a:r>
            <a:endParaRPr>
              <a:solidFill>
                <a:schemeClr val="accent1"/>
              </a:solidFill>
            </a:endParaRPr>
          </a:p>
        </p:txBody>
      </p:sp>
      <p:pic>
        <p:nvPicPr>
          <p:cNvPr id="53" name="Google Shape;53;p12"/>
          <p:cNvPicPr preferRelativeResize="0"/>
          <p:nvPr/>
        </p:nvPicPr>
        <p:blipFill>
          <a:blip r:embed="rId3">
            <a:alphaModFix/>
          </a:blip>
          <a:stretch>
            <a:fillRect/>
          </a:stretch>
        </p:blipFill>
        <p:spPr>
          <a:xfrm>
            <a:off x="1981198" y="1355025"/>
            <a:ext cx="1905325" cy="3928600"/>
          </a:xfrm>
          <a:prstGeom prst="rect">
            <a:avLst/>
          </a:prstGeom>
          <a:noFill/>
          <a:ln>
            <a:noFill/>
          </a:ln>
        </p:spPr>
      </p:pic>
      <p:sp>
        <p:nvSpPr>
          <p:cNvPr id="54" name="Google Shape;54;p12"/>
          <p:cNvSpPr txBox="1">
            <a:spLocks noGrp="1"/>
          </p:cNvSpPr>
          <p:nvPr>
            <p:ph type="body" idx="1"/>
          </p:nvPr>
        </p:nvSpPr>
        <p:spPr>
          <a:xfrm>
            <a:off x="4451700" y="1858729"/>
            <a:ext cx="5759100" cy="984000"/>
          </a:xfrm>
          <a:prstGeom prst="rect">
            <a:avLst/>
          </a:prstGeom>
        </p:spPr>
        <p:txBody>
          <a:bodyPr spcFirstLastPara="1" wrap="square" lIns="91425" tIns="91425" rIns="91425" bIns="91425" anchor="t" anchorCtr="0">
            <a:noAutofit/>
          </a:bodyPr>
          <a:lstStyle/>
          <a:p>
            <a:pPr marL="914400" indent="-349250">
              <a:lnSpc>
                <a:spcPct val="115000"/>
              </a:lnSpc>
              <a:buSzPts val="1900"/>
              <a:buChar char="○"/>
            </a:pPr>
            <a:r>
              <a:rPr lang="en" sz="1900">
                <a:solidFill>
                  <a:srgbClr val="000000"/>
                </a:solidFill>
              </a:rPr>
              <a:t>Treatment: energy gel</a:t>
            </a:r>
            <a:endParaRPr sz="1900">
              <a:solidFill>
                <a:srgbClr val="000000"/>
              </a:solidFill>
            </a:endParaRPr>
          </a:p>
          <a:p>
            <a:pPr marL="914400" indent="-349250">
              <a:lnSpc>
                <a:spcPct val="115000"/>
              </a:lnSpc>
              <a:spcBef>
                <a:spcPts val="0"/>
              </a:spcBef>
              <a:buSzPts val="1900"/>
              <a:buChar char="○"/>
            </a:pPr>
            <a:r>
              <a:rPr lang="en" sz="1900">
                <a:solidFill>
                  <a:srgbClr val="000000"/>
                </a:solidFill>
              </a:rPr>
              <a:t>Control: no energy gel</a:t>
            </a:r>
            <a:endParaRPr sz="19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body" idx="1"/>
          </p:nvPr>
        </p:nvSpPr>
        <p:spPr>
          <a:xfrm>
            <a:off x="4451700" y="2690327"/>
            <a:ext cx="5759100" cy="1215000"/>
          </a:xfrm>
          <a:prstGeom prst="rect">
            <a:avLst/>
          </a:prstGeom>
        </p:spPr>
        <p:txBody>
          <a:bodyPr spcFirstLastPara="1" wrap="square" lIns="91425" tIns="91425" rIns="91425" bIns="91425" anchor="t" anchorCtr="0">
            <a:noAutofit/>
          </a:bodyPr>
          <a:lstStyle/>
          <a:p>
            <a:pPr indent="-349250">
              <a:lnSpc>
                <a:spcPct val="115000"/>
              </a:lnSpc>
              <a:buClr>
                <a:srgbClr val="000000"/>
              </a:buClr>
              <a:buSzPts val="1900"/>
            </a:pPr>
            <a:r>
              <a:rPr lang="en" sz="1900">
                <a:solidFill>
                  <a:srgbClr val="000000"/>
                </a:solidFill>
              </a:rPr>
              <a:t>It is suspected that energy gels might affect pro and amateur athletes differently, therefore we block for pro status:</a:t>
            </a:r>
            <a:endParaRPr sz="1900">
              <a:solidFill>
                <a:srgbClr val="000000"/>
              </a:solidFill>
            </a:endParaRPr>
          </a:p>
        </p:txBody>
      </p:sp>
      <p:sp>
        <p:nvSpPr>
          <p:cNvPr id="60" name="Google Shape;60;p13"/>
          <p:cNvSpPr txBox="1">
            <a:spLocks noGrp="1"/>
          </p:cNvSpPr>
          <p:nvPr>
            <p:ph type="body" idx="1"/>
          </p:nvPr>
        </p:nvSpPr>
        <p:spPr>
          <a:xfrm>
            <a:off x="4451700" y="1143004"/>
            <a:ext cx="5759100" cy="984000"/>
          </a:xfrm>
          <a:prstGeom prst="rect">
            <a:avLst/>
          </a:prstGeom>
        </p:spPr>
        <p:txBody>
          <a:bodyPr spcFirstLastPara="1" wrap="square" lIns="91425" tIns="91425" rIns="91425" bIns="91425" anchor="t" anchorCtr="0">
            <a:noAutofit/>
          </a:bodyPr>
          <a:lstStyle/>
          <a:p>
            <a:pPr indent="-349250">
              <a:lnSpc>
                <a:spcPct val="115000"/>
              </a:lnSpc>
              <a:buClr>
                <a:srgbClr val="000000"/>
              </a:buClr>
              <a:buSzPts val="1900"/>
            </a:pPr>
            <a:r>
              <a:rPr lang="en" sz="1900">
                <a:solidFill>
                  <a:srgbClr val="000000"/>
                </a:solidFill>
              </a:rPr>
              <a:t>We would like to design an experiment to investigate if energy gels makes you run faster:</a:t>
            </a:r>
            <a:endParaRPr sz="1900">
              <a:solidFill>
                <a:srgbClr val="000000"/>
              </a:solidFill>
            </a:endParaRPr>
          </a:p>
        </p:txBody>
      </p:sp>
      <p:sp>
        <p:nvSpPr>
          <p:cNvPr id="61" name="Google Shape;61;p1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More on Blocking</a:t>
            </a:r>
            <a:endParaRPr>
              <a:solidFill>
                <a:schemeClr val="accent1"/>
              </a:solidFill>
            </a:endParaRPr>
          </a:p>
        </p:txBody>
      </p:sp>
      <p:pic>
        <p:nvPicPr>
          <p:cNvPr id="62" name="Google Shape;62;p13"/>
          <p:cNvPicPr preferRelativeResize="0"/>
          <p:nvPr/>
        </p:nvPicPr>
        <p:blipFill>
          <a:blip r:embed="rId3">
            <a:alphaModFix/>
          </a:blip>
          <a:stretch>
            <a:fillRect/>
          </a:stretch>
        </p:blipFill>
        <p:spPr>
          <a:xfrm>
            <a:off x="1981198" y="1355025"/>
            <a:ext cx="1905325" cy="3928600"/>
          </a:xfrm>
          <a:prstGeom prst="rect">
            <a:avLst/>
          </a:prstGeom>
          <a:noFill/>
          <a:ln>
            <a:noFill/>
          </a:ln>
        </p:spPr>
      </p:pic>
      <p:sp>
        <p:nvSpPr>
          <p:cNvPr id="63" name="Google Shape;63;p13"/>
          <p:cNvSpPr txBox="1">
            <a:spLocks noGrp="1"/>
          </p:cNvSpPr>
          <p:nvPr>
            <p:ph type="body" idx="1"/>
          </p:nvPr>
        </p:nvSpPr>
        <p:spPr>
          <a:xfrm>
            <a:off x="4451700" y="1858729"/>
            <a:ext cx="5759100" cy="984000"/>
          </a:xfrm>
          <a:prstGeom prst="rect">
            <a:avLst/>
          </a:prstGeom>
        </p:spPr>
        <p:txBody>
          <a:bodyPr spcFirstLastPara="1" wrap="square" lIns="91425" tIns="91425" rIns="91425" bIns="91425" anchor="t" anchorCtr="0">
            <a:noAutofit/>
          </a:bodyPr>
          <a:lstStyle/>
          <a:p>
            <a:pPr marL="914400" indent="-349250">
              <a:lnSpc>
                <a:spcPct val="115000"/>
              </a:lnSpc>
              <a:buSzPts val="1900"/>
              <a:buChar char="○"/>
            </a:pPr>
            <a:r>
              <a:rPr lang="en" sz="1900">
                <a:solidFill>
                  <a:srgbClr val="000000"/>
                </a:solidFill>
              </a:rPr>
              <a:t>Treatment: energy gel</a:t>
            </a:r>
            <a:endParaRPr sz="1900">
              <a:solidFill>
                <a:srgbClr val="000000"/>
              </a:solidFill>
            </a:endParaRPr>
          </a:p>
          <a:p>
            <a:pPr marL="914400" indent="-349250">
              <a:lnSpc>
                <a:spcPct val="115000"/>
              </a:lnSpc>
              <a:spcBef>
                <a:spcPts val="0"/>
              </a:spcBef>
              <a:buSzPts val="1900"/>
              <a:buChar char="○"/>
            </a:pPr>
            <a:r>
              <a:rPr lang="en" sz="1900">
                <a:solidFill>
                  <a:srgbClr val="000000"/>
                </a:solidFill>
              </a:rPr>
              <a:t>Control: no energy gel</a:t>
            </a:r>
            <a:endParaRPr sz="19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fade">
                                      <p:cBhvr>
                                        <p:cTn id="12" dur="1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body" idx="1"/>
          </p:nvPr>
        </p:nvSpPr>
        <p:spPr>
          <a:xfrm>
            <a:off x="4451700" y="2690327"/>
            <a:ext cx="5759100" cy="1215000"/>
          </a:xfrm>
          <a:prstGeom prst="rect">
            <a:avLst/>
          </a:prstGeom>
        </p:spPr>
        <p:txBody>
          <a:bodyPr spcFirstLastPara="1" wrap="square" lIns="91425" tIns="91425" rIns="91425" bIns="91425" anchor="t" anchorCtr="0">
            <a:noAutofit/>
          </a:bodyPr>
          <a:lstStyle/>
          <a:p>
            <a:pPr indent="-349250">
              <a:lnSpc>
                <a:spcPct val="115000"/>
              </a:lnSpc>
              <a:buClr>
                <a:srgbClr val="000000"/>
              </a:buClr>
              <a:buSzPts val="1900"/>
            </a:pPr>
            <a:r>
              <a:rPr lang="en" sz="1900">
                <a:solidFill>
                  <a:srgbClr val="000000"/>
                </a:solidFill>
              </a:rPr>
              <a:t>It is suspected that energy gels might affect pro and amateur athletes differently, therefore we block for pro status:</a:t>
            </a:r>
            <a:endParaRPr sz="1900">
              <a:solidFill>
                <a:srgbClr val="000000"/>
              </a:solidFill>
            </a:endParaRPr>
          </a:p>
        </p:txBody>
      </p:sp>
      <p:sp>
        <p:nvSpPr>
          <p:cNvPr id="69" name="Google Shape;69;p14"/>
          <p:cNvSpPr txBox="1">
            <a:spLocks noGrp="1"/>
          </p:cNvSpPr>
          <p:nvPr>
            <p:ph type="body" idx="1"/>
          </p:nvPr>
        </p:nvSpPr>
        <p:spPr>
          <a:xfrm>
            <a:off x="4451700" y="1143004"/>
            <a:ext cx="5759100" cy="984000"/>
          </a:xfrm>
          <a:prstGeom prst="rect">
            <a:avLst/>
          </a:prstGeom>
        </p:spPr>
        <p:txBody>
          <a:bodyPr spcFirstLastPara="1" wrap="square" lIns="91425" tIns="91425" rIns="91425" bIns="91425" anchor="t" anchorCtr="0">
            <a:noAutofit/>
          </a:bodyPr>
          <a:lstStyle/>
          <a:p>
            <a:pPr indent="-349250">
              <a:lnSpc>
                <a:spcPct val="115000"/>
              </a:lnSpc>
              <a:buClr>
                <a:srgbClr val="000000"/>
              </a:buClr>
              <a:buSzPts val="1900"/>
            </a:pPr>
            <a:r>
              <a:rPr lang="en" sz="1900">
                <a:solidFill>
                  <a:srgbClr val="000000"/>
                </a:solidFill>
              </a:rPr>
              <a:t>We would like to design an experiment to investigate if energy gels makes you run faster:</a:t>
            </a:r>
            <a:endParaRPr sz="1900">
              <a:solidFill>
                <a:srgbClr val="000000"/>
              </a:solidFill>
            </a:endParaRPr>
          </a:p>
        </p:txBody>
      </p:sp>
      <p:sp>
        <p:nvSpPr>
          <p:cNvPr id="70" name="Google Shape;70;p1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More on Blocking</a:t>
            </a:r>
            <a:endParaRPr>
              <a:solidFill>
                <a:schemeClr val="accent1"/>
              </a:solidFill>
            </a:endParaRPr>
          </a:p>
        </p:txBody>
      </p:sp>
      <p:pic>
        <p:nvPicPr>
          <p:cNvPr id="71" name="Google Shape;71;p14"/>
          <p:cNvPicPr preferRelativeResize="0"/>
          <p:nvPr/>
        </p:nvPicPr>
        <p:blipFill>
          <a:blip r:embed="rId3">
            <a:alphaModFix/>
          </a:blip>
          <a:stretch>
            <a:fillRect/>
          </a:stretch>
        </p:blipFill>
        <p:spPr>
          <a:xfrm>
            <a:off x="1981198" y="1355025"/>
            <a:ext cx="1905325" cy="3928600"/>
          </a:xfrm>
          <a:prstGeom prst="rect">
            <a:avLst/>
          </a:prstGeom>
          <a:noFill/>
          <a:ln>
            <a:noFill/>
          </a:ln>
        </p:spPr>
      </p:pic>
      <p:sp>
        <p:nvSpPr>
          <p:cNvPr id="72" name="Google Shape;72;p14"/>
          <p:cNvSpPr txBox="1">
            <a:spLocks noGrp="1"/>
          </p:cNvSpPr>
          <p:nvPr>
            <p:ph type="body" idx="1"/>
          </p:nvPr>
        </p:nvSpPr>
        <p:spPr>
          <a:xfrm>
            <a:off x="4451700" y="1858729"/>
            <a:ext cx="5759100" cy="984000"/>
          </a:xfrm>
          <a:prstGeom prst="rect">
            <a:avLst/>
          </a:prstGeom>
        </p:spPr>
        <p:txBody>
          <a:bodyPr spcFirstLastPara="1" wrap="square" lIns="91425" tIns="91425" rIns="91425" bIns="91425" anchor="t" anchorCtr="0">
            <a:noAutofit/>
          </a:bodyPr>
          <a:lstStyle/>
          <a:p>
            <a:pPr marL="914400" indent="-349250">
              <a:lnSpc>
                <a:spcPct val="115000"/>
              </a:lnSpc>
              <a:buSzPts val="1900"/>
              <a:buChar char="○"/>
            </a:pPr>
            <a:r>
              <a:rPr lang="en" sz="1900">
                <a:solidFill>
                  <a:srgbClr val="000000"/>
                </a:solidFill>
              </a:rPr>
              <a:t>Treatment: energy gel</a:t>
            </a:r>
            <a:endParaRPr sz="1900">
              <a:solidFill>
                <a:srgbClr val="000000"/>
              </a:solidFill>
            </a:endParaRPr>
          </a:p>
          <a:p>
            <a:pPr marL="914400" indent="-349250">
              <a:lnSpc>
                <a:spcPct val="115000"/>
              </a:lnSpc>
              <a:spcBef>
                <a:spcPts val="0"/>
              </a:spcBef>
              <a:buSzPts val="1900"/>
              <a:buChar char="○"/>
            </a:pPr>
            <a:r>
              <a:rPr lang="en" sz="1900">
                <a:solidFill>
                  <a:srgbClr val="000000"/>
                </a:solidFill>
              </a:rPr>
              <a:t>Control: no energy gel</a:t>
            </a:r>
            <a:endParaRPr sz="1900">
              <a:solidFill>
                <a:srgbClr val="000000"/>
              </a:solidFill>
            </a:endParaRPr>
          </a:p>
        </p:txBody>
      </p:sp>
      <p:sp>
        <p:nvSpPr>
          <p:cNvPr id="73" name="Google Shape;73;p14"/>
          <p:cNvSpPr txBox="1">
            <a:spLocks noGrp="1"/>
          </p:cNvSpPr>
          <p:nvPr>
            <p:ph type="body" idx="1"/>
          </p:nvPr>
        </p:nvSpPr>
        <p:spPr>
          <a:xfrm>
            <a:off x="4451700" y="3751740"/>
            <a:ext cx="5759100" cy="1215000"/>
          </a:xfrm>
          <a:prstGeom prst="rect">
            <a:avLst/>
          </a:prstGeom>
        </p:spPr>
        <p:txBody>
          <a:bodyPr spcFirstLastPara="1" wrap="square" lIns="91425" tIns="91425" rIns="91425" bIns="91425" anchor="t" anchorCtr="0">
            <a:noAutofit/>
          </a:bodyPr>
          <a:lstStyle/>
          <a:p>
            <a:pPr marL="914400" indent="-349250">
              <a:lnSpc>
                <a:spcPct val="115000"/>
              </a:lnSpc>
              <a:buClr>
                <a:srgbClr val="000000"/>
              </a:buClr>
              <a:buSzPts val="1900"/>
              <a:buChar char="○"/>
            </a:pPr>
            <a:r>
              <a:rPr lang="en" sz="1900">
                <a:solidFill>
                  <a:srgbClr val="000000"/>
                </a:solidFill>
              </a:rPr>
              <a:t>Divide the sample to pro and amateur</a:t>
            </a:r>
            <a:endParaRPr sz="1900">
              <a:solidFill>
                <a:srgbClr val="000000"/>
              </a:solidFill>
            </a:endParaRPr>
          </a:p>
          <a:p>
            <a:pPr marL="914400" indent="-349250">
              <a:lnSpc>
                <a:spcPct val="115000"/>
              </a:lnSpc>
              <a:spcBef>
                <a:spcPts val="0"/>
              </a:spcBef>
              <a:buClr>
                <a:srgbClr val="000000"/>
              </a:buClr>
              <a:buSzPts val="1900"/>
              <a:buChar char="○"/>
            </a:pPr>
            <a:r>
              <a:rPr lang="en" sz="1900">
                <a:solidFill>
                  <a:srgbClr val="000000"/>
                </a:solidFill>
              </a:rPr>
              <a:t>Randomly assign pro athletes to treatment and control groups</a:t>
            </a:r>
            <a:endParaRPr sz="1900">
              <a:solidFill>
                <a:srgbClr val="000000"/>
              </a:solidFill>
            </a:endParaRPr>
          </a:p>
          <a:p>
            <a:pPr marL="914400" indent="-349250">
              <a:lnSpc>
                <a:spcPct val="115000"/>
              </a:lnSpc>
              <a:spcBef>
                <a:spcPts val="0"/>
              </a:spcBef>
              <a:buClr>
                <a:srgbClr val="000000"/>
              </a:buClr>
              <a:buSzPts val="1900"/>
              <a:buChar char="○"/>
            </a:pPr>
            <a:r>
              <a:rPr lang="en" sz="1900">
                <a:solidFill>
                  <a:srgbClr val="000000"/>
                </a:solidFill>
              </a:rPr>
              <a:t>Randomly assign amateur athletes to treatment and control groups</a:t>
            </a:r>
            <a:endParaRPr sz="1900">
              <a:solidFill>
                <a:srgbClr val="000000"/>
              </a:solidFill>
            </a:endParaRPr>
          </a:p>
          <a:p>
            <a:pPr marL="914400" indent="-349250">
              <a:lnSpc>
                <a:spcPct val="115000"/>
              </a:lnSpc>
              <a:spcBef>
                <a:spcPts val="0"/>
              </a:spcBef>
              <a:buClr>
                <a:srgbClr val="000000"/>
              </a:buClr>
              <a:buSzPts val="1900"/>
              <a:buChar char="○"/>
            </a:pPr>
            <a:r>
              <a:rPr lang="en" sz="1900">
                <a:solidFill>
                  <a:srgbClr val="000000"/>
                </a:solidFill>
              </a:rPr>
              <a:t>Pro/amateur status is equally represented in the resulting treatment and control groups</a:t>
            </a:r>
            <a:endParaRPr sz="1900">
              <a:solidFill>
                <a:srgbClr val="000000"/>
              </a:solidFill>
            </a:endParaRPr>
          </a:p>
          <a:p>
            <a:pPr marL="0" indent="0">
              <a:lnSpc>
                <a:spcPct val="115000"/>
              </a:lnSpc>
              <a:buNone/>
            </a:pPr>
            <a:endParaRPr sz="19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fade">
                                      <p:cBhvr>
                                        <p:cTn id="12" dur="1000"/>
                                        <p:tgtEl>
                                          <p:spTgt spid="6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1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body" idx="1"/>
          </p:nvPr>
        </p:nvSpPr>
        <p:spPr>
          <a:xfrm>
            <a:off x="4451700" y="2690327"/>
            <a:ext cx="5759100" cy="1215000"/>
          </a:xfrm>
          <a:prstGeom prst="rect">
            <a:avLst/>
          </a:prstGeom>
        </p:spPr>
        <p:txBody>
          <a:bodyPr spcFirstLastPara="1" wrap="square" lIns="91425" tIns="91425" rIns="91425" bIns="91425" anchor="t" anchorCtr="0">
            <a:noAutofit/>
          </a:bodyPr>
          <a:lstStyle/>
          <a:p>
            <a:pPr indent="-349250">
              <a:lnSpc>
                <a:spcPct val="115000"/>
              </a:lnSpc>
              <a:buClr>
                <a:srgbClr val="000000"/>
              </a:buClr>
              <a:buSzPts val="1900"/>
            </a:pPr>
            <a:r>
              <a:rPr lang="en" sz="1900">
                <a:solidFill>
                  <a:srgbClr val="000000"/>
                </a:solidFill>
              </a:rPr>
              <a:t>It is suspected that energy gels might affect pro and amateur athletes differently, therefore we block for pro status:</a:t>
            </a:r>
            <a:endParaRPr sz="1900">
              <a:solidFill>
                <a:srgbClr val="000000"/>
              </a:solidFill>
            </a:endParaRPr>
          </a:p>
        </p:txBody>
      </p:sp>
      <p:sp>
        <p:nvSpPr>
          <p:cNvPr id="79" name="Google Shape;79;p15"/>
          <p:cNvSpPr txBox="1">
            <a:spLocks noGrp="1"/>
          </p:cNvSpPr>
          <p:nvPr>
            <p:ph type="body" idx="1"/>
          </p:nvPr>
        </p:nvSpPr>
        <p:spPr>
          <a:xfrm>
            <a:off x="4451700" y="1143004"/>
            <a:ext cx="5759100" cy="984000"/>
          </a:xfrm>
          <a:prstGeom prst="rect">
            <a:avLst/>
          </a:prstGeom>
        </p:spPr>
        <p:txBody>
          <a:bodyPr spcFirstLastPara="1" wrap="square" lIns="91425" tIns="91425" rIns="91425" bIns="91425" anchor="t" anchorCtr="0">
            <a:noAutofit/>
          </a:bodyPr>
          <a:lstStyle/>
          <a:p>
            <a:pPr indent="-349250">
              <a:lnSpc>
                <a:spcPct val="115000"/>
              </a:lnSpc>
              <a:buClr>
                <a:srgbClr val="000000"/>
              </a:buClr>
              <a:buSzPts val="1900"/>
            </a:pPr>
            <a:r>
              <a:rPr lang="en" sz="1900">
                <a:solidFill>
                  <a:srgbClr val="000000"/>
                </a:solidFill>
              </a:rPr>
              <a:t>We would like to design an experiment to investigate if energy gels makes you run faster:</a:t>
            </a:r>
            <a:endParaRPr sz="1900">
              <a:solidFill>
                <a:srgbClr val="000000"/>
              </a:solidFill>
            </a:endParaRPr>
          </a:p>
        </p:txBody>
      </p:sp>
      <p:sp>
        <p:nvSpPr>
          <p:cNvPr id="80" name="Google Shape;80;p1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More on Blocking</a:t>
            </a:r>
            <a:endParaRPr>
              <a:solidFill>
                <a:schemeClr val="accent1"/>
              </a:solidFill>
            </a:endParaRPr>
          </a:p>
        </p:txBody>
      </p:sp>
      <p:pic>
        <p:nvPicPr>
          <p:cNvPr id="81" name="Google Shape;81;p15"/>
          <p:cNvPicPr preferRelativeResize="0"/>
          <p:nvPr/>
        </p:nvPicPr>
        <p:blipFill>
          <a:blip r:embed="rId3">
            <a:alphaModFix/>
          </a:blip>
          <a:stretch>
            <a:fillRect/>
          </a:stretch>
        </p:blipFill>
        <p:spPr>
          <a:xfrm>
            <a:off x="1981198" y="1355025"/>
            <a:ext cx="1905325" cy="3928600"/>
          </a:xfrm>
          <a:prstGeom prst="rect">
            <a:avLst/>
          </a:prstGeom>
          <a:noFill/>
          <a:ln>
            <a:noFill/>
          </a:ln>
        </p:spPr>
      </p:pic>
      <p:sp>
        <p:nvSpPr>
          <p:cNvPr id="82" name="Google Shape;82;p15"/>
          <p:cNvSpPr txBox="1">
            <a:spLocks noGrp="1"/>
          </p:cNvSpPr>
          <p:nvPr>
            <p:ph type="body" idx="1"/>
          </p:nvPr>
        </p:nvSpPr>
        <p:spPr>
          <a:xfrm>
            <a:off x="4451700" y="1858729"/>
            <a:ext cx="5759100" cy="984000"/>
          </a:xfrm>
          <a:prstGeom prst="rect">
            <a:avLst/>
          </a:prstGeom>
        </p:spPr>
        <p:txBody>
          <a:bodyPr spcFirstLastPara="1" wrap="square" lIns="91425" tIns="91425" rIns="91425" bIns="91425" anchor="t" anchorCtr="0">
            <a:noAutofit/>
          </a:bodyPr>
          <a:lstStyle/>
          <a:p>
            <a:pPr marL="914400" indent="-349250">
              <a:lnSpc>
                <a:spcPct val="115000"/>
              </a:lnSpc>
              <a:buSzPts val="1900"/>
              <a:buChar char="○"/>
            </a:pPr>
            <a:r>
              <a:rPr lang="en" sz="1900">
                <a:solidFill>
                  <a:srgbClr val="000000"/>
                </a:solidFill>
              </a:rPr>
              <a:t>Treatment: energy gel</a:t>
            </a:r>
            <a:endParaRPr sz="1900">
              <a:solidFill>
                <a:srgbClr val="000000"/>
              </a:solidFill>
            </a:endParaRPr>
          </a:p>
          <a:p>
            <a:pPr marL="914400" indent="-349250">
              <a:lnSpc>
                <a:spcPct val="115000"/>
              </a:lnSpc>
              <a:spcBef>
                <a:spcPts val="0"/>
              </a:spcBef>
              <a:buSzPts val="1900"/>
              <a:buChar char="○"/>
            </a:pPr>
            <a:r>
              <a:rPr lang="en" sz="1900">
                <a:solidFill>
                  <a:srgbClr val="000000"/>
                </a:solidFill>
              </a:rPr>
              <a:t>Control: no energy gel</a:t>
            </a:r>
            <a:endParaRPr sz="1900">
              <a:solidFill>
                <a:srgbClr val="000000"/>
              </a:solidFill>
            </a:endParaRPr>
          </a:p>
        </p:txBody>
      </p:sp>
      <p:sp>
        <p:nvSpPr>
          <p:cNvPr id="83" name="Google Shape;83;p15"/>
          <p:cNvSpPr txBox="1">
            <a:spLocks noGrp="1"/>
          </p:cNvSpPr>
          <p:nvPr>
            <p:ph type="body" idx="1"/>
          </p:nvPr>
        </p:nvSpPr>
        <p:spPr>
          <a:xfrm>
            <a:off x="4451700" y="3751740"/>
            <a:ext cx="5759100" cy="1215000"/>
          </a:xfrm>
          <a:prstGeom prst="rect">
            <a:avLst/>
          </a:prstGeom>
        </p:spPr>
        <p:txBody>
          <a:bodyPr spcFirstLastPara="1" wrap="square" lIns="91425" tIns="91425" rIns="91425" bIns="91425" anchor="t" anchorCtr="0">
            <a:noAutofit/>
          </a:bodyPr>
          <a:lstStyle/>
          <a:p>
            <a:pPr marL="914400" indent="-349250">
              <a:lnSpc>
                <a:spcPct val="115000"/>
              </a:lnSpc>
              <a:buClr>
                <a:srgbClr val="000000"/>
              </a:buClr>
              <a:buSzPts val="1900"/>
              <a:buChar char="○"/>
            </a:pPr>
            <a:r>
              <a:rPr lang="en" sz="1900">
                <a:solidFill>
                  <a:srgbClr val="000000"/>
                </a:solidFill>
              </a:rPr>
              <a:t>Divide the sample to pro and amateur</a:t>
            </a:r>
            <a:endParaRPr sz="1900">
              <a:solidFill>
                <a:srgbClr val="000000"/>
              </a:solidFill>
            </a:endParaRPr>
          </a:p>
          <a:p>
            <a:pPr marL="914400" indent="-349250">
              <a:lnSpc>
                <a:spcPct val="115000"/>
              </a:lnSpc>
              <a:spcBef>
                <a:spcPts val="0"/>
              </a:spcBef>
              <a:buClr>
                <a:srgbClr val="000000"/>
              </a:buClr>
              <a:buSzPts val="1900"/>
              <a:buChar char="○"/>
            </a:pPr>
            <a:r>
              <a:rPr lang="en" sz="1900">
                <a:solidFill>
                  <a:srgbClr val="000000"/>
                </a:solidFill>
              </a:rPr>
              <a:t>Randomly assign pro athletes to treatment and control groups</a:t>
            </a:r>
            <a:endParaRPr sz="1900">
              <a:solidFill>
                <a:srgbClr val="000000"/>
              </a:solidFill>
            </a:endParaRPr>
          </a:p>
          <a:p>
            <a:pPr marL="914400" indent="-349250">
              <a:lnSpc>
                <a:spcPct val="115000"/>
              </a:lnSpc>
              <a:spcBef>
                <a:spcPts val="0"/>
              </a:spcBef>
              <a:buClr>
                <a:srgbClr val="000000"/>
              </a:buClr>
              <a:buSzPts val="1900"/>
              <a:buChar char="○"/>
            </a:pPr>
            <a:r>
              <a:rPr lang="en" sz="1900">
                <a:solidFill>
                  <a:srgbClr val="000000"/>
                </a:solidFill>
              </a:rPr>
              <a:t>Randomly assign amateur athletes to treatment and control groups</a:t>
            </a:r>
            <a:endParaRPr sz="1900">
              <a:solidFill>
                <a:srgbClr val="000000"/>
              </a:solidFill>
            </a:endParaRPr>
          </a:p>
          <a:p>
            <a:pPr marL="914400" indent="-349250">
              <a:lnSpc>
                <a:spcPct val="115000"/>
              </a:lnSpc>
              <a:spcBef>
                <a:spcPts val="0"/>
              </a:spcBef>
              <a:buClr>
                <a:srgbClr val="000000"/>
              </a:buClr>
              <a:buSzPts val="1900"/>
              <a:buChar char="○"/>
            </a:pPr>
            <a:r>
              <a:rPr lang="en" sz="1900">
                <a:solidFill>
                  <a:srgbClr val="000000"/>
                </a:solidFill>
              </a:rPr>
              <a:t>Pro/amateur status is equally represented in the resulting treatment and control groups</a:t>
            </a:r>
            <a:endParaRPr sz="1900">
              <a:solidFill>
                <a:srgbClr val="000000"/>
              </a:solidFill>
            </a:endParaRPr>
          </a:p>
          <a:p>
            <a:pPr marL="0" indent="0">
              <a:lnSpc>
                <a:spcPct val="115000"/>
              </a:lnSpc>
              <a:buNone/>
            </a:pPr>
            <a:endParaRPr sz="1900">
              <a:solidFill>
                <a:srgbClr val="000000"/>
              </a:solidFill>
            </a:endParaRPr>
          </a:p>
        </p:txBody>
      </p:sp>
      <p:sp>
        <p:nvSpPr>
          <p:cNvPr id="84" name="Google Shape;84;p15"/>
          <p:cNvSpPr txBox="1"/>
          <p:nvPr/>
        </p:nvSpPr>
        <p:spPr>
          <a:xfrm>
            <a:off x="2063400" y="6455525"/>
            <a:ext cx="8147400" cy="4161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kern="0">
                <a:solidFill>
                  <a:srgbClr val="3A81BA"/>
                </a:solidFill>
                <a:latin typeface="Arial"/>
                <a:cs typeface="Arial"/>
                <a:sym typeface="Arial"/>
              </a:rPr>
              <a:t>Why is this important? Can you think of other variables to block for?</a:t>
            </a:r>
            <a:endParaRPr kern="0">
              <a:solidFill>
                <a:srgbClr val="3A81BA"/>
              </a:solidFill>
              <a:latin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1000"/>
                                        <p:tgtEl>
                                          <p:spTgt spid="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fade">
                                      <p:cBhvr>
                                        <p:cTn id="12" dur="1000"/>
                                        <p:tgtEl>
                                          <p:spTgt spid="7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3"/>
                                        </p:tgtEl>
                                        <p:attrNameLst>
                                          <p:attrName>style.visibility</p:attrName>
                                        </p:attrNameLst>
                                      </p:cBhvr>
                                      <p:to>
                                        <p:strVal val="visible"/>
                                      </p:to>
                                    </p:set>
                                    <p:animEffect transition="in" filter="fade">
                                      <p:cBhvr>
                                        <p:cTn id="17" dur="10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body" idx="1"/>
          </p:nvPr>
        </p:nvSpPr>
        <p:spPr>
          <a:xfrm>
            <a:off x="2027550" y="990600"/>
            <a:ext cx="8136900" cy="5314200"/>
          </a:xfrm>
          <a:prstGeom prst="rect">
            <a:avLst/>
          </a:prstGeom>
        </p:spPr>
        <p:txBody>
          <a:bodyPr spcFirstLastPara="1" wrap="square" lIns="91425" tIns="91425" rIns="91425" bIns="91425" anchor="t" anchorCtr="0">
            <a:noAutofit/>
          </a:bodyPr>
          <a:lstStyle/>
          <a:p>
            <a:pPr marL="0" indent="0">
              <a:lnSpc>
                <a:spcPct val="115000"/>
              </a:lnSpc>
              <a:buClr>
                <a:srgbClr val="000000"/>
              </a:buClr>
              <a:buSzPts val="1100"/>
              <a:buNone/>
            </a:pPr>
            <a:r>
              <a:rPr lang="en" sz="1900">
                <a:solidFill>
                  <a:schemeClr val="accent1"/>
                </a:solidFill>
              </a:rPr>
              <a:t>A study is designed to test the effect of light level and noise level on exam performance of students. The researcher also believes that light and noise levels might have different effects on males and females, so wants to make sure both genders are equally represented in each group. Which of the below is correct?</a:t>
            </a:r>
            <a:endParaRPr sz="1900">
              <a:solidFill>
                <a:schemeClr val="accent1"/>
              </a:solidFill>
            </a:endParaRPr>
          </a:p>
          <a:p>
            <a:pPr marL="0" indent="0">
              <a:lnSpc>
                <a:spcPct val="115000"/>
              </a:lnSpc>
              <a:buClr>
                <a:srgbClr val="000000"/>
              </a:buClr>
              <a:buSzPts val="1100"/>
              <a:buNone/>
            </a:pPr>
            <a:endParaRPr sz="600">
              <a:solidFill>
                <a:srgbClr val="000000"/>
              </a:solidFill>
            </a:endParaRPr>
          </a:p>
          <a:p>
            <a:pPr indent="-349250">
              <a:lnSpc>
                <a:spcPct val="115000"/>
              </a:lnSpc>
              <a:buClr>
                <a:srgbClr val="000000"/>
              </a:buClr>
              <a:buSzPts val="1900"/>
              <a:buAutoNum type="alphaUcPeriod"/>
            </a:pPr>
            <a:r>
              <a:rPr lang="en" sz="1900">
                <a:solidFill>
                  <a:srgbClr val="000000"/>
                </a:solidFill>
              </a:rPr>
              <a:t>There are 3 explanatory variables (light, noise, gender) and 1 response variable (exam performance)</a:t>
            </a:r>
            <a:endParaRPr sz="1900">
              <a:solidFill>
                <a:srgbClr val="000000"/>
              </a:solidFill>
            </a:endParaRPr>
          </a:p>
          <a:p>
            <a:pPr marL="0" indent="0">
              <a:lnSpc>
                <a:spcPct val="115000"/>
              </a:lnSpc>
              <a:buClr>
                <a:srgbClr val="000000"/>
              </a:buClr>
              <a:buSzPts val="1100"/>
              <a:buNone/>
            </a:pPr>
            <a:endParaRPr sz="600">
              <a:solidFill>
                <a:srgbClr val="000000"/>
              </a:solidFill>
            </a:endParaRPr>
          </a:p>
          <a:p>
            <a:pPr indent="-349250">
              <a:lnSpc>
                <a:spcPct val="115000"/>
              </a:lnSpc>
              <a:buClr>
                <a:srgbClr val="000000"/>
              </a:buClr>
              <a:buSzPts val="1900"/>
              <a:buAutoNum type="alphaUcPeriod" startAt="2"/>
            </a:pPr>
            <a:r>
              <a:rPr lang="en" sz="1900">
                <a:solidFill>
                  <a:srgbClr val="000000"/>
                </a:solidFill>
              </a:rPr>
              <a:t>There are 2 explanatory variables (light and noise), 1 blocking variable (gender), and 1 response variable (exam performance)</a:t>
            </a:r>
            <a:endParaRPr sz="1900">
              <a:solidFill>
                <a:srgbClr val="000000"/>
              </a:solidFill>
            </a:endParaRPr>
          </a:p>
          <a:p>
            <a:pPr marL="0" indent="0">
              <a:lnSpc>
                <a:spcPct val="115000"/>
              </a:lnSpc>
              <a:buNone/>
            </a:pPr>
            <a:endParaRPr sz="600">
              <a:solidFill>
                <a:srgbClr val="000000"/>
              </a:solidFill>
            </a:endParaRPr>
          </a:p>
          <a:p>
            <a:pPr indent="-349250">
              <a:lnSpc>
                <a:spcPct val="115000"/>
              </a:lnSpc>
              <a:buClr>
                <a:srgbClr val="000000"/>
              </a:buClr>
              <a:buSzPts val="1900"/>
              <a:buAutoNum type="alphaUcPeriod" startAt="3"/>
            </a:pPr>
            <a:r>
              <a:rPr lang="en" sz="1900">
                <a:solidFill>
                  <a:srgbClr val="000000"/>
                </a:solidFill>
              </a:rPr>
              <a:t>There is 1 explanatory variable (gender) and 3 response variables (light, noise, exam performance)</a:t>
            </a:r>
            <a:endParaRPr sz="1900">
              <a:solidFill>
                <a:srgbClr val="000000"/>
              </a:solidFill>
            </a:endParaRPr>
          </a:p>
          <a:p>
            <a:pPr marL="0" indent="0">
              <a:lnSpc>
                <a:spcPct val="115000"/>
              </a:lnSpc>
              <a:buNone/>
            </a:pPr>
            <a:endParaRPr sz="600">
              <a:solidFill>
                <a:srgbClr val="000000"/>
              </a:solidFill>
            </a:endParaRPr>
          </a:p>
          <a:p>
            <a:pPr indent="-349250">
              <a:lnSpc>
                <a:spcPct val="115000"/>
              </a:lnSpc>
              <a:buClr>
                <a:srgbClr val="000000"/>
              </a:buClr>
              <a:buSzPts val="1900"/>
              <a:buAutoNum type="alphaUcPeriod" startAt="4"/>
            </a:pPr>
            <a:r>
              <a:rPr lang="en" sz="1900">
                <a:solidFill>
                  <a:srgbClr val="000000"/>
                </a:solidFill>
              </a:rPr>
              <a:t>There are 2 blocking variables (light and noise), 1 explanatory variable (gender), and 1 response variable (exam performance)</a:t>
            </a:r>
            <a:endParaRPr sz="1900">
              <a:solidFill>
                <a:srgbClr val="000000"/>
              </a:solidFill>
            </a:endParaRPr>
          </a:p>
          <a:p>
            <a:pPr marL="0" indent="0">
              <a:lnSpc>
                <a:spcPct val="115000"/>
              </a:lnSpc>
              <a:buNone/>
            </a:pPr>
            <a:endParaRPr sz="1900">
              <a:solidFill>
                <a:srgbClr val="000000"/>
              </a:solidFill>
            </a:endParaRPr>
          </a:p>
        </p:txBody>
      </p:sp>
      <p:sp>
        <p:nvSpPr>
          <p:cNvPr id="90" name="Google Shape;90;p16"/>
          <p:cNvSpPr txBox="1">
            <a:spLocks noGrp="1"/>
          </p:cNvSpPr>
          <p:nvPr>
            <p:ph type="title"/>
          </p:nvPr>
        </p:nvSpPr>
        <p:spPr>
          <a:xfrm>
            <a:off x="2027550" y="0"/>
            <a:ext cx="81831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body" idx="1"/>
          </p:nvPr>
        </p:nvSpPr>
        <p:spPr>
          <a:xfrm>
            <a:off x="2027550" y="990600"/>
            <a:ext cx="8136900" cy="5314200"/>
          </a:xfrm>
          <a:prstGeom prst="rect">
            <a:avLst/>
          </a:prstGeom>
        </p:spPr>
        <p:txBody>
          <a:bodyPr spcFirstLastPara="1" wrap="square" lIns="91425" tIns="91425" rIns="91425" bIns="91425" anchor="t" anchorCtr="0">
            <a:noAutofit/>
          </a:bodyPr>
          <a:lstStyle/>
          <a:p>
            <a:pPr marL="0" indent="0">
              <a:lnSpc>
                <a:spcPct val="115000"/>
              </a:lnSpc>
              <a:buClr>
                <a:srgbClr val="000000"/>
              </a:buClr>
              <a:buSzPts val="1100"/>
              <a:buNone/>
            </a:pPr>
            <a:r>
              <a:rPr lang="en" sz="1900">
                <a:solidFill>
                  <a:schemeClr val="accent1"/>
                </a:solidFill>
              </a:rPr>
              <a:t>A study is designed to test the effect of light level and noise level on exam performance of students. The researcher also believes that light and noise levels might have different effects on males and females, so wants to make sure both genders are equally represented in each group. Which of the below is correct?</a:t>
            </a:r>
            <a:endParaRPr sz="1900">
              <a:solidFill>
                <a:schemeClr val="accent1"/>
              </a:solidFill>
            </a:endParaRPr>
          </a:p>
          <a:p>
            <a:pPr marL="0" indent="0">
              <a:lnSpc>
                <a:spcPct val="115000"/>
              </a:lnSpc>
              <a:buClr>
                <a:srgbClr val="000000"/>
              </a:buClr>
              <a:buSzPts val="1100"/>
              <a:buNone/>
            </a:pPr>
            <a:endParaRPr sz="600">
              <a:solidFill>
                <a:srgbClr val="000000"/>
              </a:solidFill>
            </a:endParaRPr>
          </a:p>
          <a:p>
            <a:pPr indent="-349250">
              <a:lnSpc>
                <a:spcPct val="115000"/>
              </a:lnSpc>
              <a:buClr>
                <a:srgbClr val="000000"/>
              </a:buClr>
              <a:buSzPts val="1900"/>
              <a:buAutoNum type="alphaUcPeriod"/>
            </a:pPr>
            <a:r>
              <a:rPr lang="en" sz="1900">
                <a:solidFill>
                  <a:srgbClr val="000000"/>
                </a:solidFill>
              </a:rPr>
              <a:t>There are 3 explanatory variables (light, noise, gender) and 1 response variable (exam performance)</a:t>
            </a:r>
            <a:endParaRPr sz="1900">
              <a:solidFill>
                <a:srgbClr val="000000"/>
              </a:solidFill>
            </a:endParaRPr>
          </a:p>
          <a:p>
            <a:pPr marL="0" indent="0">
              <a:lnSpc>
                <a:spcPct val="115000"/>
              </a:lnSpc>
              <a:buClr>
                <a:srgbClr val="000000"/>
              </a:buClr>
              <a:buSzPts val="1100"/>
              <a:buNone/>
            </a:pPr>
            <a:endParaRPr sz="600">
              <a:solidFill>
                <a:srgbClr val="000000"/>
              </a:solidFill>
            </a:endParaRPr>
          </a:p>
          <a:p>
            <a:pPr indent="-349250">
              <a:lnSpc>
                <a:spcPct val="115000"/>
              </a:lnSpc>
              <a:buClr>
                <a:srgbClr val="FF9900"/>
              </a:buClr>
              <a:buSzPts val="1900"/>
              <a:buAutoNum type="alphaUcPeriod" startAt="2"/>
            </a:pPr>
            <a:r>
              <a:rPr lang="en" sz="1900" i="1">
                <a:solidFill>
                  <a:srgbClr val="FF9900"/>
                </a:solidFill>
              </a:rPr>
              <a:t>There are 2 explanatory variables (light and noise), 1 blocking variable (gender), and 1 response variable (exam performance)</a:t>
            </a:r>
            <a:endParaRPr sz="1900" i="1">
              <a:solidFill>
                <a:srgbClr val="FF9900"/>
              </a:solidFill>
            </a:endParaRPr>
          </a:p>
          <a:p>
            <a:pPr marL="0" indent="0">
              <a:lnSpc>
                <a:spcPct val="115000"/>
              </a:lnSpc>
              <a:buNone/>
            </a:pPr>
            <a:endParaRPr sz="600">
              <a:solidFill>
                <a:srgbClr val="000000"/>
              </a:solidFill>
            </a:endParaRPr>
          </a:p>
          <a:p>
            <a:pPr indent="-349250">
              <a:lnSpc>
                <a:spcPct val="115000"/>
              </a:lnSpc>
              <a:buClr>
                <a:srgbClr val="000000"/>
              </a:buClr>
              <a:buSzPts val="1900"/>
              <a:buAutoNum type="alphaUcPeriod" startAt="3"/>
            </a:pPr>
            <a:r>
              <a:rPr lang="en" sz="1900">
                <a:solidFill>
                  <a:srgbClr val="000000"/>
                </a:solidFill>
              </a:rPr>
              <a:t>There is 1 explanatory variable (gender) and 3 response variables (light, noise, exam performance)</a:t>
            </a:r>
            <a:endParaRPr sz="1900">
              <a:solidFill>
                <a:srgbClr val="000000"/>
              </a:solidFill>
            </a:endParaRPr>
          </a:p>
          <a:p>
            <a:pPr marL="0" indent="0">
              <a:lnSpc>
                <a:spcPct val="115000"/>
              </a:lnSpc>
              <a:buNone/>
            </a:pPr>
            <a:endParaRPr sz="600">
              <a:solidFill>
                <a:srgbClr val="000000"/>
              </a:solidFill>
            </a:endParaRPr>
          </a:p>
          <a:p>
            <a:pPr indent="-349250">
              <a:lnSpc>
                <a:spcPct val="115000"/>
              </a:lnSpc>
              <a:buClr>
                <a:srgbClr val="000000"/>
              </a:buClr>
              <a:buSzPts val="1900"/>
              <a:buAutoNum type="alphaUcPeriod" startAt="4"/>
            </a:pPr>
            <a:r>
              <a:rPr lang="en" sz="1900">
                <a:solidFill>
                  <a:srgbClr val="000000"/>
                </a:solidFill>
              </a:rPr>
              <a:t>There are 2 blocking variables (light and noise), 1 explanatory variable (gender), and 1 response variable (exam performance)</a:t>
            </a:r>
            <a:endParaRPr sz="1900">
              <a:solidFill>
                <a:srgbClr val="000000"/>
              </a:solidFill>
            </a:endParaRPr>
          </a:p>
          <a:p>
            <a:pPr marL="0" indent="0">
              <a:lnSpc>
                <a:spcPct val="115000"/>
              </a:lnSpc>
              <a:buNone/>
            </a:pPr>
            <a:endParaRPr sz="1900">
              <a:solidFill>
                <a:srgbClr val="000000"/>
              </a:solidFill>
            </a:endParaRPr>
          </a:p>
        </p:txBody>
      </p:sp>
      <p:sp>
        <p:nvSpPr>
          <p:cNvPr id="96" name="Google Shape;96;p17"/>
          <p:cNvSpPr txBox="1">
            <a:spLocks noGrp="1"/>
          </p:cNvSpPr>
          <p:nvPr>
            <p:ph type="title"/>
          </p:nvPr>
        </p:nvSpPr>
        <p:spPr>
          <a:xfrm>
            <a:off x="2027550" y="0"/>
            <a:ext cx="81831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2027550" y="308225"/>
            <a:ext cx="8183100" cy="1143000"/>
          </a:xfrm>
          <a:prstGeom prst="rect">
            <a:avLst/>
          </a:prstGeom>
        </p:spPr>
        <p:txBody>
          <a:bodyPr spcFirstLastPara="1" wrap="square" lIns="91425" tIns="91425" rIns="91425" bIns="91425" anchor="b" anchorCtr="0">
            <a:noAutofit/>
          </a:bodyPr>
          <a:lstStyle/>
          <a:p>
            <a:r>
              <a:rPr lang="en">
                <a:solidFill>
                  <a:schemeClr val="accent1"/>
                </a:solidFill>
              </a:rPr>
              <a:t>Difference Between Blocking and Explanatory Variables</a:t>
            </a:r>
            <a:endParaRPr>
              <a:solidFill>
                <a:schemeClr val="accent1"/>
              </a:solidFill>
            </a:endParaRPr>
          </a:p>
        </p:txBody>
      </p:sp>
      <p:sp>
        <p:nvSpPr>
          <p:cNvPr id="102" name="Google Shape;102;p18"/>
          <p:cNvSpPr txBox="1">
            <a:spLocks noGrp="1"/>
          </p:cNvSpPr>
          <p:nvPr>
            <p:ph type="body" idx="1"/>
          </p:nvPr>
        </p:nvSpPr>
        <p:spPr>
          <a:xfrm>
            <a:off x="2027550" y="1643875"/>
            <a:ext cx="8136900" cy="4620600"/>
          </a:xfrm>
          <a:prstGeom prst="rect">
            <a:avLst/>
          </a:prstGeom>
        </p:spPr>
        <p:txBody>
          <a:bodyPr spcFirstLastPara="1" wrap="square" lIns="91425" tIns="91425" rIns="91425" bIns="91425" anchor="t" anchorCtr="0">
            <a:noAutofit/>
          </a:bodyPr>
          <a:lstStyle/>
          <a:p>
            <a:pPr indent="-368300">
              <a:lnSpc>
                <a:spcPct val="115000"/>
              </a:lnSpc>
              <a:buClr>
                <a:srgbClr val="000000"/>
              </a:buClr>
              <a:buSzPts val="2200"/>
            </a:pPr>
            <a:r>
              <a:rPr lang="en" sz="2200">
                <a:solidFill>
                  <a:srgbClr val="000000"/>
                </a:solidFill>
              </a:rPr>
              <a:t>Factors are conditions we can impose on the experimental units.</a:t>
            </a:r>
            <a:endParaRPr sz="2200">
              <a:solidFill>
                <a:srgbClr val="000000"/>
              </a:solidFill>
            </a:endParaRPr>
          </a:p>
          <a:p>
            <a:pPr marL="0" indent="0">
              <a:lnSpc>
                <a:spcPct val="115000"/>
              </a:lnSpc>
              <a:buClr>
                <a:srgbClr val="000000"/>
              </a:buClr>
              <a:buSzPts val="1100"/>
              <a:buNone/>
            </a:pPr>
            <a:endParaRPr sz="2200">
              <a:solidFill>
                <a:srgbClr val="000000"/>
              </a:solidFill>
            </a:endParaRPr>
          </a:p>
          <a:p>
            <a:pPr indent="-368300">
              <a:lnSpc>
                <a:spcPct val="115000"/>
              </a:lnSpc>
              <a:buClr>
                <a:srgbClr val="000000"/>
              </a:buClr>
              <a:buSzPts val="2200"/>
            </a:pPr>
            <a:r>
              <a:rPr lang="en" sz="2200">
                <a:solidFill>
                  <a:srgbClr val="000000"/>
                </a:solidFill>
              </a:rPr>
              <a:t>Blocking variables are characteristics that the experimental units come with, that we would like to control for.</a:t>
            </a:r>
            <a:endParaRPr sz="2200">
              <a:solidFill>
                <a:srgbClr val="000000"/>
              </a:solidFill>
            </a:endParaRPr>
          </a:p>
          <a:p>
            <a:pPr marL="0" indent="0">
              <a:lnSpc>
                <a:spcPct val="115000"/>
              </a:lnSpc>
              <a:buClr>
                <a:srgbClr val="000000"/>
              </a:buClr>
              <a:buSzPts val="1100"/>
              <a:buNone/>
            </a:pPr>
            <a:endParaRPr sz="2200">
              <a:solidFill>
                <a:srgbClr val="000000"/>
              </a:solidFill>
            </a:endParaRPr>
          </a:p>
          <a:p>
            <a:pPr indent="-368300">
              <a:lnSpc>
                <a:spcPct val="115000"/>
              </a:lnSpc>
              <a:buClr>
                <a:srgbClr val="000000"/>
              </a:buClr>
              <a:buSzPts val="2200"/>
            </a:pPr>
            <a:r>
              <a:rPr lang="en" sz="2200">
                <a:solidFill>
                  <a:srgbClr val="000000"/>
                </a:solidFill>
              </a:rPr>
              <a:t>Blocking is like stratifying, except used in experimental settings when randomly assigning, as opposed to when sampling.</a:t>
            </a:r>
            <a:endParaRPr sz="2200">
              <a:solidFill>
                <a:srgbClr val="00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2027550" y="308225"/>
            <a:ext cx="8183100" cy="1143000"/>
          </a:xfrm>
          <a:prstGeom prst="rect">
            <a:avLst/>
          </a:prstGeom>
        </p:spPr>
        <p:txBody>
          <a:bodyPr spcFirstLastPara="1" wrap="square" lIns="91425" tIns="91425" rIns="91425" bIns="91425" anchor="b" anchorCtr="0">
            <a:noAutofit/>
          </a:bodyPr>
          <a:lstStyle/>
          <a:p>
            <a:r>
              <a:rPr lang="en">
                <a:solidFill>
                  <a:schemeClr val="accent1"/>
                </a:solidFill>
              </a:rPr>
              <a:t>More Experimental Design Terminology...</a:t>
            </a:r>
            <a:endParaRPr>
              <a:solidFill>
                <a:schemeClr val="accent1"/>
              </a:solidFill>
            </a:endParaRPr>
          </a:p>
        </p:txBody>
      </p:sp>
      <p:sp>
        <p:nvSpPr>
          <p:cNvPr id="108" name="Google Shape;108;p19"/>
          <p:cNvSpPr txBox="1">
            <a:spLocks noGrp="1"/>
          </p:cNvSpPr>
          <p:nvPr>
            <p:ph type="body" idx="1"/>
          </p:nvPr>
        </p:nvSpPr>
        <p:spPr>
          <a:xfrm>
            <a:off x="2027550" y="1415275"/>
            <a:ext cx="8136900" cy="4620600"/>
          </a:xfrm>
          <a:prstGeom prst="rect">
            <a:avLst/>
          </a:prstGeom>
        </p:spPr>
        <p:txBody>
          <a:bodyPr spcFirstLastPara="1" wrap="square" lIns="91425" tIns="91425" rIns="91425" bIns="91425" anchor="t" anchorCtr="0">
            <a:noAutofit/>
          </a:bodyPr>
          <a:lstStyle/>
          <a:p>
            <a:pPr indent="-368300">
              <a:lnSpc>
                <a:spcPct val="115000"/>
              </a:lnSpc>
              <a:buSzPts val="2200"/>
            </a:pPr>
            <a:r>
              <a:rPr lang="en" sz="2200">
                <a:solidFill>
                  <a:schemeClr val="accent1"/>
                </a:solidFill>
              </a:rPr>
              <a:t>Placebo:</a:t>
            </a:r>
            <a:r>
              <a:rPr lang="en" sz="2200">
                <a:solidFill>
                  <a:srgbClr val="000000"/>
                </a:solidFill>
              </a:rPr>
              <a:t> fake treatment, often used as the control group for medical studies</a:t>
            </a:r>
            <a:endParaRPr sz="2200">
              <a:solidFill>
                <a:srgbClr val="000000"/>
              </a:solidFill>
            </a:endParaRPr>
          </a:p>
          <a:p>
            <a:pPr marL="0" indent="0">
              <a:lnSpc>
                <a:spcPct val="115000"/>
              </a:lnSpc>
              <a:buClr>
                <a:srgbClr val="000000"/>
              </a:buClr>
              <a:buSzPts val="1100"/>
              <a:buNone/>
            </a:pPr>
            <a:endParaRPr sz="1200">
              <a:solidFill>
                <a:srgbClr val="000000"/>
              </a:solidFill>
            </a:endParaRPr>
          </a:p>
          <a:p>
            <a:pPr indent="-368300">
              <a:lnSpc>
                <a:spcPct val="115000"/>
              </a:lnSpc>
              <a:buSzPts val="2200"/>
            </a:pPr>
            <a:r>
              <a:rPr lang="en" sz="2200">
                <a:solidFill>
                  <a:schemeClr val="accent1"/>
                </a:solidFill>
              </a:rPr>
              <a:t>Placebo effect:</a:t>
            </a:r>
            <a:r>
              <a:rPr lang="en" sz="2200">
                <a:solidFill>
                  <a:srgbClr val="000000"/>
                </a:solidFill>
              </a:rPr>
              <a:t> experimental units showing improvement simply because they believe they are receiving a special treatment</a:t>
            </a:r>
            <a:endParaRPr sz="2200">
              <a:solidFill>
                <a:srgbClr val="000000"/>
              </a:solidFill>
            </a:endParaRPr>
          </a:p>
          <a:p>
            <a:pPr marL="0" indent="0">
              <a:lnSpc>
                <a:spcPct val="115000"/>
              </a:lnSpc>
              <a:buClr>
                <a:srgbClr val="000000"/>
              </a:buClr>
              <a:buSzPts val="1100"/>
              <a:buNone/>
            </a:pPr>
            <a:endParaRPr sz="1200">
              <a:solidFill>
                <a:srgbClr val="000000"/>
              </a:solidFill>
            </a:endParaRPr>
          </a:p>
          <a:p>
            <a:pPr indent="-368300">
              <a:lnSpc>
                <a:spcPct val="115000"/>
              </a:lnSpc>
              <a:buSzPts val="2200"/>
            </a:pPr>
            <a:r>
              <a:rPr lang="en" sz="2200">
                <a:solidFill>
                  <a:schemeClr val="accent1"/>
                </a:solidFill>
              </a:rPr>
              <a:t>Blinding:</a:t>
            </a:r>
            <a:r>
              <a:rPr lang="en" sz="2200">
                <a:solidFill>
                  <a:srgbClr val="000000"/>
                </a:solidFill>
              </a:rPr>
              <a:t> when experimental units do not know whether they are in the control or treatment group</a:t>
            </a:r>
            <a:endParaRPr sz="2200">
              <a:solidFill>
                <a:srgbClr val="000000"/>
              </a:solidFill>
            </a:endParaRPr>
          </a:p>
          <a:p>
            <a:pPr marL="0" indent="0">
              <a:lnSpc>
                <a:spcPct val="115000"/>
              </a:lnSpc>
              <a:buClr>
                <a:srgbClr val="000000"/>
              </a:buClr>
              <a:buSzPts val="1100"/>
              <a:buNone/>
            </a:pPr>
            <a:endParaRPr sz="1200">
              <a:solidFill>
                <a:srgbClr val="000000"/>
              </a:solidFill>
            </a:endParaRPr>
          </a:p>
          <a:p>
            <a:pPr indent="-368300">
              <a:lnSpc>
                <a:spcPct val="115000"/>
              </a:lnSpc>
              <a:buSzPts val="2200"/>
            </a:pPr>
            <a:r>
              <a:rPr lang="en" sz="2200">
                <a:solidFill>
                  <a:schemeClr val="accent1"/>
                </a:solidFill>
              </a:rPr>
              <a:t>Double-blind:</a:t>
            </a:r>
            <a:r>
              <a:rPr lang="en" sz="2200">
                <a:solidFill>
                  <a:srgbClr val="000000"/>
                </a:solidFill>
              </a:rPr>
              <a:t> when both the experimental units and the researchers who interact with the patients do not know who is in the control and who is in the treatment group</a:t>
            </a:r>
            <a:endParaRPr sz="2200">
              <a:solidFill>
                <a:srgbClr val="00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2004450" y="0"/>
            <a:ext cx="81831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114" name="Google Shape;114;p20"/>
          <p:cNvSpPr txBox="1">
            <a:spLocks noGrp="1"/>
          </p:cNvSpPr>
          <p:nvPr>
            <p:ph type="body" idx="1"/>
          </p:nvPr>
        </p:nvSpPr>
        <p:spPr>
          <a:xfrm>
            <a:off x="2004450" y="1335650"/>
            <a:ext cx="8136900" cy="4620600"/>
          </a:xfrm>
          <a:prstGeom prst="rect">
            <a:avLst/>
          </a:prstGeom>
        </p:spPr>
        <p:txBody>
          <a:bodyPr spcFirstLastPara="1" wrap="square" lIns="91425" tIns="91425" rIns="91425" bIns="91425" anchor="t" anchorCtr="0">
            <a:noAutofit/>
          </a:bodyPr>
          <a:lstStyle/>
          <a:p>
            <a:pPr marL="0" indent="0">
              <a:lnSpc>
                <a:spcPct val="115000"/>
              </a:lnSpc>
              <a:buNone/>
            </a:pPr>
            <a:r>
              <a:rPr lang="en" sz="2200">
                <a:solidFill>
                  <a:schemeClr val="accent1"/>
                </a:solidFill>
              </a:rPr>
              <a:t>What is the main difference between observational studies and experiments?</a:t>
            </a:r>
            <a:endParaRPr sz="2200">
              <a:solidFill>
                <a:schemeClr val="accent1"/>
              </a:solidFill>
            </a:endParaRPr>
          </a:p>
          <a:p>
            <a:pPr marL="0" indent="0">
              <a:lnSpc>
                <a:spcPct val="115000"/>
              </a:lnSpc>
              <a:buNone/>
            </a:pPr>
            <a:endParaRPr sz="600">
              <a:solidFill>
                <a:srgbClr val="000000"/>
              </a:solidFill>
            </a:endParaRPr>
          </a:p>
          <a:p>
            <a:pPr indent="-368300">
              <a:lnSpc>
                <a:spcPct val="115000"/>
              </a:lnSpc>
              <a:buClr>
                <a:srgbClr val="000000"/>
              </a:buClr>
              <a:buSzPts val="2200"/>
              <a:buAutoNum type="alphaUcPeriod"/>
            </a:pPr>
            <a:r>
              <a:rPr lang="en" sz="2200">
                <a:solidFill>
                  <a:srgbClr val="000000"/>
                </a:solidFill>
              </a:rPr>
              <a:t>Experiments take place in a lab while observational studies do not need to.</a:t>
            </a:r>
            <a:endParaRPr sz="2200">
              <a:solidFill>
                <a:srgbClr val="000000"/>
              </a:solidFill>
            </a:endParaRPr>
          </a:p>
          <a:p>
            <a:pPr marL="0" indent="0">
              <a:lnSpc>
                <a:spcPct val="115000"/>
              </a:lnSpc>
              <a:buClr>
                <a:srgbClr val="000000"/>
              </a:buClr>
              <a:buSzPts val="1100"/>
              <a:buNone/>
            </a:pPr>
            <a:endParaRPr sz="600">
              <a:solidFill>
                <a:srgbClr val="000000"/>
              </a:solidFill>
            </a:endParaRPr>
          </a:p>
          <a:p>
            <a:pPr indent="-368300">
              <a:lnSpc>
                <a:spcPct val="115000"/>
              </a:lnSpc>
              <a:buClr>
                <a:srgbClr val="000000"/>
              </a:buClr>
              <a:buSzPts val="2200"/>
              <a:buAutoNum type="alphaUcPeriod" startAt="2"/>
            </a:pPr>
            <a:r>
              <a:rPr lang="en" sz="2200">
                <a:solidFill>
                  <a:srgbClr val="000000"/>
                </a:solidFill>
              </a:rPr>
              <a:t>In an observational study we only look at what happened in the past.</a:t>
            </a:r>
            <a:endParaRPr sz="2200">
              <a:solidFill>
                <a:srgbClr val="000000"/>
              </a:solidFill>
            </a:endParaRPr>
          </a:p>
          <a:p>
            <a:pPr marL="0" indent="0">
              <a:lnSpc>
                <a:spcPct val="115000"/>
              </a:lnSpc>
              <a:buClr>
                <a:srgbClr val="000000"/>
              </a:buClr>
              <a:buSzPts val="1100"/>
              <a:buNone/>
            </a:pPr>
            <a:endParaRPr sz="600">
              <a:solidFill>
                <a:srgbClr val="000000"/>
              </a:solidFill>
            </a:endParaRPr>
          </a:p>
          <a:p>
            <a:pPr indent="-368300">
              <a:lnSpc>
                <a:spcPct val="115000"/>
              </a:lnSpc>
              <a:buClr>
                <a:srgbClr val="000000"/>
              </a:buClr>
              <a:buSzPts val="2200"/>
              <a:buAutoNum type="alphaUcPeriod" startAt="3"/>
            </a:pPr>
            <a:r>
              <a:rPr lang="en" sz="2200">
                <a:solidFill>
                  <a:srgbClr val="000000"/>
                </a:solidFill>
              </a:rPr>
              <a:t>Most experiments use random assignment while observational studies do not.</a:t>
            </a:r>
            <a:endParaRPr sz="2200">
              <a:solidFill>
                <a:srgbClr val="000000"/>
              </a:solidFill>
            </a:endParaRPr>
          </a:p>
          <a:p>
            <a:pPr marL="0" indent="0">
              <a:lnSpc>
                <a:spcPct val="115000"/>
              </a:lnSpc>
              <a:buNone/>
            </a:pPr>
            <a:endParaRPr sz="600">
              <a:solidFill>
                <a:srgbClr val="000000"/>
              </a:solidFill>
            </a:endParaRPr>
          </a:p>
          <a:p>
            <a:pPr indent="-368300">
              <a:lnSpc>
                <a:spcPct val="115000"/>
              </a:lnSpc>
              <a:buClr>
                <a:srgbClr val="000000"/>
              </a:buClr>
              <a:buSzPts val="2200"/>
              <a:buAutoNum type="alphaUcPeriod" startAt="4"/>
            </a:pPr>
            <a:r>
              <a:rPr lang="en" sz="2200">
                <a:solidFill>
                  <a:srgbClr val="000000"/>
                </a:solidFill>
              </a:rPr>
              <a:t>Observational studies are completely useless since no causal inference can be made based on their findings.</a:t>
            </a:r>
            <a:endParaRPr sz="22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2"/>
          <p:cNvSpPr txBox="1">
            <a:spLocks noGrp="1"/>
          </p:cNvSpPr>
          <p:nvPr>
            <p:ph type="body" idx="1"/>
          </p:nvPr>
        </p:nvSpPr>
        <p:spPr>
          <a:xfrm flipH="1">
            <a:off x="6450125" y="3295575"/>
            <a:ext cx="4011900" cy="638100"/>
          </a:xfrm>
          <a:prstGeom prst="rect">
            <a:avLst/>
          </a:prstGeom>
        </p:spPr>
        <p:txBody>
          <a:bodyPr spcFirstLastPara="1" wrap="square" lIns="91425" tIns="91425" rIns="91425" bIns="91425" anchor="t" anchorCtr="0">
            <a:noAutofit/>
          </a:bodyPr>
          <a:lstStyle/>
          <a:p>
            <a:pPr marL="0" indent="0">
              <a:buNone/>
            </a:pPr>
            <a:r>
              <a:rPr lang="en" sz="2000" i="1">
                <a:solidFill>
                  <a:schemeClr val="accent1"/>
                </a:solidFill>
              </a:rPr>
              <a:t>Population of Interest</a:t>
            </a:r>
            <a:r>
              <a:rPr lang="en" sz="2000">
                <a:solidFill>
                  <a:schemeClr val="accent1"/>
                </a:solidFill>
              </a:rPr>
              <a:t>: </a:t>
            </a:r>
            <a:r>
              <a:rPr lang="en" sz="2000"/>
              <a:t>All people</a:t>
            </a:r>
            <a:endParaRPr sz="2000"/>
          </a:p>
        </p:txBody>
      </p:sp>
      <p:sp>
        <p:nvSpPr>
          <p:cNvPr id="56" name="Google Shape;56;p12"/>
          <p:cNvSpPr txBox="1">
            <a:spLocks noGrp="1"/>
          </p:cNvSpPr>
          <p:nvPr>
            <p:ph type="title"/>
          </p:nvPr>
        </p:nvSpPr>
        <p:spPr>
          <a:xfrm>
            <a:off x="1981200" y="274638"/>
            <a:ext cx="8229600" cy="1143000"/>
          </a:xfrm>
          <a:prstGeom prst="rect">
            <a:avLst/>
          </a:prstGeom>
        </p:spPr>
        <p:txBody>
          <a:bodyPr spcFirstLastPara="1" wrap="square" lIns="91425" tIns="91425" rIns="91425" bIns="91425" anchor="b" anchorCtr="0">
            <a:noAutofit/>
          </a:bodyPr>
          <a:lstStyle/>
          <a:p>
            <a:r>
              <a:rPr lang="en">
                <a:solidFill>
                  <a:schemeClr val="accent1"/>
                </a:solidFill>
              </a:rPr>
              <a:t>Populations and Samples</a:t>
            </a:r>
            <a:endParaRPr>
              <a:solidFill>
                <a:schemeClr val="accent1"/>
              </a:solidFill>
            </a:endParaRPr>
          </a:p>
        </p:txBody>
      </p:sp>
      <p:pic>
        <p:nvPicPr>
          <p:cNvPr id="57" name="Google Shape;57;p12"/>
          <p:cNvPicPr preferRelativeResize="0"/>
          <p:nvPr/>
        </p:nvPicPr>
        <p:blipFill>
          <a:blip r:embed="rId3">
            <a:alphaModFix/>
          </a:blip>
          <a:stretch>
            <a:fillRect/>
          </a:stretch>
        </p:blipFill>
        <p:spPr>
          <a:xfrm>
            <a:off x="1981200" y="1668725"/>
            <a:ext cx="4187700" cy="3172700"/>
          </a:xfrm>
          <a:prstGeom prst="rect">
            <a:avLst/>
          </a:prstGeom>
          <a:noFill/>
          <a:ln>
            <a:noFill/>
          </a:ln>
        </p:spPr>
      </p:pic>
      <p:sp>
        <p:nvSpPr>
          <p:cNvPr id="58" name="Google Shape;58;p12"/>
          <p:cNvSpPr txBox="1"/>
          <p:nvPr/>
        </p:nvSpPr>
        <p:spPr>
          <a:xfrm>
            <a:off x="1981200" y="4865425"/>
            <a:ext cx="4187700" cy="5262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1400" kern="0">
                <a:solidFill>
                  <a:srgbClr val="000000"/>
                </a:solidFill>
                <a:latin typeface="Arial"/>
                <a:cs typeface="Arial"/>
                <a:sym typeface="Arial"/>
              </a:rPr>
              <a:t>http://well.blogs.nytimes.com/2012/08/29/finding-your-ideal-running-form</a:t>
            </a:r>
            <a:endParaRPr sz="1400" kern="0">
              <a:solidFill>
                <a:srgbClr val="000000"/>
              </a:solidFill>
              <a:latin typeface="Arial"/>
              <a:cs typeface="Arial"/>
              <a:sym typeface="Arial"/>
            </a:endParaRPr>
          </a:p>
        </p:txBody>
      </p:sp>
      <p:sp>
        <p:nvSpPr>
          <p:cNvPr id="59" name="Google Shape;59;p12"/>
          <p:cNvSpPr txBox="1">
            <a:spLocks noGrp="1"/>
          </p:cNvSpPr>
          <p:nvPr>
            <p:ph type="body" idx="1"/>
          </p:nvPr>
        </p:nvSpPr>
        <p:spPr>
          <a:xfrm flipH="1">
            <a:off x="6449850" y="1732825"/>
            <a:ext cx="4073100" cy="1561200"/>
          </a:xfrm>
          <a:prstGeom prst="rect">
            <a:avLst/>
          </a:prstGeom>
        </p:spPr>
        <p:txBody>
          <a:bodyPr spcFirstLastPara="1" wrap="square" lIns="91425" tIns="91425" rIns="91425" bIns="91425" anchor="t" anchorCtr="0">
            <a:noAutofit/>
          </a:bodyPr>
          <a:lstStyle/>
          <a:p>
            <a:pPr marL="0" indent="0">
              <a:buNone/>
            </a:pPr>
            <a:r>
              <a:rPr lang="en" sz="2000" i="1">
                <a:solidFill>
                  <a:schemeClr val="accent1"/>
                </a:solidFill>
              </a:rPr>
              <a:t>Research Question</a:t>
            </a:r>
            <a:r>
              <a:rPr lang="en" sz="2000">
                <a:solidFill>
                  <a:schemeClr val="accent1"/>
                </a:solidFill>
              </a:rPr>
              <a:t>: </a:t>
            </a:r>
            <a:r>
              <a:rPr lang="en" sz="2000"/>
              <a:t>Can people become better, more efficient runners on their own, merely by running?</a:t>
            </a:r>
            <a:endParaRPr sz="2000"/>
          </a:p>
        </p:txBody>
      </p:sp>
      <p:sp>
        <p:nvSpPr>
          <p:cNvPr id="60" name="Google Shape;60;p12"/>
          <p:cNvSpPr txBox="1">
            <a:spLocks noGrp="1"/>
          </p:cNvSpPr>
          <p:nvPr>
            <p:ph type="body" idx="1"/>
          </p:nvPr>
        </p:nvSpPr>
        <p:spPr>
          <a:xfrm flipH="1">
            <a:off x="1981200" y="5276350"/>
            <a:ext cx="8063100" cy="1013700"/>
          </a:xfrm>
          <a:prstGeom prst="rect">
            <a:avLst/>
          </a:prstGeom>
        </p:spPr>
        <p:txBody>
          <a:bodyPr spcFirstLastPara="1" wrap="square" lIns="91425" tIns="91425" rIns="91425" bIns="91425" anchor="t" anchorCtr="0">
            <a:noAutofit/>
          </a:bodyPr>
          <a:lstStyle/>
          <a:p>
            <a:pPr marL="0" indent="0">
              <a:buNone/>
            </a:pPr>
            <a:r>
              <a:rPr lang="en" sz="2000" i="1">
                <a:solidFill>
                  <a:schemeClr val="accent1"/>
                </a:solidFill>
              </a:rPr>
              <a:t>Sample</a:t>
            </a:r>
            <a:r>
              <a:rPr lang="en" sz="2000">
                <a:solidFill>
                  <a:schemeClr val="accent1"/>
                </a:solidFill>
              </a:rPr>
              <a:t>:  </a:t>
            </a:r>
            <a:r>
              <a:rPr lang="en" sz="2000"/>
              <a:t>Group of adult women who recently joined a running group</a:t>
            </a:r>
            <a:endParaRPr sz="20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2004450" y="0"/>
            <a:ext cx="81831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120" name="Google Shape;120;p21"/>
          <p:cNvSpPr txBox="1">
            <a:spLocks noGrp="1"/>
          </p:cNvSpPr>
          <p:nvPr>
            <p:ph type="body" idx="1"/>
          </p:nvPr>
        </p:nvSpPr>
        <p:spPr>
          <a:xfrm>
            <a:off x="2004450" y="1335650"/>
            <a:ext cx="8136900" cy="4620600"/>
          </a:xfrm>
          <a:prstGeom prst="rect">
            <a:avLst/>
          </a:prstGeom>
        </p:spPr>
        <p:txBody>
          <a:bodyPr spcFirstLastPara="1" wrap="square" lIns="91425" tIns="91425" rIns="91425" bIns="91425" anchor="t" anchorCtr="0">
            <a:noAutofit/>
          </a:bodyPr>
          <a:lstStyle/>
          <a:p>
            <a:pPr marL="0" indent="0">
              <a:lnSpc>
                <a:spcPct val="115000"/>
              </a:lnSpc>
              <a:buNone/>
            </a:pPr>
            <a:r>
              <a:rPr lang="en" sz="2200">
                <a:solidFill>
                  <a:schemeClr val="accent1"/>
                </a:solidFill>
              </a:rPr>
              <a:t>What is the main difference between observational studies and experiments?</a:t>
            </a:r>
            <a:endParaRPr sz="2200">
              <a:solidFill>
                <a:schemeClr val="accent1"/>
              </a:solidFill>
            </a:endParaRPr>
          </a:p>
          <a:p>
            <a:pPr marL="0" indent="0">
              <a:lnSpc>
                <a:spcPct val="115000"/>
              </a:lnSpc>
              <a:buNone/>
            </a:pPr>
            <a:endParaRPr sz="600">
              <a:solidFill>
                <a:srgbClr val="000000"/>
              </a:solidFill>
            </a:endParaRPr>
          </a:p>
          <a:p>
            <a:pPr indent="-368300">
              <a:lnSpc>
                <a:spcPct val="115000"/>
              </a:lnSpc>
              <a:buClr>
                <a:srgbClr val="000000"/>
              </a:buClr>
              <a:buSzPts val="2200"/>
              <a:buAutoNum type="alphaUcPeriod"/>
            </a:pPr>
            <a:r>
              <a:rPr lang="en" sz="2200">
                <a:solidFill>
                  <a:srgbClr val="000000"/>
                </a:solidFill>
              </a:rPr>
              <a:t>Experiments take place in a lab while observational studies do not need to.</a:t>
            </a:r>
            <a:endParaRPr sz="2200">
              <a:solidFill>
                <a:srgbClr val="000000"/>
              </a:solidFill>
            </a:endParaRPr>
          </a:p>
          <a:p>
            <a:pPr marL="0" indent="0">
              <a:lnSpc>
                <a:spcPct val="115000"/>
              </a:lnSpc>
              <a:buClr>
                <a:srgbClr val="000000"/>
              </a:buClr>
              <a:buSzPts val="1100"/>
              <a:buNone/>
            </a:pPr>
            <a:endParaRPr sz="600">
              <a:solidFill>
                <a:srgbClr val="000000"/>
              </a:solidFill>
            </a:endParaRPr>
          </a:p>
          <a:p>
            <a:pPr indent="-368300">
              <a:lnSpc>
                <a:spcPct val="115000"/>
              </a:lnSpc>
              <a:buClr>
                <a:srgbClr val="000000"/>
              </a:buClr>
              <a:buSzPts val="2200"/>
              <a:buAutoNum type="alphaUcPeriod" startAt="2"/>
            </a:pPr>
            <a:r>
              <a:rPr lang="en" sz="2200">
                <a:solidFill>
                  <a:srgbClr val="000000"/>
                </a:solidFill>
              </a:rPr>
              <a:t>In an observational study we only look at what happened in the past.</a:t>
            </a:r>
            <a:endParaRPr sz="2200">
              <a:solidFill>
                <a:srgbClr val="000000"/>
              </a:solidFill>
            </a:endParaRPr>
          </a:p>
          <a:p>
            <a:pPr marL="0" indent="0">
              <a:lnSpc>
                <a:spcPct val="115000"/>
              </a:lnSpc>
              <a:buClr>
                <a:srgbClr val="000000"/>
              </a:buClr>
              <a:buSzPts val="1100"/>
              <a:buNone/>
            </a:pPr>
            <a:endParaRPr sz="600">
              <a:solidFill>
                <a:srgbClr val="000000"/>
              </a:solidFill>
            </a:endParaRPr>
          </a:p>
          <a:p>
            <a:pPr indent="-368300">
              <a:lnSpc>
                <a:spcPct val="115000"/>
              </a:lnSpc>
              <a:buClr>
                <a:srgbClr val="FF9900"/>
              </a:buClr>
              <a:buSzPts val="2200"/>
              <a:buAutoNum type="alphaUcPeriod" startAt="3"/>
            </a:pPr>
            <a:r>
              <a:rPr lang="en" sz="2200" i="1">
                <a:solidFill>
                  <a:srgbClr val="FF9900"/>
                </a:solidFill>
              </a:rPr>
              <a:t>Most experiments use random assignment while observational studies do not.</a:t>
            </a:r>
            <a:endParaRPr sz="2200" i="1">
              <a:solidFill>
                <a:srgbClr val="FF9900"/>
              </a:solidFill>
            </a:endParaRPr>
          </a:p>
          <a:p>
            <a:pPr marL="0" indent="0">
              <a:lnSpc>
                <a:spcPct val="115000"/>
              </a:lnSpc>
              <a:buNone/>
            </a:pPr>
            <a:endParaRPr sz="600">
              <a:solidFill>
                <a:srgbClr val="000000"/>
              </a:solidFill>
            </a:endParaRPr>
          </a:p>
          <a:p>
            <a:pPr indent="-368300">
              <a:lnSpc>
                <a:spcPct val="115000"/>
              </a:lnSpc>
              <a:buClr>
                <a:srgbClr val="000000"/>
              </a:buClr>
              <a:buSzPts val="2200"/>
              <a:buAutoNum type="alphaUcPeriod" startAt="4"/>
            </a:pPr>
            <a:r>
              <a:rPr lang="en" sz="2200">
                <a:solidFill>
                  <a:srgbClr val="000000"/>
                </a:solidFill>
              </a:rPr>
              <a:t>Observational studies are completely useless since no causal inference can be made based on their findings.</a:t>
            </a:r>
            <a:endParaRPr sz="2200">
              <a:solidFill>
                <a:srgbClr val="00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2027550" y="308225"/>
            <a:ext cx="8183100" cy="1143000"/>
          </a:xfrm>
          <a:prstGeom prst="rect">
            <a:avLst/>
          </a:prstGeom>
        </p:spPr>
        <p:txBody>
          <a:bodyPr spcFirstLastPara="1" wrap="square" lIns="91425" tIns="91425" rIns="91425" bIns="91425" anchor="b" anchorCtr="0">
            <a:noAutofit/>
          </a:bodyPr>
          <a:lstStyle/>
          <a:p>
            <a:r>
              <a:rPr lang="en">
                <a:solidFill>
                  <a:schemeClr val="accent1"/>
                </a:solidFill>
              </a:rPr>
              <a:t>Random Assignment</a:t>
            </a:r>
            <a:endParaRPr>
              <a:solidFill>
                <a:schemeClr val="accent1"/>
              </a:solidFill>
            </a:endParaRPr>
          </a:p>
          <a:p>
            <a:r>
              <a:rPr lang="en">
                <a:solidFill>
                  <a:schemeClr val="accent1"/>
                </a:solidFill>
              </a:rPr>
              <a:t>vs. Random Sampling</a:t>
            </a:r>
            <a:endParaRPr>
              <a:solidFill>
                <a:schemeClr val="accent1"/>
              </a:solidFill>
            </a:endParaRPr>
          </a:p>
        </p:txBody>
      </p:sp>
      <p:pic>
        <p:nvPicPr>
          <p:cNvPr id="126" name="Google Shape;126;p22"/>
          <p:cNvPicPr preferRelativeResize="0"/>
          <p:nvPr/>
        </p:nvPicPr>
        <p:blipFill>
          <a:blip r:embed="rId3">
            <a:alphaModFix/>
          </a:blip>
          <a:stretch>
            <a:fillRect/>
          </a:stretch>
        </p:blipFill>
        <p:spPr>
          <a:xfrm>
            <a:off x="2027551" y="1728075"/>
            <a:ext cx="7842801" cy="3964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3"/>
          <p:cNvSpPr txBox="1">
            <a:spLocks noGrp="1"/>
          </p:cNvSpPr>
          <p:nvPr>
            <p:ph type="body" idx="1"/>
          </p:nvPr>
        </p:nvSpPr>
        <p:spPr>
          <a:xfrm flipH="1">
            <a:off x="6450125" y="3295575"/>
            <a:ext cx="4011900" cy="638100"/>
          </a:xfrm>
          <a:prstGeom prst="rect">
            <a:avLst/>
          </a:prstGeom>
        </p:spPr>
        <p:txBody>
          <a:bodyPr spcFirstLastPara="1" wrap="square" lIns="91425" tIns="91425" rIns="91425" bIns="91425" anchor="t" anchorCtr="0">
            <a:noAutofit/>
          </a:bodyPr>
          <a:lstStyle/>
          <a:p>
            <a:pPr marL="0" indent="0">
              <a:buNone/>
            </a:pPr>
            <a:r>
              <a:rPr lang="en" sz="2000" i="1">
                <a:solidFill>
                  <a:schemeClr val="accent1"/>
                </a:solidFill>
              </a:rPr>
              <a:t>Population of Interest</a:t>
            </a:r>
            <a:r>
              <a:rPr lang="en" sz="2000">
                <a:solidFill>
                  <a:schemeClr val="accent1"/>
                </a:solidFill>
              </a:rPr>
              <a:t>: </a:t>
            </a:r>
            <a:r>
              <a:rPr lang="en" sz="2000"/>
              <a:t>All people</a:t>
            </a:r>
            <a:endParaRPr sz="2000"/>
          </a:p>
        </p:txBody>
      </p:sp>
      <p:sp>
        <p:nvSpPr>
          <p:cNvPr id="66" name="Google Shape;66;p13"/>
          <p:cNvSpPr txBox="1">
            <a:spLocks noGrp="1"/>
          </p:cNvSpPr>
          <p:nvPr>
            <p:ph type="title"/>
          </p:nvPr>
        </p:nvSpPr>
        <p:spPr>
          <a:xfrm>
            <a:off x="1981200" y="274638"/>
            <a:ext cx="8229600" cy="1143000"/>
          </a:xfrm>
          <a:prstGeom prst="rect">
            <a:avLst/>
          </a:prstGeom>
        </p:spPr>
        <p:txBody>
          <a:bodyPr spcFirstLastPara="1" wrap="square" lIns="91425" tIns="91425" rIns="91425" bIns="91425" anchor="b" anchorCtr="0">
            <a:noAutofit/>
          </a:bodyPr>
          <a:lstStyle/>
          <a:p>
            <a:r>
              <a:rPr lang="en">
                <a:solidFill>
                  <a:schemeClr val="accent1"/>
                </a:solidFill>
              </a:rPr>
              <a:t>Populations and Samples</a:t>
            </a:r>
            <a:endParaRPr>
              <a:solidFill>
                <a:schemeClr val="accent1"/>
              </a:solidFill>
            </a:endParaRPr>
          </a:p>
        </p:txBody>
      </p:sp>
      <p:pic>
        <p:nvPicPr>
          <p:cNvPr id="67" name="Google Shape;67;p13"/>
          <p:cNvPicPr preferRelativeResize="0"/>
          <p:nvPr/>
        </p:nvPicPr>
        <p:blipFill>
          <a:blip r:embed="rId3">
            <a:alphaModFix/>
          </a:blip>
          <a:stretch>
            <a:fillRect/>
          </a:stretch>
        </p:blipFill>
        <p:spPr>
          <a:xfrm>
            <a:off x="1981200" y="1668725"/>
            <a:ext cx="4187700" cy="3172700"/>
          </a:xfrm>
          <a:prstGeom prst="rect">
            <a:avLst/>
          </a:prstGeom>
          <a:noFill/>
          <a:ln>
            <a:noFill/>
          </a:ln>
        </p:spPr>
      </p:pic>
      <p:sp>
        <p:nvSpPr>
          <p:cNvPr id="68" name="Google Shape;68;p13"/>
          <p:cNvSpPr txBox="1"/>
          <p:nvPr/>
        </p:nvSpPr>
        <p:spPr>
          <a:xfrm>
            <a:off x="1981200" y="4865425"/>
            <a:ext cx="4187700" cy="5262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1400" kern="0">
                <a:solidFill>
                  <a:srgbClr val="000000"/>
                </a:solidFill>
                <a:latin typeface="Arial"/>
                <a:cs typeface="Arial"/>
                <a:sym typeface="Arial"/>
              </a:rPr>
              <a:t>http://well.blogs.nytimes.com/2012/08/29/finding-your-ideal-running-form</a:t>
            </a:r>
            <a:endParaRPr sz="1400" kern="0">
              <a:solidFill>
                <a:srgbClr val="000000"/>
              </a:solidFill>
              <a:latin typeface="Arial"/>
              <a:cs typeface="Arial"/>
              <a:sym typeface="Arial"/>
            </a:endParaRPr>
          </a:p>
        </p:txBody>
      </p:sp>
      <p:sp>
        <p:nvSpPr>
          <p:cNvPr id="69" name="Google Shape;69;p13"/>
          <p:cNvSpPr txBox="1">
            <a:spLocks noGrp="1"/>
          </p:cNvSpPr>
          <p:nvPr>
            <p:ph type="body" idx="1"/>
          </p:nvPr>
        </p:nvSpPr>
        <p:spPr>
          <a:xfrm flipH="1">
            <a:off x="6449850" y="1732825"/>
            <a:ext cx="4073100" cy="1561200"/>
          </a:xfrm>
          <a:prstGeom prst="rect">
            <a:avLst/>
          </a:prstGeom>
        </p:spPr>
        <p:txBody>
          <a:bodyPr spcFirstLastPara="1" wrap="square" lIns="91425" tIns="91425" rIns="91425" bIns="91425" anchor="t" anchorCtr="0">
            <a:noAutofit/>
          </a:bodyPr>
          <a:lstStyle/>
          <a:p>
            <a:pPr marL="0" indent="0">
              <a:buNone/>
            </a:pPr>
            <a:r>
              <a:rPr lang="en" sz="2000" i="1">
                <a:solidFill>
                  <a:schemeClr val="accent1"/>
                </a:solidFill>
              </a:rPr>
              <a:t>Research Question</a:t>
            </a:r>
            <a:r>
              <a:rPr lang="en" sz="2000">
                <a:solidFill>
                  <a:schemeClr val="accent1"/>
                </a:solidFill>
              </a:rPr>
              <a:t>: </a:t>
            </a:r>
            <a:r>
              <a:rPr lang="en" sz="2000"/>
              <a:t>Can people become better, more efficient runners on their own, merely by running?</a:t>
            </a:r>
            <a:endParaRPr sz="2000"/>
          </a:p>
        </p:txBody>
      </p:sp>
      <p:sp>
        <p:nvSpPr>
          <p:cNvPr id="70" name="Google Shape;70;p13"/>
          <p:cNvSpPr txBox="1">
            <a:spLocks noGrp="1"/>
          </p:cNvSpPr>
          <p:nvPr>
            <p:ph type="body" idx="1"/>
          </p:nvPr>
        </p:nvSpPr>
        <p:spPr>
          <a:xfrm flipH="1">
            <a:off x="1981200" y="5276350"/>
            <a:ext cx="8063100" cy="1013700"/>
          </a:xfrm>
          <a:prstGeom prst="rect">
            <a:avLst/>
          </a:prstGeom>
        </p:spPr>
        <p:txBody>
          <a:bodyPr spcFirstLastPara="1" wrap="square" lIns="91425" tIns="91425" rIns="91425" bIns="91425" anchor="t" anchorCtr="0">
            <a:noAutofit/>
          </a:bodyPr>
          <a:lstStyle/>
          <a:p>
            <a:pPr marL="0" indent="0">
              <a:buNone/>
            </a:pPr>
            <a:r>
              <a:rPr lang="en" sz="2000" i="1">
                <a:solidFill>
                  <a:schemeClr val="accent1"/>
                </a:solidFill>
              </a:rPr>
              <a:t>Sample</a:t>
            </a:r>
            <a:r>
              <a:rPr lang="en" sz="2000">
                <a:solidFill>
                  <a:schemeClr val="accent1"/>
                </a:solidFill>
              </a:rPr>
              <a:t>:  </a:t>
            </a:r>
            <a:r>
              <a:rPr lang="en" sz="2000"/>
              <a:t>Group of adult women who recently joined a running group</a:t>
            </a:r>
            <a:endParaRPr sz="2000"/>
          </a:p>
        </p:txBody>
      </p:sp>
      <p:sp>
        <p:nvSpPr>
          <p:cNvPr id="71" name="Google Shape;71;p13"/>
          <p:cNvSpPr txBox="1">
            <a:spLocks noGrp="1"/>
          </p:cNvSpPr>
          <p:nvPr>
            <p:ph type="body" idx="1"/>
          </p:nvPr>
        </p:nvSpPr>
        <p:spPr>
          <a:xfrm flipH="1">
            <a:off x="1981200" y="5733550"/>
            <a:ext cx="8063100" cy="1013700"/>
          </a:xfrm>
          <a:prstGeom prst="rect">
            <a:avLst/>
          </a:prstGeom>
        </p:spPr>
        <p:txBody>
          <a:bodyPr spcFirstLastPara="1" wrap="square" lIns="91425" tIns="91425" rIns="91425" bIns="91425" anchor="t" anchorCtr="0">
            <a:noAutofit/>
          </a:bodyPr>
          <a:lstStyle/>
          <a:p>
            <a:pPr marL="0" indent="0">
              <a:buNone/>
            </a:pPr>
            <a:r>
              <a:rPr lang="en" sz="2000" i="1">
                <a:solidFill>
                  <a:schemeClr val="accent1"/>
                </a:solidFill>
              </a:rPr>
              <a:t>Population to which results can be generalized</a:t>
            </a:r>
            <a:r>
              <a:rPr lang="en" sz="2000">
                <a:solidFill>
                  <a:schemeClr val="accent1"/>
                </a:solidFill>
              </a:rPr>
              <a:t>:  </a:t>
            </a:r>
            <a:r>
              <a:rPr lang="en" sz="2000">
                <a:solidFill>
                  <a:srgbClr val="000000"/>
                </a:solidFill>
              </a:rPr>
              <a:t>Adult women, if the data are randomly sampled</a:t>
            </a:r>
            <a:endParaRPr sz="20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4"/>
          <p:cNvSpPr txBox="1">
            <a:spLocks noGrp="1"/>
          </p:cNvSpPr>
          <p:nvPr>
            <p:ph type="body" idx="1"/>
          </p:nvPr>
        </p:nvSpPr>
        <p:spPr>
          <a:xfrm>
            <a:off x="1981200" y="1112850"/>
            <a:ext cx="8229600" cy="5037000"/>
          </a:xfrm>
          <a:prstGeom prst="rect">
            <a:avLst/>
          </a:prstGeom>
        </p:spPr>
        <p:txBody>
          <a:bodyPr spcFirstLastPara="1" wrap="square" lIns="91425" tIns="91425" rIns="91425" bIns="91425" anchor="t" anchorCtr="0">
            <a:noAutofit/>
          </a:bodyPr>
          <a:lstStyle/>
          <a:p>
            <a:pPr indent="-355600">
              <a:lnSpc>
                <a:spcPct val="115000"/>
              </a:lnSpc>
              <a:buSzPts val="2000"/>
            </a:pPr>
            <a:r>
              <a:rPr lang="en" sz="2000"/>
              <a:t>Anti-smoking research started in the 1930s and 1940s when cigarette smoking became increasingly popular. While some smokers seemed to be sensitive to cigarette smoke, others were completely unaffected.</a:t>
            </a:r>
            <a:br>
              <a:rPr lang="en" sz="2000"/>
            </a:br>
            <a:endParaRPr sz="1000"/>
          </a:p>
          <a:p>
            <a:pPr indent="-355600">
              <a:lnSpc>
                <a:spcPct val="115000"/>
              </a:lnSpc>
              <a:spcBef>
                <a:spcPts val="0"/>
              </a:spcBef>
              <a:buSzPts val="2000"/>
            </a:pPr>
            <a:r>
              <a:rPr lang="en" sz="2000"/>
              <a:t>Anti-smoking research was faced with resistance based on </a:t>
            </a:r>
            <a:r>
              <a:rPr lang="en" sz="2000">
                <a:solidFill>
                  <a:schemeClr val="accent1"/>
                </a:solidFill>
              </a:rPr>
              <a:t>anecdotal evidence</a:t>
            </a:r>
            <a:r>
              <a:rPr lang="en" sz="2000"/>
              <a:t> such as "My uncle smokes three packs a day and he's in perfectly good health", evidence based on a limited sample size that might not be representative of the population.</a:t>
            </a:r>
            <a:br>
              <a:rPr lang="en" sz="2000"/>
            </a:br>
            <a:endParaRPr sz="1000"/>
          </a:p>
          <a:p>
            <a:pPr indent="-355600">
              <a:lnSpc>
                <a:spcPct val="115000"/>
              </a:lnSpc>
              <a:spcBef>
                <a:spcPts val="0"/>
              </a:spcBef>
              <a:buSzPts val="2000"/>
            </a:pPr>
            <a:r>
              <a:rPr lang="en" sz="2000"/>
              <a:t>It was concluded that "smoking is a complex human behavior, by its nature difficult to study, confounded by human variability."</a:t>
            </a:r>
            <a:br>
              <a:rPr lang="en" sz="2000"/>
            </a:br>
            <a:endParaRPr sz="1000"/>
          </a:p>
          <a:p>
            <a:pPr indent="-355600">
              <a:lnSpc>
                <a:spcPct val="115000"/>
              </a:lnSpc>
              <a:spcBef>
                <a:spcPts val="0"/>
              </a:spcBef>
              <a:buSzPts val="2000"/>
            </a:pPr>
            <a:r>
              <a:rPr lang="en" sz="2000"/>
              <a:t>In time researchers were able to examine larger samples of cases (smokers), and trends showing that smoking has negative health impacts became much clearer.</a:t>
            </a:r>
            <a:endParaRPr sz="2000"/>
          </a:p>
        </p:txBody>
      </p:sp>
      <p:sp>
        <p:nvSpPr>
          <p:cNvPr id="77" name="Google Shape;77;p14"/>
          <p:cNvSpPr txBox="1">
            <a:spLocks noGrp="1"/>
          </p:cNvSpPr>
          <p:nvPr>
            <p:ph type="title"/>
          </p:nvPr>
        </p:nvSpPr>
        <p:spPr>
          <a:xfrm>
            <a:off x="1981200" y="198450"/>
            <a:ext cx="8229600" cy="1143000"/>
          </a:xfrm>
          <a:prstGeom prst="rect">
            <a:avLst/>
          </a:prstGeom>
        </p:spPr>
        <p:txBody>
          <a:bodyPr spcFirstLastPara="1" wrap="square" lIns="91425" tIns="91425" rIns="91425" bIns="91425" anchor="b" anchorCtr="0">
            <a:noAutofit/>
          </a:bodyPr>
          <a:lstStyle/>
          <a:p>
            <a:r>
              <a:rPr lang="en" sz="3000">
                <a:solidFill>
                  <a:schemeClr val="accent1"/>
                </a:solidFill>
              </a:rPr>
              <a:t>Anecdotal evidence and early smoking research</a:t>
            </a:r>
            <a:endParaRPr sz="3000">
              <a:solidFill>
                <a:schemeClr val="accent1"/>
              </a:solidFill>
            </a:endParaRPr>
          </a:p>
        </p:txBody>
      </p:sp>
      <p:sp>
        <p:nvSpPr>
          <p:cNvPr id="78" name="Google Shape;78;p14"/>
          <p:cNvSpPr txBox="1"/>
          <p:nvPr/>
        </p:nvSpPr>
        <p:spPr>
          <a:xfrm>
            <a:off x="1981200" y="6454650"/>
            <a:ext cx="8229600" cy="340500"/>
          </a:xfrm>
          <a:prstGeom prst="rect">
            <a:avLst/>
          </a:prstGeom>
          <a:noFill/>
          <a:ln>
            <a:noFill/>
          </a:ln>
        </p:spPr>
        <p:txBody>
          <a:bodyPr spcFirstLastPara="1" wrap="square" lIns="91425" tIns="91425" rIns="91425" bIns="91425" anchor="t" anchorCtr="0">
            <a:noAutofit/>
          </a:bodyPr>
          <a:lstStyle/>
          <a:p>
            <a:pPr indent="457200" defTabSz="914400">
              <a:buClr>
                <a:srgbClr val="000000"/>
              </a:buClr>
            </a:pPr>
            <a:r>
              <a:rPr lang="en" sz="1400" kern="0">
                <a:solidFill>
                  <a:srgbClr val="000000"/>
                </a:solidFill>
                <a:latin typeface="Arial"/>
                <a:cs typeface="Arial"/>
                <a:sym typeface="Arial"/>
              </a:rPr>
              <a:t>Brandt, </a:t>
            </a:r>
            <a:r>
              <a:rPr lang="en" sz="1400" b="1" kern="0">
                <a:solidFill>
                  <a:srgbClr val="000000"/>
                </a:solidFill>
                <a:latin typeface="Arial"/>
                <a:cs typeface="Arial"/>
                <a:sym typeface="Arial"/>
              </a:rPr>
              <a:t>The Cigarette Century</a:t>
            </a:r>
            <a:r>
              <a:rPr lang="en" sz="1400" kern="0">
                <a:solidFill>
                  <a:srgbClr val="000000"/>
                </a:solidFill>
                <a:latin typeface="Arial"/>
                <a:cs typeface="Arial"/>
                <a:sym typeface="Arial"/>
              </a:rPr>
              <a:t> (2009), Basic Books.</a:t>
            </a:r>
            <a:endParaRPr sz="1400" kern="0">
              <a:solidFill>
                <a:srgbClr val="000000"/>
              </a:solidFill>
              <a:latin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
                                            <p:txEl>
                                              <p:pRg st="0" end="0"/>
                                            </p:txEl>
                                          </p:spTgt>
                                        </p:tgtEl>
                                        <p:attrNameLst>
                                          <p:attrName>style.visibility</p:attrName>
                                        </p:attrNameLst>
                                      </p:cBhvr>
                                      <p:to>
                                        <p:strVal val="visible"/>
                                      </p:to>
                                    </p:set>
                                    <p:animEffect transition="in" filter="fade">
                                      <p:cBhvr>
                                        <p:cTn id="7" dur="1000"/>
                                        <p:tgtEl>
                                          <p:spTgt spid="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6">
                                            <p:txEl>
                                              <p:pRg st="1" end="1"/>
                                            </p:txEl>
                                          </p:spTgt>
                                        </p:tgtEl>
                                        <p:attrNameLst>
                                          <p:attrName>style.visibility</p:attrName>
                                        </p:attrNameLst>
                                      </p:cBhvr>
                                      <p:to>
                                        <p:strVal val="visible"/>
                                      </p:to>
                                    </p:set>
                                    <p:animEffect transition="in" filter="fade">
                                      <p:cBhvr>
                                        <p:cTn id="12" dur="1000"/>
                                        <p:tgtEl>
                                          <p:spTgt spid="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
                                            <p:txEl>
                                              <p:pRg st="2" end="2"/>
                                            </p:txEl>
                                          </p:spTgt>
                                        </p:tgtEl>
                                        <p:attrNameLst>
                                          <p:attrName>style.visibility</p:attrName>
                                        </p:attrNameLst>
                                      </p:cBhvr>
                                      <p:to>
                                        <p:strVal val="visible"/>
                                      </p:to>
                                    </p:set>
                                    <p:animEffect transition="in" filter="fade">
                                      <p:cBhvr>
                                        <p:cTn id="17" dur="1000"/>
                                        <p:tgtEl>
                                          <p:spTgt spid="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6">
                                            <p:txEl>
                                              <p:pRg st="3" end="3"/>
                                            </p:txEl>
                                          </p:spTgt>
                                        </p:tgtEl>
                                        <p:attrNameLst>
                                          <p:attrName>style.visibility</p:attrName>
                                        </p:attrNameLst>
                                      </p:cBhvr>
                                      <p:to>
                                        <p:strVal val="visible"/>
                                      </p:to>
                                    </p:set>
                                    <p:animEffect transition="in" filter="fade">
                                      <p:cBhvr>
                                        <p:cTn id="22" dur="1000"/>
                                        <p:tgtEl>
                                          <p:spTgt spid="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5"/>
          <p:cNvSpPr txBox="1">
            <a:spLocks noGrp="1"/>
          </p:cNvSpPr>
          <p:nvPr>
            <p:ph type="body" idx="1"/>
          </p:nvPr>
        </p:nvSpPr>
        <p:spPr>
          <a:xfrm>
            <a:off x="1981200" y="1417650"/>
            <a:ext cx="8229600" cy="1569600"/>
          </a:xfrm>
          <a:prstGeom prst="rect">
            <a:avLst/>
          </a:prstGeom>
        </p:spPr>
        <p:txBody>
          <a:bodyPr spcFirstLastPara="1" wrap="square" lIns="91425" tIns="91425" rIns="91425" bIns="91425" anchor="t" anchorCtr="0">
            <a:noAutofit/>
          </a:bodyPr>
          <a:lstStyle/>
          <a:p>
            <a:pPr indent="-355600">
              <a:lnSpc>
                <a:spcPct val="115000"/>
              </a:lnSpc>
              <a:buSzPts val="2000"/>
            </a:pPr>
            <a:r>
              <a:rPr lang="en" sz="2000"/>
              <a:t>Wouldn't it be better to just include everyone and "sample" the entire population?</a:t>
            </a:r>
            <a:endParaRPr sz="2000"/>
          </a:p>
          <a:p>
            <a:pPr lvl="1" indent="-355600">
              <a:lnSpc>
                <a:spcPct val="115000"/>
              </a:lnSpc>
              <a:buSzPts val="2000"/>
            </a:pPr>
            <a:r>
              <a:rPr lang="en" sz="2000"/>
              <a:t>This is called a </a:t>
            </a:r>
            <a:r>
              <a:rPr lang="en" sz="2000" i="1">
                <a:solidFill>
                  <a:schemeClr val="accent1"/>
                </a:solidFill>
              </a:rPr>
              <a:t>census</a:t>
            </a:r>
            <a:r>
              <a:rPr lang="en" sz="2000">
                <a:solidFill>
                  <a:srgbClr val="000000"/>
                </a:solidFill>
              </a:rPr>
              <a:t>.</a:t>
            </a:r>
            <a:endParaRPr sz="2000">
              <a:solidFill>
                <a:srgbClr val="000000"/>
              </a:solidFill>
            </a:endParaRPr>
          </a:p>
        </p:txBody>
      </p:sp>
      <p:sp>
        <p:nvSpPr>
          <p:cNvPr id="84" name="Google Shape;84;p15"/>
          <p:cNvSpPr txBox="1">
            <a:spLocks noGrp="1"/>
          </p:cNvSpPr>
          <p:nvPr>
            <p:ph type="title"/>
          </p:nvPr>
        </p:nvSpPr>
        <p:spPr>
          <a:xfrm>
            <a:off x="1981200" y="274638"/>
            <a:ext cx="8229600" cy="1143000"/>
          </a:xfrm>
          <a:prstGeom prst="rect">
            <a:avLst/>
          </a:prstGeom>
        </p:spPr>
        <p:txBody>
          <a:bodyPr spcFirstLastPara="1" wrap="square" lIns="91425" tIns="91425" rIns="91425" bIns="91425" anchor="b" anchorCtr="0">
            <a:noAutofit/>
          </a:bodyPr>
          <a:lstStyle/>
          <a:p>
            <a:r>
              <a:rPr lang="en">
                <a:solidFill>
                  <a:schemeClr val="accent1"/>
                </a:solidFill>
              </a:rPr>
              <a:t>Census</a:t>
            </a:r>
            <a:endParaRPr>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body" idx="1"/>
          </p:nvPr>
        </p:nvSpPr>
        <p:spPr>
          <a:xfrm>
            <a:off x="1981200" y="1417650"/>
            <a:ext cx="8229600" cy="1569600"/>
          </a:xfrm>
          <a:prstGeom prst="rect">
            <a:avLst/>
          </a:prstGeom>
        </p:spPr>
        <p:txBody>
          <a:bodyPr spcFirstLastPara="1" wrap="square" lIns="91425" tIns="91425" rIns="91425" bIns="91425" anchor="t" anchorCtr="0">
            <a:noAutofit/>
          </a:bodyPr>
          <a:lstStyle/>
          <a:p>
            <a:pPr indent="-355600">
              <a:lnSpc>
                <a:spcPct val="115000"/>
              </a:lnSpc>
              <a:buSzPts val="2000"/>
            </a:pPr>
            <a:r>
              <a:rPr lang="en" sz="2000"/>
              <a:t>Wouldn't it be better to just include everyone and "sample" the entire population?</a:t>
            </a:r>
            <a:endParaRPr sz="2000"/>
          </a:p>
          <a:p>
            <a:pPr lvl="1" indent="-355600">
              <a:lnSpc>
                <a:spcPct val="115000"/>
              </a:lnSpc>
              <a:buSzPts val="2000"/>
            </a:pPr>
            <a:r>
              <a:rPr lang="en" sz="2000"/>
              <a:t>This is called a </a:t>
            </a:r>
            <a:r>
              <a:rPr lang="en" sz="2000" i="1">
                <a:solidFill>
                  <a:schemeClr val="accent1"/>
                </a:solidFill>
              </a:rPr>
              <a:t>census</a:t>
            </a:r>
            <a:r>
              <a:rPr lang="en" sz="2000">
                <a:solidFill>
                  <a:srgbClr val="000000"/>
                </a:solidFill>
              </a:rPr>
              <a:t>.</a:t>
            </a:r>
            <a:endParaRPr sz="2000">
              <a:solidFill>
                <a:srgbClr val="000000"/>
              </a:solidFill>
            </a:endParaRPr>
          </a:p>
        </p:txBody>
      </p:sp>
      <p:sp>
        <p:nvSpPr>
          <p:cNvPr id="90" name="Google Shape;90;p16"/>
          <p:cNvSpPr txBox="1">
            <a:spLocks noGrp="1"/>
          </p:cNvSpPr>
          <p:nvPr>
            <p:ph type="title"/>
          </p:nvPr>
        </p:nvSpPr>
        <p:spPr>
          <a:xfrm>
            <a:off x="1981200" y="274638"/>
            <a:ext cx="8229600" cy="1143000"/>
          </a:xfrm>
          <a:prstGeom prst="rect">
            <a:avLst/>
          </a:prstGeom>
        </p:spPr>
        <p:txBody>
          <a:bodyPr spcFirstLastPara="1" wrap="square" lIns="91425" tIns="91425" rIns="91425" bIns="91425" anchor="b" anchorCtr="0">
            <a:noAutofit/>
          </a:bodyPr>
          <a:lstStyle/>
          <a:p>
            <a:r>
              <a:rPr lang="en">
                <a:solidFill>
                  <a:schemeClr val="accent1"/>
                </a:solidFill>
              </a:rPr>
              <a:t>Census</a:t>
            </a:r>
            <a:endParaRPr>
              <a:solidFill>
                <a:schemeClr val="accent1"/>
              </a:solidFill>
            </a:endParaRPr>
          </a:p>
        </p:txBody>
      </p:sp>
      <p:sp>
        <p:nvSpPr>
          <p:cNvPr id="91" name="Google Shape;91;p16"/>
          <p:cNvSpPr txBox="1">
            <a:spLocks noGrp="1"/>
          </p:cNvSpPr>
          <p:nvPr>
            <p:ph type="body" idx="1"/>
          </p:nvPr>
        </p:nvSpPr>
        <p:spPr>
          <a:xfrm>
            <a:off x="1981200" y="2684225"/>
            <a:ext cx="8229600" cy="3894000"/>
          </a:xfrm>
          <a:prstGeom prst="rect">
            <a:avLst/>
          </a:prstGeom>
        </p:spPr>
        <p:txBody>
          <a:bodyPr spcFirstLastPara="1" wrap="square" lIns="91425" tIns="91425" rIns="91425" bIns="91425" anchor="t" anchorCtr="0">
            <a:noAutofit/>
          </a:bodyPr>
          <a:lstStyle/>
          <a:p>
            <a:pPr indent="-355600">
              <a:lnSpc>
                <a:spcPct val="115000"/>
              </a:lnSpc>
              <a:buSzPts val="2000"/>
            </a:pPr>
            <a:r>
              <a:rPr lang="en" sz="2000"/>
              <a:t>There are problems with taking a census:</a:t>
            </a:r>
            <a:endParaRPr sz="2000"/>
          </a:p>
          <a:p>
            <a:pPr lvl="1" indent="-355600">
              <a:lnSpc>
                <a:spcPct val="115000"/>
              </a:lnSpc>
              <a:buSzPts val="2000"/>
            </a:pPr>
            <a:r>
              <a:rPr lang="en" sz="2000"/>
              <a:t>It can be difficult to complete a census: there always seem to be some individuals who are hard to locate or hard to measure. </a:t>
            </a:r>
            <a:r>
              <a:rPr lang="en" sz="2000" i="1"/>
              <a:t>And these difficult-to-find people may have certain characteristics that distinguish them from the rest of the population.</a:t>
            </a:r>
            <a:endParaRPr sz="2000" i="1"/>
          </a:p>
          <a:p>
            <a:pPr lvl="1" indent="-355600">
              <a:lnSpc>
                <a:spcPct val="115000"/>
              </a:lnSpc>
              <a:buSzPts val="2000"/>
            </a:pPr>
            <a:r>
              <a:rPr lang="en" sz="2000"/>
              <a:t>Populations rarely stand still. Even if you could take a census, the population changes constantly, so it's never possible to get a perfect measure.</a:t>
            </a:r>
            <a:endParaRPr sz="2000"/>
          </a:p>
          <a:p>
            <a:pPr lvl="1" indent="-355600">
              <a:lnSpc>
                <a:spcPct val="115000"/>
              </a:lnSpc>
              <a:buSzPts val="2000"/>
            </a:pPr>
            <a:r>
              <a:rPr lang="en" sz="2000"/>
              <a:t>Taking a census may be more complex than sampling.</a:t>
            </a:r>
            <a:endParaRPr sz="2000"/>
          </a:p>
        </p:txBody>
      </p:sp>
    </p:spTree>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11</TotalTime>
  <Words>3292</Words>
  <Application>Microsoft Macintosh PowerPoint</Application>
  <PresentationFormat>Widescreen</PresentationFormat>
  <Paragraphs>250</Paragraphs>
  <Slides>51</Slides>
  <Notes>48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51</vt:i4>
      </vt:variant>
    </vt:vector>
  </HeadingPairs>
  <TitlesOfParts>
    <vt:vector size="57" baseType="lpstr">
      <vt:lpstr>Arial</vt:lpstr>
      <vt:lpstr>Calibri</vt:lpstr>
      <vt:lpstr>Corbel</vt:lpstr>
      <vt:lpstr>Wingdings 2</vt:lpstr>
      <vt:lpstr>Frame</vt:lpstr>
      <vt:lpstr>Simple Light</vt:lpstr>
      <vt:lpstr>Collecting Data</vt:lpstr>
      <vt:lpstr>Populations and Samples</vt:lpstr>
      <vt:lpstr>Populations and Samples</vt:lpstr>
      <vt:lpstr>Populations and Samples</vt:lpstr>
      <vt:lpstr>Populations and Samples</vt:lpstr>
      <vt:lpstr>Populations and Samples</vt:lpstr>
      <vt:lpstr>Anecdotal evidence and early smoking research</vt:lpstr>
      <vt:lpstr>Census</vt:lpstr>
      <vt:lpstr>Census</vt:lpstr>
      <vt:lpstr>PowerPoint Presentation</vt:lpstr>
      <vt:lpstr>Exploratory analysis to inference</vt:lpstr>
      <vt:lpstr>Exploratory analysis to inference</vt:lpstr>
      <vt:lpstr>Exploratory analysis to inference</vt:lpstr>
      <vt:lpstr>Exploratory analysis to inference</vt:lpstr>
      <vt:lpstr>Exploratory analysis to inference</vt:lpstr>
      <vt:lpstr>Sampling bias</vt:lpstr>
      <vt:lpstr>Sampling bias</vt:lpstr>
      <vt:lpstr>Sampling bias</vt:lpstr>
      <vt:lpstr>Sampling bias</vt:lpstr>
      <vt:lpstr>Sampling bias</vt:lpstr>
      <vt:lpstr>Sampling bias example: Landon vs. FDR</vt:lpstr>
      <vt:lpstr>The Literary Digest Poll</vt:lpstr>
      <vt:lpstr>The Literary Digest Poll - what went wrong?</vt:lpstr>
      <vt:lpstr>Large samples are preferable, but...</vt:lpstr>
      <vt:lpstr>Practice</vt:lpstr>
      <vt:lpstr>Practice</vt:lpstr>
      <vt:lpstr>Observational studies</vt:lpstr>
      <vt:lpstr>Obtaining good samples</vt:lpstr>
      <vt:lpstr>Prospective vs. Retrospective Studies</vt:lpstr>
      <vt:lpstr>Obtaining Good Samples</vt:lpstr>
      <vt:lpstr>Simple Random Sample</vt:lpstr>
      <vt:lpstr>Stratified Sample</vt:lpstr>
      <vt:lpstr>Cluster Sample</vt:lpstr>
      <vt:lpstr>Multistage Sample</vt:lpstr>
      <vt:lpstr>Practice</vt:lpstr>
      <vt:lpstr>Practice</vt:lpstr>
      <vt:lpstr>Study Design</vt:lpstr>
      <vt:lpstr>Experiments  </vt:lpstr>
      <vt:lpstr>Principles of experimental design</vt:lpstr>
      <vt:lpstr>More on Blocking</vt:lpstr>
      <vt:lpstr>More on Blocking</vt:lpstr>
      <vt:lpstr>More on Blocking</vt:lpstr>
      <vt:lpstr>More on Blocking</vt:lpstr>
      <vt:lpstr>More on Blocking</vt:lpstr>
      <vt:lpstr>Practice</vt:lpstr>
      <vt:lpstr>Practice</vt:lpstr>
      <vt:lpstr>Difference Between Blocking and Explanatory Variables</vt:lpstr>
      <vt:lpstr>More Experimental Design Terminology...</vt:lpstr>
      <vt:lpstr>Practice</vt:lpstr>
      <vt:lpstr>Practice</vt:lpstr>
      <vt:lpstr>Random Assignment vs. Random Sampling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Collecting Data</dc:title>
  <dc:creator>Mosca, Ab</dc:creator>
  <cp:lastModifiedBy>Mosca, Ab</cp:lastModifiedBy>
  <cp:revision>1</cp:revision>
  <dcterms:created xsi:type="dcterms:W3CDTF">2023-07-27T13:51:22Z</dcterms:created>
  <dcterms:modified xsi:type="dcterms:W3CDTF">2023-07-27T14:03:11Z</dcterms:modified>
</cp:coreProperties>
</file>