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71"/>
  </p:notesMasterIdLst>
  <p:sldIdLst>
    <p:sldId id="256" r:id="rId3"/>
    <p:sldId id="33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4" r:id="rId25"/>
    <p:sldId id="29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297" r:id="rId36"/>
    <p:sldId id="298" r:id="rId37"/>
    <p:sldId id="344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34" r:id="rId52"/>
    <p:sldId id="350" r:id="rId53"/>
    <p:sldId id="260" r:id="rId54"/>
    <p:sldId id="261" r:id="rId55"/>
    <p:sldId id="335" r:id="rId56"/>
    <p:sldId id="340" r:id="rId57"/>
    <p:sldId id="341" r:id="rId58"/>
    <p:sldId id="342" r:id="rId59"/>
    <p:sldId id="343" r:id="rId60"/>
    <p:sldId id="258" r:id="rId61"/>
    <p:sldId id="259" r:id="rId62"/>
    <p:sldId id="336" r:id="rId63"/>
    <p:sldId id="337" r:id="rId64"/>
    <p:sldId id="338" r:id="rId65"/>
    <p:sldId id="339" r:id="rId66"/>
    <p:sldId id="346" r:id="rId67"/>
    <p:sldId id="347" r:id="rId68"/>
    <p:sldId id="348" r:id="rId69"/>
    <p:sldId id="349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6327"/>
  </p:normalViewPr>
  <p:slideViewPr>
    <p:cSldViewPr snapToGrid="0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d86b5a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d86b5a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26b84cd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26b84cd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26b84cd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26b84cd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26b84cd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26b84cd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26b84cd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26b84cd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26b84cd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26b84cd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26b84cd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26b84cd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26b84cd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26b84cd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26b84cd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26b84cd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c5810fb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c5810fb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c5810fb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c5810fb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d86b5a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d86b5a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c5810fb_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c5810fb_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d86b5a_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d86b5a_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c5810f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c5810f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26b84cd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26b84cd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c5810fb_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c5810fb_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26b84cd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26b84cd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c5810fb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c5810fb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26b84cd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26b84cd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c5810fb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c5810fb_0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726b84cd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726b84cd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d86b5a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5d86b5a_0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6b84cd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6b84cd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c5810fb_0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c5810fb_0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c5810fb_0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c5810fb_0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c5810fb_0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c5810fb_0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9e5a93_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9e5a93_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c5810fb_0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c5810fb_0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26b84cdb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726b84cdb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726b84cd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726b84cd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5810fb_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5810fb_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26b84cd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726b84cd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d86b5a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d86b5a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c5810fb_0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c5810fb_0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c5810fb_0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c5810fb_0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c5810fb_0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c5810fb_0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26b84cd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26b84cd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726b84cd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726b84cd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c5810fb_0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c5810fb_0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c5810fb_0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c5810fb_0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c5810fb_0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c5810fb_0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5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49e5a93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49e5a93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5810f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5810f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c7639a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c7639ab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7639ab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7639ab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3e75528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3e75528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9e5a93_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9e5a93_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3e75528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3e75528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9e5a93_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9e5a93_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49e5a93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49e5a93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6c7639ab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6c7639ab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9e5a93_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9e5a93_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c7639ab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c7639ab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5810fb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5810fb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c7639ab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c7639ab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c7639ab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c7639ab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019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236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85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6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26b84cd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26b84cd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6b84cd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6b84cd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c5810fb_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c5810fb_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042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99085" y="71967"/>
            <a:ext cx="1181088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slide title for slide with two columns of content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3" hasCustomPrompt="1"/>
          </p:nvPr>
        </p:nvSpPr>
        <p:spPr>
          <a:xfrm>
            <a:off x="199085" y="1600201"/>
            <a:ext cx="5855352" cy="4525963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153689" y="1601896"/>
            <a:ext cx="5856276" cy="45259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5224" indent="-385224">
              <a:buFont typeface="Arial" panose="020B0604020202020204" pitchFamily="34" charset="0"/>
              <a:buChar char="►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64657" indent="-306910">
              <a:buFont typeface="Arial" panose="020B0604020202020204" pitchFamily="34" charset="0"/>
              <a:buChar char="●"/>
              <a:defRPr/>
            </a:lvl3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051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44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28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3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4801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02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319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Wide Bullets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 &amp; wide image/content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199085" y="160020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99084" y="3901442"/>
            <a:ext cx="3480888" cy="2219959"/>
          </a:xfrm>
        </p:spPr>
        <p:txBody>
          <a:bodyPr/>
          <a:lstStyle>
            <a:lvl1pPr marL="385224" indent="-385224" algn="l">
              <a:buFont typeface="Arial" panose="020B0604020202020204" pitchFamily="34" charset="0"/>
              <a:buChar char="►"/>
              <a:defRPr baseline="0"/>
            </a:lvl1pPr>
            <a:lvl2pPr marL="757748" indent="-378875" algn="l">
              <a:buFont typeface="Arial" panose="020B0604020202020204" pitchFamily="34" charset="0"/>
              <a:buChar char="►"/>
              <a:defRPr/>
            </a:lvl2pPr>
            <a:lvl3pPr marL="1077357" indent="-313259" algn="l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856567" y="3901440"/>
            <a:ext cx="8153399" cy="2219959"/>
          </a:xfrm>
        </p:spPr>
        <p:txBody>
          <a:bodyPr/>
          <a:lstStyle/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2255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&amp;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 &amp; wide image/content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199085" y="160020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99084" y="390144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9996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slide title for slide with table/content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198967" y="1437641"/>
            <a:ext cx="11811000" cy="512233"/>
          </a:xfrm>
          <a:ln>
            <a:noFill/>
          </a:ln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/>
              <a:t>Click to add table title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6" hasCustomPrompt="1"/>
          </p:nvPr>
        </p:nvSpPr>
        <p:spPr>
          <a:xfrm>
            <a:off x="198967" y="2044700"/>
            <a:ext cx="11811000" cy="39708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2620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8" r:id="rId12"/>
    <p:sldLayoutId id="214748369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188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How would you describe the shape of the distribution of hours per week students spend on extracurricular activities?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Extracurricular activities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624" y="2556899"/>
            <a:ext cx="5201149" cy="30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124500" y="5656975"/>
            <a:ext cx="78762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Unimodal and right skewed, with a potentially unusual observation at 60 hours/week.</a:t>
            </a:r>
            <a:endParaRPr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981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Skewness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981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Skewness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6950" y="4327951"/>
            <a:ext cx="2043000" cy="1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1981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Skewness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6950" y="4327951"/>
            <a:ext cx="204300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2948" y="4409899"/>
            <a:ext cx="189927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1981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Skewness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6950" y="4327951"/>
            <a:ext cx="204300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2948" y="440989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96075" y="4349026"/>
            <a:ext cx="1728650" cy="1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8EDD-6D81-FB96-984E-23C63C4A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 - 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8F81-0ECB-82F3-427C-150589A74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these variables do you expect to be uniformly distributed?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(a) weights of adult females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(b) salaries of a random sample of people from North Carolina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(c) house prices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(d) birthdays of classmates (day of the month)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these variables do you expect to be uniformly distributed?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(a) weights of adult females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(b) salaries of a random sample of people from North Carolina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(c) house prices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 i="1">
                <a:solidFill>
                  <a:srgbClr val="FF9900"/>
                </a:solidFill>
              </a:rPr>
              <a:t>(d) birthdays of classmates (day of the month)</a:t>
            </a:r>
            <a:endParaRPr sz="20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1981200" y="1392375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Sketch the expected distributions of the following variables: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number of piercings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scores on an exam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IQ scores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Come up with a concise way (1-2 sentences) to teach someone how to determine the expected distribution of any variable.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1981200" y="2493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Application Activity: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Shapes of Distributions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 i="1">
                <a:solidFill>
                  <a:schemeClr val="accent1"/>
                </a:solidFill>
              </a:rPr>
              <a:t>sample mean</a:t>
            </a:r>
            <a:r>
              <a:rPr lang="en" sz="2000">
                <a:solidFill>
                  <a:srgbClr val="000000"/>
                </a:solidFill>
              </a:rPr>
              <a:t>, denoted as </a:t>
            </a:r>
            <a:r>
              <a:rPr lang="en" sz="2000" i="1">
                <a:solidFill>
                  <a:schemeClr val="accent1"/>
                </a:solidFill>
              </a:rPr>
              <a:t>x̄</a:t>
            </a:r>
            <a:r>
              <a:rPr lang="en" sz="2000">
                <a:solidFill>
                  <a:srgbClr val="000000"/>
                </a:solidFill>
              </a:rPr>
              <a:t>, can be calculated as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where x</a:t>
            </a:r>
            <a:r>
              <a:rPr lang="en" sz="2000" baseline="-25000">
                <a:solidFill>
                  <a:srgbClr val="000000"/>
                </a:solidFill>
              </a:rPr>
              <a:t>1</a:t>
            </a:r>
            <a:r>
              <a:rPr lang="en" sz="2000">
                <a:solidFill>
                  <a:srgbClr val="000000"/>
                </a:solidFill>
              </a:rPr>
              <a:t>, x</a:t>
            </a:r>
            <a:r>
              <a:rPr lang="en" sz="2000" baseline="-25000">
                <a:solidFill>
                  <a:srgbClr val="000000"/>
                </a:solidFill>
              </a:rPr>
              <a:t>2</a:t>
            </a:r>
            <a:r>
              <a:rPr lang="en" sz="2000">
                <a:solidFill>
                  <a:srgbClr val="000000"/>
                </a:solidFill>
              </a:rPr>
              <a:t>, ..., x</a:t>
            </a:r>
            <a:r>
              <a:rPr lang="en" sz="2000" baseline="-25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represent the </a:t>
            </a:r>
            <a:r>
              <a:rPr lang="en" sz="2000" i="1">
                <a:solidFill>
                  <a:schemeClr val="accent1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observed values.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6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 i="1">
                <a:solidFill>
                  <a:schemeClr val="accent1"/>
                </a:solidFill>
              </a:rPr>
              <a:t>population mean</a:t>
            </a:r>
            <a:r>
              <a:rPr lang="en" sz="2000">
                <a:solidFill>
                  <a:srgbClr val="000000"/>
                </a:solidFill>
              </a:rPr>
              <a:t> is also computed the same way but is denoted as </a:t>
            </a:r>
            <a:r>
              <a:rPr lang="en" sz="2000" i="1">
                <a:solidFill>
                  <a:schemeClr val="accent1"/>
                </a:solidFill>
              </a:rPr>
              <a:t>µ</a:t>
            </a:r>
            <a:r>
              <a:rPr lang="en" sz="2000">
                <a:solidFill>
                  <a:srgbClr val="000000"/>
                </a:solidFill>
              </a:rPr>
              <a:t>. It is often not possible to calculate µ since population data are rarely available.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6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The sample mean is a </a:t>
            </a:r>
            <a:r>
              <a:rPr lang="en" sz="2000" i="1">
                <a:solidFill>
                  <a:schemeClr val="accent1"/>
                </a:solidFill>
              </a:rPr>
              <a:t>sample statistic</a:t>
            </a:r>
            <a:r>
              <a:rPr lang="en" sz="2000">
                <a:solidFill>
                  <a:srgbClr val="000000"/>
                </a:solidFill>
              </a:rPr>
              <a:t>, and serves as a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 i="1">
                <a:solidFill>
                  <a:schemeClr val="accent1"/>
                </a:solidFill>
              </a:rPr>
              <a:t>point estimate</a:t>
            </a:r>
            <a:r>
              <a:rPr lang="en" sz="2000">
                <a:solidFill>
                  <a:srgbClr val="000000"/>
                </a:solidFill>
              </a:rPr>
              <a:t> of the population mean. This estimate may not be perfect, but if the sample is good (representative of the population),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it is usually a pretty good estimate. 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625" y="1738251"/>
            <a:ext cx="2708600" cy="7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median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is the value that splits the data in half when ordered in ascending order.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Median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2" name="Google Shape;342;p46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7670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If there are an even number of observations, then the median is the average of the two values in the middle.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3" name="Google Shape;343;p46"/>
          <p:cNvSpPr txBox="1">
            <a:spLocks noGrp="1"/>
          </p:cNvSpPr>
          <p:nvPr>
            <p:ph type="body" idx="1"/>
          </p:nvPr>
        </p:nvSpPr>
        <p:spPr>
          <a:xfrm>
            <a:off x="1981200" y="4998250"/>
            <a:ext cx="82296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Since the median is the midpoint of the data, 50% of the values are below it. Hence, it is also the </a:t>
            </a:r>
            <a:r>
              <a:rPr lang="en" sz="1900">
                <a:solidFill>
                  <a:schemeClr val="accent1"/>
                </a:solidFill>
              </a:rPr>
              <a:t>50th percentile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539" y="2167600"/>
            <a:ext cx="15144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389" y="3848789"/>
            <a:ext cx="39147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2019000" y="25527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sample mean is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and the sample size is n = 217.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26" y="2678100"/>
            <a:ext cx="947725" cy="3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22" y="2599139"/>
            <a:ext cx="3581400" cy="2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2019000" y="25527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sample mean is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and the sample size is n = 217.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26" y="2678100"/>
            <a:ext cx="947725" cy="3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2019000" y="34212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variance of amount of sleep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students get per night can be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calculated as: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22" y="2599139"/>
            <a:ext cx="3581400" cy="22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9448" y="4979573"/>
            <a:ext cx="6817525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do we use the squared deviation in the calculation of variance?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do we use the squared deviation in the calculation of variance?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get rid of negatives so that observations equally distant from the mean are weighed equally.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weigh larger deviations more heavily.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Stacked Dot Plot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200">
                <a:solidFill>
                  <a:srgbClr val="000000"/>
                </a:solidFill>
              </a:rPr>
              <a:t>Higher bars represent areas where there are more observations, makes it a little easier to judge the center and the shape of the distribution.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475977"/>
            <a:ext cx="7965050" cy="35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</a:t>
            </a:r>
            <a:r>
              <a:rPr lang="en" sz="1900">
                <a:solidFill>
                  <a:schemeClr val="accent1"/>
                </a:solidFill>
              </a:rPr>
              <a:t>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2" y="4122059"/>
            <a:ext cx="25646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997" y="2408401"/>
            <a:ext cx="3810000" cy="2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39912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standard deviation of amount of sleep students get per night can be calculated as: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</a:t>
            </a:r>
            <a:r>
              <a:rPr lang="en" sz="1900">
                <a:solidFill>
                  <a:schemeClr val="accent1"/>
                </a:solidFill>
              </a:rPr>
              <a:t>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1981200" y="49982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We can see that all of the data are within 3 standard deviations of the mean.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2" y="4122059"/>
            <a:ext cx="25646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997" y="2408401"/>
            <a:ext cx="3810000" cy="2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39912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standard deviation of amount of sleep students get per night can be calculated as: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lnSpc>
                <a:spcPct val="150000"/>
              </a:lnSpc>
              <a:buSzPts val="2100"/>
            </a:pPr>
            <a:r>
              <a:rPr lang="en" sz="2100">
                <a:solidFill>
                  <a:srgbClr val="000000"/>
                </a:solidFill>
              </a:rPr>
              <a:t>The 25th percentile is also called the first quartile, </a:t>
            </a:r>
            <a:r>
              <a:rPr lang="en" sz="2100" i="1">
                <a:solidFill>
                  <a:schemeClr val="accent1"/>
                </a:solidFill>
              </a:rPr>
              <a:t>Q1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The 50th percentile is also called the median.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" sz="2100">
                <a:solidFill>
                  <a:srgbClr val="000000"/>
                </a:solidFill>
              </a:rPr>
              <a:t>The 75th percentile is also called the third quartile, </a:t>
            </a:r>
            <a:r>
              <a:rPr lang="en" sz="2100" i="1">
                <a:solidFill>
                  <a:schemeClr val="accent1"/>
                </a:solidFill>
              </a:rPr>
              <a:t>Q3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SzPts val="2100"/>
            </a:pPr>
            <a:r>
              <a:rPr lang="en" sz="2100">
                <a:solidFill>
                  <a:srgbClr val="000000"/>
                </a:solidFill>
              </a:rPr>
              <a:t>Between Q1 and Q3 is the middle 50% of the data. The range these data span is called the </a:t>
            </a:r>
            <a:r>
              <a:rPr lang="en" sz="2100" i="1">
                <a:solidFill>
                  <a:schemeClr val="accent1"/>
                </a:solidFill>
              </a:rPr>
              <a:t>interquartile range</a:t>
            </a:r>
            <a:r>
              <a:rPr lang="en" sz="2100">
                <a:solidFill>
                  <a:srgbClr val="000000"/>
                </a:solidFill>
              </a:rPr>
              <a:t>, or the </a:t>
            </a:r>
            <a:r>
              <a:rPr lang="en" sz="2100" i="1">
                <a:solidFill>
                  <a:schemeClr val="accent1"/>
                </a:solidFill>
              </a:rPr>
              <a:t>IQR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2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300" i="1">
                <a:solidFill>
                  <a:srgbClr val="000000"/>
                </a:solidFill>
              </a:rPr>
              <a:t>				       IQR = Q3 - Q1</a:t>
            </a:r>
            <a:endParaRPr sz="2300" i="1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351" name="Google Shape;351;p4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Q1, Q3, and IQR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The box in a </a:t>
            </a:r>
            <a:r>
              <a:rPr lang="en" sz="2100" i="1">
                <a:solidFill>
                  <a:schemeClr val="accent1"/>
                </a:solidFill>
              </a:rPr>
              <a:t>box plot</a:t>
            </a:r>
            <a:r>
              <a:rPr lang="en" sz="2100">
                <a:solidFill>
                  <a:srgbClr val="000000"/>
                </a:solidFill>
              </a:rPr>
              <a:t> represents the middle 50% of the data, and the thick line in the box is the median.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Box Plot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25" y="2190764"/>
            <a:ext cx="45339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Box Plot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75" y="1328726"/>
            <a:ext cx="6355574" cy="49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Comparing Numerical Data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Across Groups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981200" y="1572925"/>
            <a:ext cx="81540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Does there appear to be a relationship between class year and number of clubs students are in?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98" y="2707475"/>
            <a:ext cx="7005325" cy="3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900" i="1">
                <a:solidFill>
                  <a:schemeClr val="accent1"/>
                </a:solidFill>
              </a:rPr>
              <a:t>Whiskers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of a box plot can extend up to 1.5 x IQR away from the quartiles.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</a:t>
            </a:r>
            <a:r>
              <a:rPr lang="en" sz="1900"/>
              <a:t>   </a:t>
            </a:r>
            <a:r>
              <a:rPr lang="en" sz="1900">
                <a:solidFill>
                  <a:srgbClr val="000000"/>
                </a:solidFill>
              </a:rPr>
              <a:t>max upper whisker reach = Q3 + 1.5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</a:t>
            </a:r>
            <a:r>
              <a:rPr lang="en" sz="1900"/>
              <a:t>   </a:t>
            </a:r>
            <a:r>
              <a:rPr lang="en" sz="1900">
                <a:solidFill>
                  <a:srgbClr val="000000"/>
                </a:solidFill>
              </a:rPr>
              <a:t>max lower whisker reach = Q1 - 1.5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70" name="Google Shape;370;p5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Whiskers and Outliers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7670400" cy="14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0" algn="ctr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IQR: 20 - 10 = 10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upper whisker reach = 20 + 1.5 x 10 = 35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lower whisker reach = 10 - 1.5 x 10 = -5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900" i="1">
                <a:solidFill>
                  <a:schemeClr val="accent1"/>
                </a:solidFill>
              </a:rPr>
              <a:t>Whiskers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of a box plot can extend up to 1.5 x IQR away from the quartiles.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upper whisker reach = Q3 + 1.5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lower whisker reach = Q1 - 1.5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Whiskers and Outliers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7670400" cy="14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0" algn="ctr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IQR: 20 - 10 = 10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upper whisker reach = 20 + 1.5 x 10 = 35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lower whisker reach = 10 - 1.5 x 10 = -5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900" i="1">
                <a:solidFill>
                  <a:schemeClr val="accent1"/>
                </a:solidFill>
              </a:rPr>
              <a:t>Whiskers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of a box plot can extend up to 1.5 x IQR away from the quartiles.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upper whisker reach = Q3 + 1.5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lower whisker reach = Q1 - 1.5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84" name="Google Shape;384;p5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Whiskers and Outliers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1"/>
          </p:nvPr>
        </p:nvSpPr>
        <p:spPr>
          <a:xfrm>
            <a:off x="1981200" y="4505350"/>
            <a:ext cx="8229600" cy="13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potential </a:t>
            </a:r>
            <a:r>
              <a:rPr lang="en" sz="1900" i="1">
                <a:solidFill>
                  <a:schemeClr val="accent1"/>
                </a:solidFill>
              </a:rPr>
              <a:t>outlier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is defined as an observation beyond the maximum reach of the whiskers. It is an observation that appears extreme relative to the rest of the data.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Histograms - Extracurricular Hours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SzPts val="2000"/>
            </a:pPr>
            <a:r>
              <a:rPr lang="en" sz="2000">
                <a:solidFill>
                  <a:srgbClr val="000000"/>
                </a:solidFill>
              </a:rPr>
              <a:t>Histograms provide a view of the </a:t>
            </a:r>
            <a:r>
              <a:rPr lang="en" sz="2000" i="1">
                <a:solidFill>
                  <a:schemeClr val="accent1"/>
                </a:solidFill>
              </a:rPr>
              <a:t>data density</a:t>
            </a:r>
            <a:r>
              <a:rPr lang="en" sz="2000">
                <a:solidFill>
                  <a:srgbClr val="000000"/>
                </a:solidFill>
              </a:rPr>
              <a:t>. Higher bars represent where the data are relatively more common.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>
                <a:solidFill>
                  <a:srgbClr val="000000"/>
                </a:solidFill>
              </a:rPr>
              <a:t>Histograms are especially convenient for describing the </a:t>
            </a:r>
            <a:r>
              <a:rPr lang="en" sz="2000" i="1">
                <a:solidFill>
                  <a:schemeClr val="accent1"/>
                </a:solidFill>
              </a:rPr>
              <a:t>shape</a:t>
            </a:r>
            <a:r>
              <a:rPr lang="en" sz="2000" i="1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of the data distribution.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>
                <a:solidFill>
                  <a:srgbClr val="000000"/>
                </a:solidFill>
              </a:rPr>
              <a:t>The chosen </a:t>
            </a:r>
            <a:r>
              <a:rPr lang="en" sz="2000" i="1">
                <a:solidFill>
                  <a:schemeClr val="accent1"/>
                </a:solidFill>
              </a:rPr>
              <a:t>bin width</a:t>
            </a:r>
            <a:r>
              <a:rPr lang="en" sz="2000">
                <a:solidFill>
                  <a:srgbClr val="000000"/>
                </a:solidFill>
              </a:rPr>
              <a:t> can alter the story the histogram is telling.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50" y="3083224"/>
            <a:ext cx="5453000" cy="31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is it important to look for outliers?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Outliers (cont.)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>
            <a:spLocks noGrp="1"/>
          </p:cNvSpPr>
          <p:nvPr>
            <p:ph type="body" idx="1"/>
          </p:nvPr>
        </p:nvSpPr>
        <p:spPr>
          <a:xfrm>
            <a:off x="1981200" y="1994550"/>
            <a:ext cx="7670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lnSpc>
                <a:spcPct val="150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Identify extreme skew in the distribution.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Identify data collection and entry errors.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Provide insight into interesting features of the data.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97" name="Google Shape;397;p54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is it important to look for outliers?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98" name="Google Shape;398;p5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Outliers (cont.)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Extreme Observations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4" name="Google Shape;404;p5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How would sample statistics such as mean, median, SD, and IQR of household income be affected if the largest value was replaced with $10 million? What if the smallest value was replaced with $10 million?</a:t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325" y="2962299"/>
            <a:ext cx="7727150" cy="3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11" name="Google Shape;4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99" y="1228724"/>
            <a:ext cx="7736676" cy="50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17" name="Google Shape;417;p5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23" name="Google Shape;423;p58"/>
          <p:cNvSpPr txBox="1">
            <a:spLocks noGrp="1"/>
          </p:cNvSpPr>
          <p:nvPr>
            <p:ph type="body" idx="1"/>
          </p:nvPr>
        </p:nvSpPr>
        <p:spPr>
          <a:xfrm>
            <a:off x="1981200" y="3801925"/>
            <a:ext cx="76704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If you would like to estimate the typical household income for a student, would you be more interested in the mean or median income?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100" i="1">
              <a:solidFill>
                <a:schemeClr val="accent1"/>
              </a:solidFill>
            </a:endParaRPr>
          </a:p>
        </p:txBody>
      </p:sp>
      <p:sp>
        <p:nvSpPr>
          <p:cNvPr id="424" name="Google Shape;424;p5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30" name="Google Shape;430;p59"/>
          <p:cNvSpPr txBox="1">
            <a:spLocks noGrp="1"/>
          </p:cNvSpPr>
          <p:nvPr>
            <p:ph type="body" idx="1"/>
          </p:nvPr>
        </p:nvSpPr>
        <p:spPr>
          <a:xfrm>
            <a:off x="1981200" y="3801925"/>
            <a:ext cx="76704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If you would like to estimate the typical household income for a student, would you be more interested in the mean or median income?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" sz="2100" i="1">
                <a:solidFill>
                  <a:srgbClr val="FF9900"/>
                </a:solidFill>
              </a:rPr>
              <a:t>Median</a:t>
            </a:r>
            <a:endParaRPr sz="2100" i="1">
              <a:solidFill>
                <a:srgbClr val="FF9900"/>
              </a:solidFill>
            </a:endParaRPr>
          </a:p>
        </p:txBody>
      </p:sp>
      <p:sp>
        <p:nvSpPr>
          <p:cNvPr id="431" name="Google Shape;431;p5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If the distribution is symmetric, center is often defined as the mean: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If the distribution is skewed or has extreme outliers, center is often defined as the median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Right-skewed: mean &gt; median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Left-skewed: mean &lt;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437" name="Google Shape;437;p6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Mean vs. Median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8" name="Google Shape;4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26" y="1836648"/>
            <a:ext cx="2302675" cy="13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525" y="4900626"/>
            <a:ext cx="5427075" cy="1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5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Which is most likely true for the distribution of percentage of time actually spent taking notes in class versus on Facebook, Twitter, etc.?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(a) mean &gt; median			(b) 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(c) mean &lt; median			(d) impossible to tell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45" name="Google Shape;445;p6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46" name="Google Shape;4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01" y="2225598"/>
            <a:ext cx="5155425" cy="2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5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Which is most likely true for the distribution of percentage of time actually spent taking notes in class versus on Facebook, Twitter, etc.?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548640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median: 80%</a:t>
            </a:r>
            <a:endParaRPr sz="1900" i="1">
              <a:solidFill>
                <a:srgbClr val="FF9900"/>
              </a:solidFill>
            </a:endParaRPr>
          </a:p>
          <a:p>
            <a:pPr marL="548640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mean: 76%</a:t>
            </a:r>
            <a:endParaRPr sz="19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(a) mean &gt; median			(b) 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(c) mean &lt; median</a:t>
            </a:r>
            <a:r>
              <a:rPr lang="en" sz="1900">
                <a:solidFill>
                  <a:srgbClr val="FF9900"/>
                </a:solidFill>
              </a:rPr>
              <a:t>	</a:t>
            </a:r>
            <a:r>
              <a:rPr lang="en" sz="1900">
                <a:solidFill>
                  <a:srgbClr val="000000"/>
                </a:solidFill>
              </a:rPr>
              <a:t>		(d) impossible to tell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53" name="Google Shape;4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01" y="2225598"/>
            <a:ext cx="5155425" cy="2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Bin Width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9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one(s) of these histograms are useful? Which reveal too much about the data? Which hide too much?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675" y="2126400"/>
            <a:ext cx="3390725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276" y="2126400"/>
            <a:ext cx="3463051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3676" y="4423975"/>
            <a:ext cx="3647325" cy="20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4275" y="4265200"/>
            <a:ext cx="3846999" cy="22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5646-D5F8-1B53-4910-95564889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Data and Categorical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2B0C-0E2E-A3D1-04CA-673B6674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Displays of Binary Data (Not So Useful)</a:t>
            </a:r>
          </a:p>
        </p:txBody>
      </p:sp>
      <p:pic>
        <p:nvPicPr>
          <p:cNvPr id="8" name="Content Placeholder 7" descr="This bar graph documents the percentage of the sample of 1,000 HIV-positive individuals who did and did not respond to ART.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50" y="1600201"/>
            <a:ext cx="4153733" cy="4525433"/>
          </a:xfrm>
          <a:ln>
            <a:noFill/>
          </a:ln>
        </p:spPr>
      </p:pic>
      <p:pic>
        <p:nvPicPr>
          <p:cNvPr id="9" name="Content Placeholder 8" descr="This image is a visual display of binary data configured by p-hat."/>
          <p:cNvPicPr>
            <a:picLocks noGrp="1" noChangeAspect="1"/>
          </p:cNvPicPr>
          <p:nvPr>
            <p:ph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92" y="1602318"/>
            <a:ext cx="4153733" cy="4525433"/>
          </a:xfrm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49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943400" y="4612100"/>
            <a:ext cx="8229600" cy="19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How are bar plots different than histograms?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943400" y="4612100"/>
            <a:ext cx="8229600" cy="19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How are bar plots different than histograms?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800" i="1">
                <a:solidFill>
                  <a:srgbClr val="000000"/>
                </a:solidFill>
              </a:rPr>
              <a:t>Bar plots are used for displaying distributions of categorical variables, while histograms are used for numerical variables. The x-axis in a histogram is a number line,  hence the order of the bars cannot be changed, while in a bar plot the categories can be listed in any order (though some orderings make more sense than others, especially for ordinal variables.)</a:t>
            </a:r>
            <a:endParaRPr sz="1800" i="1">
              <a:solidFill>
                <a:srgbClr val="000000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 with two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47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Stacked bar plot:</a:t>
            </a:r>
            <a:r>
              <a:rPr lang="en" sz="1900">
                <a:solidFill>
                  <a:srgbClr val="000000"/>
                </a:solidFill>
              </a:rPr>
              <a:t> Graphical display of contingency table information, for counts.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Side-by-side bar plot:</a:t>
            </a:r>
            <a:r>
              <a:rPr lang="en" sz="1900">
                <a:solidFill>
                  <a:srgbClr val="000000"/>
                </a:solidFill>
              </a:rPr>
              <a:t> Displays the same information by placing bars next to, instead of on top of, each other.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Standardized stacked bar plot:</a:t>
            </a:r>
            <a:r>
              <a:rPr lang="en" sz="1900">
                <a:solidFill>
                  <a:srgbClr val="000000"/>
                </a:solidFill>
              </a:rPr>
              <a:t> Graphical display of contingency table information, for proportions.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Segmented Bar and Mosaic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What are the differences between the three visualizations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shown below?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690776"/>
            <a:ext cx="7975124" cy="26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Mosaic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What are the differences between the two visualizations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shown below?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1" y="2595430"/>
            <a:ext cx="8153997" cy="245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Can you tell which order encompasses the lowest percentage of mammal species?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000000"/>
                </a:solidFill>
              </a:rPr>
              <a:t>http://www.bucknell.edu/msw3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Pie Charts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200" y="2280546"/>
            <a:ext cx="3880776" cy="33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table that summarizes data for two categorical variables is called a </a:t>
            </a:r>
            <a:r>
              <a:rPr lang="en" sz="1900" i="1">
                <a:solidFill>
                  <a:schemeClr val="accent1"/>
                </a:solidFill>
              </a:rPr>
              <a:t>contingency table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Contingency Tables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 histogram have a single prominent peak (</a:t>
            </a:r>
            <a:r>
              <a:rPr lang="en" sz="1900" i="1">
                <a:solidFill>
                  <a:schemeClr val="accent1"/>
                </a:solidFill>
              </a:rPr>
              <a:t>unimodal</a:t>
            </a:r>
            <a:r>
              <a:rPr lang="en" sz="1900">
                <a:solidFill>
                  <a:srgbClr val="000000"/>
                </a:solidFill>
              </a:rPr>
              <a:t>), several prominent peaks (</a:t>
            </a:r>
            <a:r>
              <a:rPr lang="en" sz="1900" i="1">
                <a:solidFill>
                  <a:schemeClr val="accent1"/>
                </a:solidFill>
              </a:rPr>
              <a:t>bimodal/multimodal</a:t>
            </a:r>
            <a:r>
              <a:rPr lang="en" sz="1900">
                <a:solidFill>
                  <a:srgbClr val="000000"/>
                </a:solidFill>
              </a:rPr>
              <a:t>), or no apparent peaks (</a:t>
            </a:r>
            <a:r>
              <a:rPr lang="en" sz="1900" i="1">
                <a:solidFill>
                  <a:schemeClr val="accent1"/>
                </a:solidFill>
              </a:rPr>
              <a:t>uniform</a:t>
            </a:r>
            <a:r>
              <a:rPr lang="en" sz="1900">
                <a:solidFill>
                  <a:srgbClr val="000000"/>
                </a:solidFill>
              </a:rPr>
              <a:t>)?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0000"/>
                </a:solidFill>
              </a:rPr>
              <a:t>Note</a:t>
            </a:r>
            <a:r>
              <a:rPr lang="en" sz="1900" i="1">
                <a:solidFill>
                  <a:srgbClr val="000000"/>
                </a:solidFill>
              </a:rPr>
              <a:t>: In order to determine modality, step back and imagine a smooth curve over the histogram -- imagine that the bars are wooden blocks and you drop a limp spaghetti over them, the shape the spaghetti would take could be viewed as a smooth curve.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 Modality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851" y="2333126"/>
            <a:ext cx="7795501" cy="217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2081000" y="5091275"/>
            <a:ext cx="240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table that summarizes data for two categorical variables is called a </a:t>
            </a:r>
            <a:r>
              <a:rPr lang="en" sz="1900" i="1">
                <a:solidFill>
                  <a:schemeClr val="accent1"/>
                </a:solidFill>
              </a:rPr>
              <a:t>contingency table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Contingency Tables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943400" y="2244800"/>
            <a:ext cx="82296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contingency table below shows the distribution of students' genders and whether or not they are looking for a spouse while in college.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47" name="Google Shape;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626" y="3504201"/>
            <a:ext cx="4894975" cy="15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76" y="2452499"/>
            <a:ext cx="5128825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943400" y="4253425"/>
            <a:ext cx="82296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943400" y="4253425"/>
            <a:ext cx="82296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% Females looking for a spouse: 51 / 137 ~ 0.37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943400" y="4253425"/>
            <a:ext cx="82296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% Females looking for a spouse: 51 / 137 ~ 0.37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% Males looking for a spouse: 18 / 70 ~ 0.26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p-hat, Generally Speaking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Response to therapy in a random sample of 1,000 HIV-positive patients from a citywide clinical population</a:t>
                </a:r>
              </a:p>
              <a:p>
                <a:r>
                  <a:rPr lang="en-US" dirty="0"/>
                  <a:t>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mtClean="0">
                            <a:latin typeface="Cambria Math" charset="0"/>
                          </a:rPr>
                          <m:t>𝑝</m:t>
                        </m:r>
                        <m:r>
                          <a:rPr lang="en-US" smtClean="0">
                            <a:latin typeface="Cambria Math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is just a sample mean of data that takes on two values, 0 and 1</a:t>
                </a:r>
              </a:p>
              <a:p>
                <a:r>
                  <a:rPr lang="en-US" dirty="0"/>
                  <a:t>Generally, binary data values are given a value of x=1 for observations that have the outcome, and x=0 for observations that do not have the outcome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565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Treatment Response to ART, HIV+ Individuals—2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Response to therapy in a random sample of 1,000 HIV-positive patients from a citywide clinical population</a:t>
                </a:r>
              </a:p>
              <a:p>
                <a:pPr>
                  <a:spcAft>
                    <a:spcPts val="2400"/>
                  </a:spcAft>
                </a:pPr>
                <a:r>
                  <a:rPr lang="en-US" dirty="0"/>
                  <a:t>So, with 206 of the 1,000 responding, we have x</a:t>
                </a:r>
                <a:r>
                  <a:rPr lang="en-US" baseline="-25000" dirty="0"/>
                  <a:t>i</a:t>
                </a:r>
                <a:r>
                  <a:rPr lang="en-US" dirty="0"/>
                  <a:t>=1 for 206 observations, and x</a:t>
                </a:r>
                <a:r>
                  <a:rPr lang="en-US" baseline="-25000" dirty="0"/>
                  <a:t>i</a:t>
                </a:r>
                <a:r>
                  <a:rPr lang="en-US" dirty="0"/>
                  <a:t>=0 for 794 observations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1,000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206</m:t>
                          </m:r>
                        </m:num>
                        <m:den>
                          <m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1,000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=0.206 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20.6%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291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of Binary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en-US" dirty="0"/>
                  <a:t>There is a formula for the standard deviation of binary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Unlike with continuous sample values, this quantity is not particularly useful in understanding the distribution; however, it is relevant to note that the variability of the sample values is dependent on the value of the summary statistic,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mtClean="0"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120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Percentiles of Binary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085" y="1600201"/>
                <a:ext cx="11810881" cy="4655456"/>
              </a:xfrm>
            </p:spPr>
            <p:txBody>
              <a:bodyPr/>
              <a:lstStyle/>
              <a:p>
                <a:r>
                  <a:rPr lang="en-US" dirty="0"/>
                  <a:t>If we know 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, we have have information regarding the sample percentile values</a:t>
                </a:r>
              </a:p>
              <a:p>
                <a:r>
                  <a:rPr lang="en-US" dirty="0"/>
                  <a:t>For example, with the sample of 1,000 HIV+ clinic patients, the proportion responding was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=0.206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However, as with </a:t>
                </a:r>
                <a:r>
                  <a:rPr lang="en-US" i="1" dirty="0"/>
                  <a:t>s </a:t>
                </a:r>
                <a:r>
                  <a:rPr lang="en-US" dirty="0"/>
                  <a:t>(sample </a:t>
                </a:r>
                <a:r>
                  <a:rPr lang="en-US" i="1" dirty="0"/>
                  <a:t>sd</a:t>
                </a:r>
                <a:r>
                  <a:rPr lang="en-US" dirty="0"/>
                  <a:t>), the sample percentile values for binary data are not particularly useful in characterizing the sample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085" y="1600201"/>
                <a:ext cx="11810881" cy="4655456"/>
              </a:xfrm>
              <a:blipFill>
                <a:blip r:embed="rId3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2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Is the histogram </a:t>
            </a:r>
            <a:r>
              <a:rPr lang="en" sz="1900">
                <a:solidFill>
                  <a:schemeClr val="accent1"/>
                </a:solidFill>
              </a:rPr>
              <a:t>r</a:t>
            </a:r>
            <a:r>
              <a:rPr lang="en" sz="1900" i="1">
                <a:solidFill>
                  <a:schemeClr val="accent1"/>
                </a:solidFill>
              </a:rPr>
              <a:t>ight skewed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i="1">
                <a:solidFill>
                  <a:schemeClr val="accent1"/>
                </a:solidFill>
              </a:rPr>
              <a:t>left skewed</a:t>
            </a:r>
            <a:r>
              <a:rPr lang="en" sz="1900">
                <a:solidFill>
                  <a:srgbClr val="000000"/>
                </a:solidFill>
              </a:rPr>
              <a:t>, or </a:t>
            </a:r>
            <a:r>
              <a:rPr lang="en" sz="1900" i="1">
                <a:solidFill>
                  <a:schemeClr val="accent1"/>
                </a:solidFill>
              </a:rPr>
              <a:t>symmetric</a:t>
            </a:r>
            <a:r>
              <a:rPr lang="en" sz="1900">
                <a:solidFill>
                  <a:srgbClr val="000000"/>
                </a:solidFill>
              </a:rPr>
              <a:t>?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0000"/>
                </a:solidFill>
              </a:rPr>
              <a:t>Note</a:t>
            </a:r>
            <a:r>
              <a:rPr lang="en" sz="1900" i="1">
                <a:solidFill>
                  <a:srgbClr val="000000"/>
                </a:solidFill>
              </a:rPr>
              <a:t>: Histograms are said to be skewed to the side of the long tail.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 Skewness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50" y="2039925"/>
            <a:ext cx="7334250" cy="321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>
            <a:off x="2043150" y="6048600"/>
            <a:ext cx="240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Are there any unusual observations or potential </a:t>
            </a:r>
            <a:r>
              <a:rPr lang="en" sz="1900" i="1">
                <a:solidFill>
                  <a:schemeClr val="accent1"/>
                </a:solidFill>
              </a:rPr>
              <a:t>outliers</a:t>
            </a:r>
            <a:r>
              <a:rPr lang="en" sz="1900">
                <a:solidFill>
                  <a:srgbClr val="000000"/>
                </a:solidFill>
              </a:rPr>
              <a:t>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Unusual Observations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50" y="2303489"/>
            <a:ext cx="73152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How would you describe the shape of the distribution of hours per week students spend on extracurricular activities?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Extracurricular activities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624" y="2556899"/>
            <a:ext cx="5201149" cy="30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29</TotalTime>
  <Words>2622</Words>
  <Application>Microsoft Macintosh PowerPoint</Application>
  <PresentationFormat>Widescreen</PresentationFormat>
  <Paragraphs>293</Paragraphs>
  <Slides>68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Calibri</vt:lpstr>
      <vt:lpstr>Cambria Math</vt:lpstr>
      <vt:lpstr>Corbel</vt:lpstr>
      <vt:lpstr>Georgia</vt:lpstr>
      <vt:lpstr>Lucida Grande</vt:lpstr>
      <vt:lpstr>Wingdings</vt:lpstr>
      <vt:lpstr>Wingdings 2</vt:lpstr>
      <vt:lpstr>Frame</vt:lpstr>
      <vt:lpstr>Simple Light</vt:lpstr>
      <vt:lpstr>Summarizing Data</vt:lpstr>
      <vt:lpstr>Numerical Data - Continuous</vt:lpstr>
      <vt:lpstr>Stacked Dot Plot</vt:lpstr>
      <vt:lpstr>Histograms - Extracurricular Hours</vt:lpstr>
      <vt:lpstr>Bin Width</vt:lpstr>
      <vt:lpstr>Shape of a Distribution: Modality</vt:lpstr>
      <vt:lpstr>Shape of a Distribution: Skewness</vt:lpstr>
      <vt:lpstr>Shape of a Distribution: Unusual Observations</vt:lpstr>
      <vt:lpstr>Extracurricular activities</vt:lpstr>
      <vt:lpstr>Extracurricular activities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Practice</vt:lpstr>
      <vt:lpstr>Practice</vt:lpstr>
      <vt:lpstr>Application Activity: Shapes of Distributions</vt:lpstr>
      <vt:lpstr>Mean</vt:lpstr>
      <vt:lpstr>Median</vt:lpstr>
      <vt:lpstr>Variance</vt:lpstr>
      <vt:lpstr>Variance</vt:lpstr>
      <vt:lpstr>Variance</vt:lpstr>
      <vt:lpstr>Variance (cont.)</vt:lpstr>
      <vt:lpstr>Variance (cont.)</vt:lpstr>
      <vt:lpstr>Standard Deviation</vt:lpstr>
      <vt:lpstr>Standard Deviation</vt:lpstr>
      <vt:lpstr>Standard Deviation</vt:lpstr>
      <vt:lpstr>Q1, Q3, and IQR</vt:lpstr>
      <vt:lpstr>Box Plot</vt:lpstr>
      <vt:lpstr>Anatomy of a Box Plot</vt:lpstr>
      <vt:lpstr>Comparing Numerical Data Across Groups</vt:lpstr>
      <vt:lpstr>Whiskers and Outliers</vt:lpstr>
      <vt:lpstr>Whiskers and Outliers</vt:lpstr>
      <vt:lpstr>Whiskers and Outliers</vt:lpstr>
      <vt:lpstr>Outliers (cont.)</vt:lpstr>
      <vt:lpstr>Outliers (cont.)</vt:lpstr>
      <vt:lpstr>Extreme Observations</vt:lpstr>
      <vt:lpstr>Robust Statistics</vt:lpstr>
      <vt:lpstr>Robust Statistics</vt:lpstr>
      <vt:lpstr>Robust Statistics</vt:lpstr>
      <vt:lpstr>Robust Statistics</vt:lpstr>
      <vt:lpstr>Mean vs. Median</vt:lpstr>
      <vt:lpstr>Practice</vt:lpstr>
      <vt:lpstr>Practice</vt:lpstr>
      <vt:lpstr>Discrete Data and Categorical Data</vt:lpstr>
      <vt:lpstr>Visual Displays of Binary Data (Not So Useful)</vt:lpstr>
      <vt:lpstr>Bar Plots</vt:lpstr>
      <vt:lpstr>Bar Plots</vt:lpstr>
      <vt:lpstr>Bar Plots</vt:lpstr>
      <vt:lpstr>Bar plots with two variables</vt:lpstr>
      <vt:lpstr>Segmented Bar and Mosaic Plots</vt:lpstr>
      <vt:lpstr>Mosaic plots</vt:lpstr>
      <vt:lpstr>Pie Charts</vt:lpstr>
      <vt:lpstr>Contingency Tables</vt:lpstr>
      <vt:lpstr>Contingency Tables</vt:lpstr>
      <vt:lpstr>Choosing the Appropriate Proportion</vt:lpstr>
      <vt:lpstr>Choosing the Appropriate Proportion</vt:lpstr>
      <vt:lpstr>Choosing the Appropriate Proportion</vt:lpstr>
      <vt:lpstr>Choosing the Appropriate Proportion</vt:lpstr>
      <vt:lpstr>p-hat, Generally Speaking</vt:lpstr>
      <vt:lpstr>Example: Treatment Response to ART, HIV+ Individuals—2</vt:lpstr>
      <vt:lpstr>Standard Deviation of Binary Data</vt:lpstr>
      <vt:lpstr>Percentiles of Binary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4</cp:revision>
  <dcterms:created xsi:type="dcterms:W3CDTF">2023-07-27T13:51:22Z</dcterms:created>
  <dcterms:modified xsi:type="dcterms:W3CDTF">2023-07-27T15:51:32Z</dcterms:modified>
</cp:coreProperties>
</file>